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737725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88F3F-AFB3-47F7-9843-C92F7C76DE0A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31B60-1B08-49B9-A467-E944D404AD17}" type="slidenum">
              <a:rPr lang="fil-PH" smtClean="0"/>
              <a:pPr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2C27-927E-491F-B597-4C650A807782}" type="datetimeFigureOut">
              <a:rPr lang="fil-PH" smtClean="0"/>
              <a:pPr/>
              <a:t>3/11/2014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FE56-289E-4263-947C-340A6441B1CC}" type="slidenum">
              <a:rPr lang="fil-PH" smtClean="0"/>
              <a:pPr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l-P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>
            <a:normAutofit/>
          </a:bodyPr>
          <a:lstStyle/>
          <a:p>
            <a:r>
              <a:rPr lang="fil-P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FREQUENTLY ASK QUESTIONS (FAQ)</a:t>
            </a:r>
            <a:endParaRPr lang="fil-P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"/>
            <a:ext cx="8915400" cy="457200"/>
          </a:xfrm>
        </p:spPr>
        <p:txBody>
          <a:bodyPr>
            <a:normAutofit/>
          </a:bodyPr>
          <a:lstStyle/>
          <a:p>
            <a:pPr algn="l"/>
            <a:r>
              <a:rPr lang="fil-PH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School Form 5 Report on Promotions &amp; School Form 6 Summarized Report on Promotions</a:t>
            </a:r>
            <a:endParaRPr lang="fil-PH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l-PH" b="1" i="1" dirty="0" smtClean="0"/>
              <a:t>Who will implement and When ?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il-PH" sz="1600" dirty="0" smtClean="0"/>
              <a:t>All </a:t>
            </a:r>
            <a:r>
              <a:rPr lang="fil-PH" sz="1600" dirty="0"/>
              <a:t>public elementary &amp; secondary schools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l-PH" sz="1600" dirty="0" smtClean="0"/>
              <a:t>All </a:t>
            </a:r>
            <a:r>
              <a:rPr lang="fil-PH" sz="1600" dirty="0"/>
              <a:t>grade and year level </a:t>
            </a:r>
            <a:r>
              <a:rPr lang="fil-PH" sz="1600" dirty="0" smtClean="0"/>
              <a:t>,  All </a:t>
            </a:r>
            <a:r>
              <a:rPr lang="fil-PH" sz="1600" dirty="0"/>
              <a:t>curriculum (RBEC &amp; EBEC of K to 12)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l-PH" sz="1600" dirty="0" smtClean="0"/>
              <a:t>Implementation </a:t>
            </a:r>
            <a:r>
              <a:rPr lang="fil-PH" sz="1600" dirty="0"/>
              <a:t>starts on EoSY </a:t>
            </a:r>
            <a:r>
              <a:rPr lang="fil-PH" sz="1600" dirty="0" smtClean="0"/>
              <a:t>2013-2014 for SF 5 &amp; SF 6 and SY2014-2015 for SF 1,2,3,4 &amp; 7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l-PH" sz="1600" dirty="0"/>
              <a:t>No SF </a:t>
            </a:r>
            <a:r>
              <a:rPr lang="fil-PH" sz="1600" dirty="0" smtClean="0"/>
              <a:t>5 &amp; SF 6  </a:t>
            </a:r>
            <a:r>
              <a:rPr lang="fil-PH" sz="1600" dirty="0"/>
              <a:t>for Kinder. For private schools, it is under the discretion of SDS</a:t>
            </a:r>
            <a:endParaRPr lang="en-US" sz="1600" dirty="0"/>
          </a:p>
          <a:p>
            <a:endParaRPr lang="fil-PH" sz="1600" dirty="0" smtClean="0"/>
          </a:p>
          <a:p>
            <a:pPr marL="342900" indent="-342900">
              <a:buAutoNum type="arabicPeriod" startAt="2"/>
            </a:pPr>
            <a:r>
              <a:rPr lang="fil-PH" b="1" i="1" dirty="0" smtClean="0"/>
              <a:t>No LRN?</a:t>
            </a:r>
            <a:r>
              <a:rPr lang="fil-PH" b="1" dirty="0" smtClean="0"/>
              <a:t>  </a:t>
            </a:r>
            <a:r>
              <a:rPr lang="fil-PH" sz="1600" dirty="0" smtClean="0"/>
              <a:t>Coordinate with school  ICT coordinator/LIS in-charge </a:t>
            </a:r>
          </a:p>
          <a:p>
            <a:pPr marL="342900" indent="-342900">
              <a:buAutoNum type="arabicPeriod" startAt="3"/>
            </a:pPr>
            <a:r>
              <a:rPr lang="fil-PH" b="1" i="1" dirty="0" smtClean="0"/>
              <a:t>Dropped/Transferred out?  </a:t>
            </a:r>
            <a:r>
              <a:rPr lang="fil-PH" sz="1600" dirty="0" smtClean="0"/>
              <a:t>No longer included. It is already reported in Form 3 (Principal Monthly Report on Enrollment and Attendance) and also in GESP/GSSP for EoSY.  We only have 3 options for status/action taken column (Promoted, Retained and IRREGULAR)</a:t>
            </a:r>
          </a:p>
          <a:p>
            <a:pPr marL="342900" indent="-342900">
              <a:buAutoNum type="arabicPeriod" startAt="3"/>
            </a:pPr>
            <a:endParaRPr lang="fil-PH" sz="1400" b="1" i="1" dirty="0" smtClean="0"/>
          </a:p>
          <a:p>
            <a:r>
              <a:rPr lang="fil-PH" b="1" dirty="0" smtClean="0"/>
              <a:t>4.   Action taken: PROMOTED? </a:t>
            </a:r>
          </a:p>
          <a:p>
            <a:pPr marL="693738" indent="-339725"/>
            <a:r>
              <a:rPr lang="fil-PH" dirty="0" smtClean="0"/>
              <a:t>A.  </a:t>
            </a:r>
            <a:r>
              <a:rPr lang="fil-PH" u="sng" dirty="0" smtClean="0"/>
              <a:t>For Grade 1 &amp; 2</a:t>
            </a:r>
            <a:r>
              <a:rPr lang="fil-PH" dirty="0" smtClean="0"/>
              <a:t>, </a:t>
            </a:r>
            <a:r>
              <a:rPr lang="fil-PH" dirty="0"/>
              <a:t>even a  single subject was passed by a pupil and he was classified as Beginner for the remaining subjects, the status is promoted.  List/write learning areas that needs intervention in the column “ Incomplete Subject/s as of End of current school year (2nd sub-column).  Indicate the General Ave and Equivalent Descriptive Letter. </a:t>
            </a:r>
            <a:endParaRPr lang="en-US" dirty="0"/>
          </a:p>
          <a:p>
            <a:pPr marL="693738" indent="-236538"/>
            <a:r>
              <a:rPr lang="fil-PH" dirty="0" smtClean="0"/>
              <a:t>B. </a:t>
            </a:r>
            <a:r>
              <a:rPr lang="fil-PH" u="sng" dirty="0" smtClean="0"/>
              <a:t>For Grade 3 to 6</a:t>
            </a:r>
            <a:r>
              <a:rPr lang="fil-PH" dirty="0" smtClean="0"/>
              <a:t>, </a:t>
            </a:r>
            <a:r>
              <a:rPr lang="fil-PH" dirty="0"/>
              <a:t>the norms for promotion and retention remain. Write General Average only, No Descriptive Letter.  No need to accomplish Incomplete Subject/s </a:t>
            </a:r>
            <a:r>
              <a:rPr lang="fil-PH" dirty="0" smtClean="0"/>
              <a:t>sub-columns</a:t>
            </a:r>
            <a:endParaRPr lang="fil-PH" sz="1600" dirty="0" smtClean="0"/>
          </a:p>
          <a:p>
            <a:pPr marL="696913" indent="-342900"/>
            <a:r>
              <a:rPr lang="fil-PH" dirty="0" smtClean="0"/>
              <a:t>  C. </a:t>
            </a:r>
            <a:r>
              <a:rPr lang="fil-PH" u="sng" dirty="0" smtClean="0"/>
              <a:t>For Grade 7 &amp; 8</a:t>
            </a:r>
            <a:r>
              <a:rPr lang="fil-PH" dirty="0" smtClean="0"/>
              <a:t>, </a:t>
            </a:r>
            <a:r>
              <a:rPr lang="fil-PH" sz="1600" dirty="0"/>
              <a:t>satisfies requirements in all subject areas. Write Gen. Average with descriptive value.</a:t>
            </a:r>
            <a:endParaRPr lang="en-US" sz="1600" dirty="0"/>
          </a:p>
          <a:p>
            <a:pPr marL="696913" indent="-342900"/>
            <a:r>
              <a:rPr lang="fil-PH" dirty="0" smtClean="0"/>
              <a:t>D. </a:t>
            </a:r>
            <a:r>
              <a:rPr lang="fil-PH" u="sng" dirty="0" smtClean="0"/>
              <a:t>For 3rd &amp; 4th year</a:t>
            </a:r>
            <a:r>
              <a:rPr lang="fil-PH" dirty="0" smtClean="0"/>
              <a:t>, </a:t>
            </a:r>
            <a:r>
              <a:rPr lang="fil-PH" sz="1600" dirty="0"/>
              <a:t>the norms for promotion and retention remain. Write General Average but without Descriptive Value or Level of Proficiency. Indicate in Incomplete Subject/s (1st sub-column) completed subject/s as of for subject/s completed during summer (if any) prior to the BoSY of the current SY.  Use the 2nd sub-column – Incomplete Subject/s as of the current SY for  back subject/s</a:t>
            </a:r>
            <a:r>
              <a:rPr lang="fil-PH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0"/>
            <a:ext cx="8915400" cy="381000"/>
          </a:xfrm>
        </p:spPr>
        <p:txBody>
          <a:bodyPr>
            <a:normAutofit/>
          </a:bodyPr>
          <a:lstStyle/>
          <a:p>
            <a:pPr algn="l"/>
            <a:r>
              <a:rPr lang="fil-PH" sz="1600" b="1" i="1" dirty="0" smtClean="0"/>
              <a:t>School Form 5 Report on Promotions &amp; School Form 6 Summarized Report on Promotions (continued)</a:t>
            </a:r>
            <a:endParaRPr lang="fil-PH" sz="1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b="1" dirty="0" smtClean="0"/>
              <a:t>5. Action taken: IRREGULAR?  </a:t>
            </a:r>
            <a:endParaRPr lang="fil-PH" dirty="0" smtClean="0"/>
          </a:p>
          <a:p>
            <a:pPr marL="342900" indent="-342900"/>
            <a:r>
              <a:rPr lang="fil-PH" dirty="0"/>
              <a:t> </a:t>
            </a:r>
            <a:r>
              <a:rPr lang="fil-PH" dirty="0" smtClean="0"/>
              <a:t>      A. </a:t>
            </a:r>
            <a:r>
              <a:rPr lang="fil-PH" u="sng" dirty="0" smtClean="0"/>
              <a:t>For Grade  7 &amp; 8</a:t>
            </a:r>
            <a:r>
              <a:rPr lang="fil-PH" dirty="0" smtClean="0"/>
              <a:t>, </a:t>
            </a:r>
            <a:r>
              <a:rPr lang="en-US" dirty="0"/>
              <a:t>with incomplete subject/s. This category implies that the learner is promoted to the next level but with deficiencies in one or more subject area/s. No General Average will be reflected.</a:t>
            </a:r>
          </a:p>
          <a:p>
            <a:pPr marL="342900" indent="-4763"/>
            <a:r>
              <a:rPr lang="fil-PH" dirty="0" smtClean="0"/>
              <a:t>B. </a:t>
            </a:r>
            <a:r>
              <a:rPr lang="fil-PH" u="sng" dirty="0" smtClean="0"/>
              <a:t>For 3rd &amp; 4th year</a:t>
            </a:r>
            <a:r>
              <a:rPr lang="fil-PH" dirty="0" smtClean="0"/>
              <a:t>, </a:t>
            </a:r>
            <a:r>
              <a:rPr lang="en-US" dirty="0"/>
              <a:t>with incomplete subject/s equivalent of less than 3 units. This category implies that the learner have to undergo summer classes to complete the requirement for the subject area/s</a:t>
            </a:r>
            <a:r>
              <a:rPr lang="fil-PH" dirty="0"/>
              <a:t>. </a:t>
            </a:r>
            <a:endParaRPr lang="en-US" dirty="0"/>
          </a:p>
          <a:p>
            <a:pPr marL="342900" indent="-55563"/>
            <a:r>
              <a:rPr lang="fil-PH" dirty="0" smtClean="0"/>
              <a:t>C. Not applicable for Elementary Grades (Grade 1 to grade 6)</a:t>
            </a:r>
          </a:p>
          <a:p>
            <a:pPr marL="342900" indent="-55563"/>
            <a:endParaRPr lang="fil-PH" dirty="0" smtClean="0"/>
          </a:p>
          <a:p>
            <a:pPr marL="342900" indent="-292100"/>
            <a:r>
              <a:rPr lang="fil-PH" b="1" dirty="0" smtClean="0"/>
              <a:t>6.   Action </a:t>
            </a:r>
            <a:r>
              <a:rPr lang="fil-PH" b="1" dirty="0"/>
              <a:t>taken: </a:t>
            </a:r>
            <a:r>
              <a:rPr lang="fil-PH" b="1" dirty="0" smtClean="0"/>
              <a:t>FAILED?  </a:t>
            </a:r>
            <a:endParaRPr lang="fil-PH" dirty="0" smtClean="0"/>
          </a:p>
          <a:p>
            <a:pPr marL="287337"/>
            <a:r>
              <a:rPr lang="fil-PH" dirty="0" smtClean="0"/>
              <a:t>For Grade 3, 4, 5, 6 for Elementary and 3rd and 4th Year for Secondary. (Not applicable for K to 12 grade levels) Existing policy for promotion and retention will be applied.</a:t>
            </a:r>
          </a:p>
          <a:p>
            <a:pPr marL="287337"/>
            <a:endParaRPr lang="fil-PH" dirty="0"/>
          </a:p>
          <a:p>
            <a:pPr marL="1588"/>
            <a:r>
              <a:rPr lang="fil-PH" b="1" dirty="0" smtClean="0"/>
              <a:t>7.   Protocol for checking?  </a:t>
            </a:r>
            <a:r>
              <a:rPr lang="fil-PH" dirty="0" smtClean="0"/>
              <a:t>Discretion of SDS who will check or validate.</a:t>
            </a:r>
            <a:endParaRPr lang="fil-PH" dirty="0"/>
          </a:p>
          <a:p>
            <a:pPr marL="344488" indent="-342900">
              <a:buAutoNum type="arabicPeriod" startAt="8"/>
            </a:pPr>
            <a:r>
              <a:rPr lang="fil-PH" b="1" dirty="0" smtClean="0"/>
              <a:t>Manual writing or computer generated?   </a:t>
            </a:r>
            <a:r>
              <a:rPr lang="fil-PH" dirty="0" smtClean="0"/>
              <a:t>It depends to the resources available in the school. </a:t>
            </a:r>
          </a:p>
          <a:p>
            <a:pPr marL="344488" indent="-342900">
              <a:buAutoNum type="arabicPeriod" startAt="9"/>
            </a:pPr>
            <a:r>
              <a:rPr lang="fil-PH" b="1" dirty="0" smtClean="0"/>
              <a:t>Level of Proficiency? </a:t>
            </a:r>
            <a:r>
              <a:rPr lang="fil-PH" dirty="0" smtClean="0"/>
              <a:t>For K to 12 Grades Only (Leave blank for non-K to 12 grade levels)</a:t>
            </a:r>
            <a:endParaRPr lang="fil-PH" dirty="0"/>
          </a:p>
          <a:p>
            <a:pPr marL="344488" indent="-342900">
              <a:buAutoNum type="arabicPeriod" startAt="9"/>
            </a:pPr>
            <a:r>
              <a:rPr lang="fil-PH" b="1" dirty="0" smtClean="0"/>
              <a:t>Summary Table? </a:t>
            </a:r>
            <a:r>
              <a:rPr lang="fil-PH" dirty="0" smtClean="0"/>
              <a:t>For  ALL Grade/Year Level (Both K to 12 and non K to 12 grade levels)</a:t>
            </a:r>
          </a:p>
          <a:p>
            <a:pPr marL="50800"/>
            <a:endParaRPr lang="fil-PH" dirty="0" smtClean="0"/>
          </a:p>
          <a:p>
            <a:pPr marL="393700" indent="-342900">
              <a:buAutoNum type="arabicPeriod" startAt="11"/>
            </a:pPr>
            <a:r>
              <a:rPr lang="fil-PH" b="1" i="1" dirty="0"/>
              <a:t>Paper Size?</a:t>
            </a:r>
            <a:r>
              <a:rPr lang="fil-PH" dirty="0"/>
              <a:t>  Default printing setup for excel templates is A4 (210mm X 297mm). May add/delete rows if needed and add column for cardinal numbering  or counting of learner ONLY</a:t>
            </a:r>
            <a:r>
              <a:rPr lang="fil-PH" dirty="0" smtClean="0"/>
              <a:t>. </a:t>
            </a:r>
          </a:p>
          <a:p>
            <a:pPr marL="50800"/>
            <a:r>
              <a:rPr lang="fil-PH" b="1" i="1" dirty="0" smtClean="0"/>
              <a:t>12. Report </a:t>
            </a:r>
            <a:r>
              <a:rPr lang="fil-PH" b="1" i="1" dirty="0"/>
              <a:t>to the  Office of  the Chief of Staff </a:t>
            </a:r>
            <a:r>
              <a:rPr lang="fil-PH" b="1" i="1" dirty="0" smtClean="0"/>
              <a:t> any attempt </a:t>
            </a:r>
            <a:r>
              <a:rPr lang="fil-PH" b="1" i="1" dirty="0"/>
              <a:t>to deviate the order</a:t>
            </a:r>
            <a:r>
              <a:rPr lang="fil-PH" b="1" i="1" dirty="0" smtClean="0"/>
              <a:t>.</a:t>
            </a:r>
            <a:endParaRPr lang="fil-PH" dirty="0"/>
          </a:p>
        </p:txBody>
      </p:sp>
    </p:spTree>
    <p:extLst>
      <p:ext uri="{BB962C8B-B14F-4D97-AF65-F5344CB8AC3E}">
        <p14:creationId xmlns="" xmlns:p14="http://schemas.microsoft.com/office/powerpoint/2010/main" val="351245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8136218"/>
              </p:ext>
            </p:extLst>
          </p:nvPr>
        </p:nvGraphicFramePr>
        <p:xfrm>
          <a:off x="76200" y="76202"/>
          <a:ext cx="9067800" cy="6629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2497876"/>
                <a:gridCol w="2226524"/>
              </a:tblGrid>
              <a:tr h="3537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SFRT/PILOT SCHOOLS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811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1" u="none" strike="noStrike" dirty="0">
                          <a:effectLst/>
                        </a:rPr>
                        <a:t>School Name 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1" u="none" strike="noStrike" dirty="0">
                          <a:effectLst/>
                        </a:rPr>
                        <a:t>School Head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b="1" u="none" strike="noStrike" dirty="0" smtClean="0">
                          <a:effectLst/>
                        </a:rPr>
                        <a:t>Coordinator 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Lagro ES, QC, NCR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Dr. Lilia Garcia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Lagro HS, QC, NCR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Dr. Maria Noemi Moncada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Nimfa  R. Gabertan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Sta. Ana ES, Manila, NCR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Dr. Jesusa Caraig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Alma Alonzo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Kalantiyaw ES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Robelina Lazaro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Tibagan ES, Bulacan, III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Nonilon  G. Manuel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Ma. Luisa S. Rivera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Tibagan NHS, Bulacan, III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Nilo A. Abolencia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Robert Aquino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Bonga Mayor ES, Bulacan, III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Juliet Bulaong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Arlene Bautista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312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San Pablo City NHS, San Pablo City, IV-A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Laila R. Maloles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Azela Geraldine  B. Sispere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San Pablo CES, San Pablo City, IV-A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Jim Bagsic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Bugtongnapulo NHS, Lipa City, IV-A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Theresa G. Exconde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Bagong Bayan ES, Quezon, IV-A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Ely Opena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Cagbalete NHS, Quezon, IV-A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Mario Guevarra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Cagbalete ES Annex, Quezon, IV-A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Danalyn Sevillon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/>
                </a:tc>
              </a:tr>
              <a:tr h="3401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Jose K. Obandon MES (Antipolo ES), Lipa City, IV-A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Adelia M. Orsos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San Vicente NHS, San Vicente, Palawan, IV-B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Eleazer B. Arellano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394549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Sagpangan ES, Aborlan, Palawan, IV-B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Leonita D. Dela Rosa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Glenda C. Magpantay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3809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>
                          <a:effectLst/>
                        </a:rPr>
                        <a:t>Delfin Albano NHS, Cabagan, Isabela, II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Gemalyn P. Ramirez, Ph. d.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Mary Grace O. Domingo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367338"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Cagayan NHS, Tuguegarao, II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Linda P. Tungcul, Ph.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600" u="none" strike="noStrike">
                          <a:effectLst/>
                        </a:rPr>
                        <a:t>  </a:t>
                      </a:r>
                      <a:endParaRPr lang="en-A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</a:tr>
              <a:tr h="285707">
                <a:tc>
                  <a:txBody>
                    <a:bodyPr/>
                    <a:lstStyle/>
                    <a:p>
                      <a:pPr algn="l" fontAlgn="ctr">
                        <a:tabLst>
                          <a:tab pos="111125" algn="l"/>
                        </a:tabLst>
                      </a:pPr>
                      <a:r>
                        <a:rPr lang="en-US" sz="1600" u="none" strike="noStrike" dirty="0" err="1">
                          <a:effectLst/>
                        </a:rPr>
                        <a:t>Ligaya</a:t>
                      </a:r>
                      <a:r>
                        <a:rPr lang="en-US" sz="1600" u="none" strike="noStrike" dirty="0">
                          <a:effectLst/>
                        </a:rPr>
                        <a:t> ES, </a:t>
                      </a:r>
                      <a:r>
                        <a:rPr lang="en-US" sz="1600" u="none" strike="noStrike" dirty="0" err="1">
                          <a:effectLst/>
                        </a:rPr>
                        <a:t>Quirino</a:t>
                      </a:r>
                      <a:r>
                        <a:rPr lang="en-US" sz="1600" u="none" strike="noStrike" dirty="0">
                          <a:effectLst/>
                        </a:rPr>
                        <a:t>, 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Amparo Orlani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2" marR="8892" marT="889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724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5004637"/>
              </p:ext>
            </p:extLst>
          </p:nvPr>
        </p:nvGraphicFramePr>
        <p:xfrm>
          <a:off x="1" y="76196"/>
          <a:ext cx="9143998" cy="6705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99"/>
                <a:gridCol w="3886200"/>
                <a:gridCol w="45180"/>
                <a:gridCol w="728283"/>
                <a:gridCol w="3722336"/>
              </a:tblGrid>
              <a:tr h="2930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DIRECTORY OF SFRT/FOCAL PERSONS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093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 smtClean="0">
                          <a:effectLst/>
                        </a:rPr>
                        <a:t>Region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SFRT </a:t>
                      </a:r>
                      <a:r>
                        <a:rPr lang="en-AU" sz="1800" u="none" strike="noStrike" dirty="0" smtClean="0">
                          <a:effectLst/>
                        </a:rPr>
                        <a:t>Members/Contributors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Region IV-B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Marites Lustania, EPS II, Regional Office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5790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Region II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Theresa Tamayao, SEPS II, Regional Office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Gloria M. Cruz, ES II, Regional Office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Maribel Buyogan, EPS II, Regional Office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Charity Capunitan, EPS, Regional Office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Norben Nicasio, Planning Unit,  Isabela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Isabelita Sampayan, P.O. II, Palawan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Grace Bacud, PO II, Tuguegarao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NCR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Araceli  Liwanagan, SEPS, Quezon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5790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Region III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Hipolito C. Marsin, Statistician II, Regional Office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Juan Obieron, PSDS, Quezon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Jerry Cruz, EPS, Bulacan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Darna Dimaya, PSDS, Quezon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Paulo Eduardo Cruz, Jr., P.O. II, Bulacan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Serafia Vargas, PSDS, Quezon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Dulce Regina Flores, PSDS, Bulacan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Daisy Dizon, P.O.II, Manila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57907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Region IV-A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Cherrylou D. De Mesa, EPS II, Regional Office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AU" sz="1800" u="none" strike="noStrike" dirty="0">
                          <a:effectLst/>
                        </a:rPr>
                        <a:t>Central Office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effectLst/>
                        </a:rPr>
                        <a:t>Erlinda</a:t>
                      </a:r>
                      <a:r>
                        <a:rPr lang="en-AU" sz="1800" u="none" strike="noStrike" dirty="0">
                          <a:effectLst/>
                        </a:rPr>
                        <a:t> F. Leva, EPS II, BSE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</a:tr>
              <a:tr h="579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 dirty="0" err="1">
                          <a:effectLst/>
                        </a:rPr>
                        <a:t>Franesia</a:t>
                      </a:r>
                      <a:r>
                        <a:rPr lang="en-AU" sz="1800" u="none" strike="noStrike" dirty="0">
                          <a:effectLst/>
                        </a:rPr>
                        <a:t> J. </a:t>
                      </a:r>
                      <a:r>
                        <a:rPr lang="en-AU" sz="1800" u="none" strike="noStrike" dirty="0" err="1">
                          <a:effectLst/>
                        </a:rPr>
                        <a:t>Gajilomos</a:t>
                      </a:r>
                      <a:r>
                        <a:rPr lang="en-AU" sz="1800" u="none" strike="noStrike" dirty="0">
                          <a:effectLst/>
                        </a:rPr>
                        <a:t>, EPS II, Regional Office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Anna Marie San Diego, EPS II, BSE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Arnold Sinen, EPS II, San Pablo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Ma. Elena Barba, OPS-PPD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579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Maria Rosario Lissa Ticzon, P.O. II, San Pablo City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Janice Ricafrente, OPS-PPD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Vincent Ilagan, EPS II, San Pablo City</a:t>
                      </a:r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Marieta C. Atienza, OIC, OPS-RSD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Consuelo F. Santos, EPS I, San Pablo City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Glenda N. Granadozin, EPS II, BEE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Ernesto P. Badillo, PSDS, Lipa City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Erwin Yumping (Facilitator), OPS-PDED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/>
                </a:tc>
              </a:tr>
              <a:tr h="29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800" u="none" strike="noStrike">
                          <a:effectLst/>
                        </a:rPr>
                        <a:t>Melba Endozo, P.O. II, Lipa City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16" marR="6816" marT="681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Dexter </a:t>
                      </a:r>
                      <a:r>
                        <a:rPr lang="en-US" sz="1800" u="none" strike="noStrike" dirty="0" err="1">
                          <a:effectLst/>
                        </a:rPr>
                        <a:t>Pante</a:t>
                      </a:r>
                      <a:r>
                        <a:rPr lang="en-US" sz="1800" u="none" strike="noStrike" dirty="0">
                          <a:effectLst/>
                        </a:rPr>
                        <a:t> (Facilitator), OPS-PDED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6" marR="6816" marT="681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2664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1166</Words>
  <Application>Microsoft Office PowerPoint</Application>
  <PresentationFormat>On-screen Show (4:3)</PresentationFormat>
  <Paragraphs>135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FREQUENTLY ASK QUESTIONS (FAQ)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 QUESTIONS (FAQ)</dc:title>
  <dc:creator>Deped</dc:creator>
  <cp:lastModifiedBy>User</cp:lastModifiedBy>
  <cp:revision>38</cp:revision>
  <dcterms:created xsi:type="dcterms:W3CDTF">2014-02-24T09:33:55Z</dcterms:created>
  <dcterms:modified xsi:type="dcterms:W3CDTF">2014-03-11T04:38:15Z</dcterms:modified>
</cp:coreProperties>
</file>