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1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315B-9BAB-4787-9346-BBD1BF4E8315}" type="datetimeFigureOut">
              <a:rPr lang="en-PH" smtClean="0"/>
              <a:t>10/15/2012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10D7-A3EB-4E31-AAB1-5145A558B0EE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37554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315B-9BAB-4787-9346-BBD1BF4E8315}" type="datetimeFigureOut">
              <a:rPr lang="en-PH" smtClean="0"/>
              <a:t>10/15/2012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10D7-A3EB-4E31-AAB1-5145A558B0EE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67328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315B-9BAB-4787-9346-BBD1BF4E8315}" type="datetimeFigureOut">
              <a:rPr lang="en-PH" smtClean="0"/>
              <a:t>10/15/2012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10D7-A3EB-4E31-AAB1-5145A558B0EE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082960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315B-9BAB-4787-9346-BBD1BF4E8315}" type="datetimeFigureOut">
              <a:rPr lang="en-PH" smtClean="0"/>
              <a:t>10/15/2012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10D7-A3EB-4E31-AAB1-5145A558B0EE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98814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315B-9BAB-4787-9346-BBD1BF4E8315}" type="datetimeFigureOut">
              <a:rPr lang="en-PH" smtClean="0"/>
              <a:t>10/15/2012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10D7-A3EB-4E31-AAB1-5145A558B0EE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574304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315B-9BAB-4787-9346-BBD1BF4E8315}" type="datetimeFigureOut">
              <a:rPr lang="en-PH" smtClean="0"/>
              <a:t>10/15/2012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10D7-A3EB-4E31-AAB1-5145A558B0EE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311252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315B-9BAB-4787-9346-BBD1BF4E8315}" type="datetimeFigureOut">
              <a:rPr lang="en-PH" smtClean="0"/>
              <a:t>10/15/2012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10D7-A3EB-4E31-AAB1-5145A558B0EE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897921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315B-9BAB-4787-9346-BBD1BF4E8315}" type="datetimeFigureOut">
              <a:rPr lang="en-PH" smtClean="0"/>
              <a:t>10/15/2012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10D7-A3EB-4E31-AAB1-5145A558B0EE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111513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315B-9BAB-4787-9346-BBD1BF4E8315}" type="datetimeFigureOut">
              <a:rPr lang="en-PH" smtClean="0"/>
              <a:t>10/15/2012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10D7-A3EB-4E31-AAB1-5145A558B0EE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638475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315B-9BAB-4787-9346-BBD1BF4E8315}" type="datetimeFigureOut">
              <a:rPr lang="en-PH" smtClean="0"/>
              <a:t>10/15/2012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10D7-A3EB-4E31-AAB1-5145A558B0EE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24887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315B-9BAB-4787-9346-BBD1BF4E8315}" type="datetimeFigureOut">
              <a:rPr lang="en-PH" smtClean="0"/>
              <a:t>10/15/2012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810D7-A3EB-4E31-AAB1-5145A558B0EE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85387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A315B-9BAB-4787-9346-BBD1BF4E8315}" type="datetimeFigureOut">
              <a:rPr lang="en-PH" smtClean="0"/>
              <a:t>10/15/2012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810D7-A3EB-4E31-AAB1-5145A558B0EE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83069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38200"/>
            <a:ext cx="9144000" cy="2057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PH" sz="4800" b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PROCEDURE IN THE RANKING OF HONOR PUPILS AND STUDENTS</a:t>
            </a:r>
            <a:endParaRPr lang="en-PH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5715000" cy="381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n-PH" smtClean="0"/>
              <a:t>Enclosure No. 3 to DepEd Order No. 74, s. 2012</a:t>
            </a:r>
            <a:endParaRPr lang="en-PH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2971800"/>
            <a:ext cx="9144000" cy="45720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PH" dirty="0" err="1" smtClean="0"/>
              <a:t>DepEd</a:t>
            </a:r>
            <a:r>
              <a:rPr lang="en-PH" dirty="0" smtClean="0"/>
              <a:t> Order No. 23, s. 2012 &amp; </a:t>
            </a:r>
            <a:r>
              <a:rPr lang="en-PH" dirty="0" err="1" smtClean="0"/>
              <a:t>DepEd</a:t>
            </a:r>
            <a:r>
              <a:rPr lang="en-PH" dirty="0" smtClean="0"/>
              <a:t> Order No. 92, s. 2009</a:t>
            </a:r>
            <a:endParaRPr lang="en-PH" dirty="0"/>
          </a:p>
        </p:txBody>
      </p:sp>
      <p:pic>
        <p:nvPicPr>
          <p:cNvPr id="1026" name="Picture 2" descr="https://encrypted-tbn3.gstatic.com/images?q=tbn:ANd9GcR4NpeDxmhlUIXwhnSpSppMELYmiZCcqXdie_KxPirnjTn8yHr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477491"/>
            <a:ext cx="6107961" cy="3304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1.gstatic.com/images?q=tbn:ANd9GcSqMG81yLVr7bvRNwGJkkrviEvV9-fgMgKc0XfMEskwCGA_rY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53775">
            <a:off x="317503" y="3875809"/>
            <a:ext cx="2781589" cy="276710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1.gstatic.com/images?q=tbn:ANd9GcSBEG6th2QfFyriDVsguyRFpU_S-NUoYGN2gq4xDCAoUMo7vhQ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08" b="30523"/>
          <a:stretch/>
        </p:blipFill>
        <p:spPr bwMode="auto">
          <a:xfrm>
            <a:off x="5791200" y="0"/>
            <a:ext cx="3254858" cy="838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681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4.uwm.edu/renderhandlers/cycle_banner/pantherprowl/assets/images/slide_backgrou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02890" y="0"/>
            <a:ext cx="11353800" cy="739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7352314"/>
              </p:ext>
            </p:extLst>
          </p:nvPr>
        </p:nvGraphicFramePr>
        <p:xfrm>
          <a:off x="76200" y="76200"/>
          <a:ext cx="8915400" cy="676656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1981200"/>
                <a:gridCol w="2133600"/>
                <a:gridCol w="1143000"/>
                <a:gridCol w="1219200"/>
                <a:gridCol w="1066800"/>
                <a:gridCol w="1371600"/>
              </a:tblGrid>
              <a:tr h="381000">
                <a:tc rowSpan="2">
                  <a:txBody>
                    <a:bodyPr/>
                    <a:lstStyle/>
                    <a:p>
                      <a:pPr algn="ctr"/>
                      <a:endParaRPr lang="en-PH" sz="1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en-PH" sz="1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AREAS/ACTIVITIES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PH" sz="7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en-PH" sz="11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POSITION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POINTS GIVEN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National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Regional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Division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District/</a:t>
                      </a:r>
                    </a:p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School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10">
                  <a:txBody>
                    <a:bodyPr/>
                    <a:lstStyle/>
                    <a:p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en-PH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  <a:r>
                        <a:rPr lang="en-PH" b="1" u="sng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Student Leadership </a:t>
                      </a:r>
                      <a:r>
                        <a:rPr lang="en-PH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shall refer to Supreme Pupil Government(SPG) pursuant to </a:t>
                      </a:r>
                      <a:r>
                        <a:rPr lang="en-PH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DepEd</a:t>
                      </a:r>
                      <a:r>
                        <a:rPr lang="en-PH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Order No. 45 s. 2007 and Supreme Student Government (SSG) pursuant to </a:t>
                      </a:r>
                      <a:r>
                        <a:rPr lang="en-PH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DepEd</a:t>
                      </a:r>
                      <a:r>
                        <a:rPr lang="en-PH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Order No. 79. s. 2009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President/Mayor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Vice President/</a:t>
                      </a:r>
                      <a:r>
                        <a:rPr lang="en-PH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Vice Mayor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Secretary/Treasurer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Auditor, Peace Officer, Public Information</a:t>
                      </a:r>
                      <a:r>
                        <a:rPr lang="en-PH" sz="1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Officer</a:t>
                      </a:r>
                      <a:endParaRPr lang="en-PH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Representative/</a:t>
                      </a:r>
                      <a:r>
                        <a:rPr lang="en-PH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PH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Councilor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COMELEC and Committee Chair and Vice Chair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.75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COMELEC</a:t>
                      </a:r>
                      <a:r>
                        <a:rPr lang="en-PH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and Committee Member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.75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.5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Homeroom President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Other Homeroom Officers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.75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Other</a:t>
                      </a:r>
                      <a:r>
                        <a:rPr lang="en-PH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Officers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.5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577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4.uwm.edu/renderhandlers/cycle_banner/pantherprowl/assets/images/slide_backgrou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02890" y="0"/>
            <a:ext cx="11353800" cy="739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4223261"/>
              </p:ext>
            </p:extLst>
          </p:nvPr>
        </p:nvGraphicFramePr>
        <p:xfrm>
          <a:off x="152401" y="1905000"/>
          <a:ext cx="8762999" cy="306324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2133598"/>
                <a:gridCol w="1974146"/>
                <a:gridCol w="4655255"/>
              </a:tblGrid>
              <a:tr h="838200">
                <a:tc>
                  <a:txBody>
                    <a:bodyPr/>
                    <a:lstStyle/>
                    <a:p>
                      <a:pPr algn="ctr"/>
                      <a:endParaRPr lang="en-PH" sz="1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en-PH" sz="5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AREAS/ACTIVITIES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PH" sz="7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en-PH" sz="105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POSITION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PH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POINTS GIVEN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6">
                  <a:txBody>
                    <a:bodyPr/>
                    <a:lstStyle/>
                    <a:p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3.</a:t>
                      </a:r>
                      <a:r>
                        <a:rPr lang="en-PH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PH" b="1" u="sng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Campus Journalism</a:t>
                      </a:r>
                      <a:r>
                        <a:rPr lang="en-PH" b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shall be considered only if the School Paper Organization has released a  publication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Editor-in-Chief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Associate Editor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Managing</a:t>
                      </a:r>
                      <a:r>
                        <a:rPr lang="en-PH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Editor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Section Editor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Contributor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Others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007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4.uwm.edu/renderhandlers/cycle_banner/pantherprowl/assets/images/slide_backgrou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02890" y="0"/>
            <a:ext cx="11353800" cy="739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9226472"/>
              </p:ext>
            </p:extLst>
          </p:nvPr>
        </p:nvGraphicFramePr>
        <p:xfrm>
          <a:off x="76200" y="396240"/>
          <a:ext cx="8991600" cy="608076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2362200"/>
                <a:gridCol w="1752600"/>
                <a:gridCol w="1219200"/>
                <a:gridCol w="1219200"/>
                <a:gridCol w="1295400"/>
                <a:gridCol w="1143000"/>
              </a:tblGrid>
              <a:tr h="381000">
                <a:tc rowSpan="2">
                  <a:txBody>
                    <a:bodyPr/>
                    <a:lstStyle/>
                    <a:p>
                      <a:pPr algn="ctr"/>
                      <a:endParaRPr lang="en-PH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en-PH" sz="1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AREAS/ACTIVITIES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PH" sz="1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LEVEL OF PARTICIPATION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POSITIONS/POINTS GIVEN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PH" sz="8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President</a:t>
                      </a:r>
                      <a:r>
                        <a:rPr lang="en-PH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or Equivalent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PH" sz="16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Vice President</a:t>
                      </a:r>
                      <a:r>
                        <a:rPr lang="en-PH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or Equivalent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Secretary, Treasurer and Other</a:t>
                      </a:r>
                      <a:r>
                        <a:rPr lang="en-PH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Officers or Equivalent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PH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en-PH" sz="6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Members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6">
                  <a:txBody>
                    <a:bodyPr/>
                    <a:lstStyle/>
                    <a:p>
                      <a:r>
                        <a:rPr lang="en-PH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4.</a:t>
                      </a:r>
                      <a:r>
                        <a:rPr lang="en-PH" sz="16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PH" sz="1600" b="1" u="sng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Officership</a:t>
                      </a:r>
                      <a:r>
                        <a:rPr lang="en-PH" sz="1600" b="1" u="sng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and Membership</a:t>
                      </a:r>
                      <a:r>
                        <a:rPr lang="en-PH" sz="1600" b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in </a:t>
                      </a:r>
                      <a:r>
                        <a:rPr lang="en-PH" sz="1600" b="1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DepEd</a:t>
                      </a:r>
                      <a:r>
                        <a:rPr lang="en-PH" sz="1600" b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established or recognized organizations (such as STEP, YECS, YES-O, Scouting) other than the SPG, SSG and School Paper. The establishment or recognition must be contained in </a:t>
                      </a:r>
                      <a:r>
                        <a:rPr lang="en-PH" sz="1600" b="1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DepEd</a:t>
                      </a:r>
                      <a:r>
                        <a:rPr lang="en-PH" sz="1600" b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Order or Memorandum issued by the National, Regional, Division or District Offices. School initiated club must be given recognition in writing by the School Head</a:t>
                      </a:r>
                      <a:endParaRPr lang="en-PH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International</a:t>
                      </a:r>
                    </a:p>
                    <a:p>
                      <a:pPr algn="ctr"/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National</a:t>
                      </a:r>
                    </a:p>
                    <a:p>
                      <a:pPr algn="ctr"/>
                      <a:endParaRPr lang="en-PH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Regional</a:t>
                      </a:r>
                    </a:p>
                    <a:p>
                      <a:pPr algn="ctr"/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Division</a:t>
                      </a:r>
                    </a:p>
                    <a:p>
                      <a:pPr algn="ctr"/>
                      <a:endParaRPr lang="en-PH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1.5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District</a:t>
                      </a:r>
                    </a:p>
                    <a:p>
                      <a:pPr algn="ctr"/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1.5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School</a:t>
                      </a:r>
                    </a:p>
                    <a:p>
                      <a:pPr algn="ctr"/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1.5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.75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502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4.uwm.edu/renderhandlers/cycle_banner/pantherprowl/assets/images/slide_backgrou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02890" y="0"/>
            <a:ext cx="11353800" cy="739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4882828"/>
              </p:ext>
            </p:extLst>
          </p:nvPr>
        </p:nvGraphicFramePr>
        <p:xfrm>
          <a:off x="0" y="914400"/>
          <a:ext cx="8458200" cy="531876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3276600"/>
                <a:gridCol w="1828800"/>
                <a:gridCol w="3352800"/>
              </a:tblGrid>
              <a:tr h="838200">
                <a:tc>
                  <a:txBody>
                    <a:bodyPr/>
                    <a:lstStyle/>
                    <a:p>
                      <a:pPr algn="ctr"/>
                      <a:endParaRPr lang="en-PH" sz="1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en-PH" sz="5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AREAS/ACTIVITIES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PH" sz="7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en-PH" sz="105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POSITION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PH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POINTS GIVEN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5">
                  <a:txBody>
                    <a:bodyPr/>
                    <a:lstStyle/>
                    <a:p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5.</a:t>
                      </a:r>
                      <a:r>
                        <a:rPr lang="en-PH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PH" b="1" u="sng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Participation or Attendance </a:t>
                      </a:r>
                      <a:r>
                        <a:rPr lang="en-PH" b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in </a:t>
                      </a:r>
                      <a:r>
                        <a:rPr lang="en-PH" b="1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DepEd</a:t>
                      </a:r>
                      <a:r>
                        <a:rPr lang="en-PH" b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recognized seminar, camp, exchange programs, training, conference, or workshop and other similar activities. Authority to conduct the seminar, camp, training, conference, workshop or other related activities must be contained in a </a:t>
                      </a:r>
                      <a:r>
                        <a:rPr lang="en-PH" b="1" u="none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DepEd</a:t>
                      </a:r>
                      <a:r>
                        <a:rPr lang="en-PH" b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Order or Memorandum from the National, Regional, Division, District offices. School-initiated similar activities must be sanctioned in writing by the School Head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PH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International</a:t>
                      </a:r>
                    </a:p>
                    <a:p>
                      <a:pPr algn="ctr"/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PH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National</a:t>
                      </a:r>
                    </a:p>
                    <a:p>
                      <a:pPr algn="ctr"/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PH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Division</a:t>
                      </a:r>
                    </a:p>
                    <a:p>
                      <a:pPr algn="ctr"/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PH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District</a:t>
                      </a:r>
                    </a:p>
                    <a:p>
                      <a:pPr algn="ctr"/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741680">
                <a:tc vMerge="1">
                  <a:txBody>
                    <a:bodyPr/>
                    <a:lstStyle/>
                    <a:p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PH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School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39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resentationmagazine.com/backgrounds/background-images/background_50787963_468_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7"/>
          <a:stretch/>
        </p:blipFill>
        <p:spPr bwMode="auto">
          <a:xfrm>
            <a:off x="0" y="0"/>
            <a:ext cx="9144000" cy="6838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534400" cy="56689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 startAt="6"/>
            </a:pPr>
            <a:r>
              <a:rPr lang="en-PH" sz="2800" dirty="0" smtClean="0"/>
              <a:t>Computations of points shall be cumulative. However, points for concurrent positions held in violation of existing </a:t>
            </a:r>
            <a:r>
              <a:rPr lang="en-PH" sz="2800" dirty="0" err="1" smtClean="0"/>
              <a:t>DepEd</a:t>
            </a:r>
            <a:r>
              <a:rPr lang="en-PH" sz="2800" dirty="0" smtClean="0"/>
              <a:t> policies shall not be considered, in which case only the position with the highest point shall be included. (Section 8, Article VIII, </a:t>
            </a:r>
            <a:r>
              <a:rPr lang="en-PH" sz="2800" dirty="0" err="1" smtClean="0"/>
              <a:t>DepEd</a:t>
            </a:r>
            <a:r>
              <a:rPr lang="en-PH" sz="2800" dirty="0" smtClean="0"/>
              <a:t> Order No.79,s.2009 on the Revised Constitution and By-Laws of the Supreme Student Governments in Secondary Schools)</a:t>
            </a:r>
          </a:p>
          <a:p>
            <a:pPr marL="514350" indent="-514350">
              <a:buAutoNum type="arabicPeriod" startAt="6"/>
            </a:pPr>
            <a:r>
              <a:rPr lang="en-PH" sz="2800" dirty="0" smtClean="0"/>
              <a:t>To be considered as points, copies of all documentary and evidentiary requirements (</a:t>
            </a:r>
            <a:r>
              <a:rPr lang="en-PH" sz="2800" dirty="0" err="1" smtClean="0"/>
              <a:t>DepEd</a:t>
            </a:r>
            <a:r>
              <a:rPr lang="en-PH" sz="2800" dirty="0" smtClean="0"/>
              <a:t> </a:t>
            </a:r>
            <a:r>
              <a:rPr lang="en-PH" sz="2800" dirty="0" err="1" smtClean="0"/>
              <a:t>Order,DepEd</a:t>
            </a:r>
            <a:r>
              <a:rPr lang="en-PH" sz="2800" dirty="0" smtClean="0"/>
              <a:t> Memorandum, written authorization from the School Head, certificates, medals, trophies, plaques and others) shall be presented.</a:t>
            </a:r>
          </a:p>
          <a:p>
            <a:pPr marL="514350" indent="-514350">
              <a:buAutoNum type="arabicPeriod" startAt="5"/>
            </a:pP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34914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resentationmagazine.com/backgrounds/background-images/background_50787963_468_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7"/>
          <a:stretch/>
        </p:blipFill>
        <p:spPr bwMode="auto">
          <a:xfrm>
            <a:off x="0" y="0"/>
            <a:ext cx="9144000" cy="6838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534400" cy="5668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PH" dirty="0" smtClean="0"/>
              <a:t>8. To be considered as points, officers in organizations seeking ranking shall present an accomplishment report verified thru certifications by proper authorities.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87666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resentationmagazine.com/backgrounds/background-images/background_50787963_468_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7"/>
          <a:stretch/>
        </p:blipFill>
        <p:spPr bwMode="auto">
          <a:xfrm>
            <a:off x="0" y="0"/>
            <a:ext cx="9144000" cy="6838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686800" cy="5668963"/>
          </a:xfrm>
        </p:spPr>
        <p:txBody>
          <a:bodyPr/>
          <a:lstStyle/>
          <a:p>
            <a:pPr marL="514350" lvl="1" indent="-514350">
              <a:buAutoNum type="arabicPeriod"/>
            </a:pPr>
            <a:r>
              <a:rPr lang="en-PH" sz="3200" spc="-300" dirty="0" smtClean="0">
                <a:latin typeface="Book Antiqua" pitchFamily="18" charset="0"/>
                <a:cs typeface="Estrangelo Edessa" pitchFamily="66" charset="0"/>
              </a:rPr>
              <a:t>The following shall be used in determining </a:t>
            </a:r>
            <a:r>
              <a:rPr lang="en-PH" sz="3200" spc="-300" dirty="0" err="1" smtClean="0">
                <a:latin typeface="Book Antiqua" pitchFamily="18" charset="0"/>
                <a:cs typeface="Estrangelo Edessa" pitchFamily="66" charset="0"/>
              </a:rPr>
              <a:t>honors</a:t>
            </a:r>
            <a:r>
              <a:rPr lang="en-PH" sz="3200" spc="-300" dirty="0" smtClean="0">
                <a:latin typeface="Book Antiqua" pitchFamily="18" charset="0"/>
                <a:cs typeface="Estrangelo Edessa" pitchFamily="66" charset="0"/>
              </a:rPr>
              <a:t>:</a:t>
            </a:r>
          </a:p>
          <a:p>
            <a:pPr marL="0" lvl="1" indent="0">
              <a:buNone/>
            </a:pPr>
            <a:endParaRPr lang="en-PH" spc="-300" dirty="0" smtClean="0">
              <a:latin typeface="Book Antiqua" pitchFamily="18" charset="0"/>
              <a:cs typeface="Estrangelo Edessa" pitchFamily="66" charset="0"/>
            </a:endParaRPr>
          </a:p>
          <a:p>
            <a:pPr marL="0" indent="0">
              <a:buNone/>
            </a:pPr>
            <a:r>
              <a:rPr lang="en-PH" sz="2400" dirty="0" smtClean="0"/>
              <a:t>1.1	Academic Excellence (7 Points)</a:t>
            </a:r>
          </a:p>
          <a:p>
            <a:pPr marL="0" indent="0">
              <a:buNone/>
            </a:pPr>
            <a:endParaRPr lang="en-PH" sz="1200" dirty="0"/>
          </a:p>
          <a:p>
            <a:pPr marL="0" indent="0">
              <a:buNone/>
            </a:pPr>
            <a:r>
              <a:rPr lang="en-PH" sz="2400" dirty="0" smtClean="0"/>
              <a:t>	Academic excellence shall be based on the general average of all the learning areas in the curriculum year. The procedure for ranking based an academic excellence as follows</a:t>
            </a:r>
          </a:p>
          <a:p>
            <a:pPr marL="0" indent="0">
              <a:buNone/>
            </a:pPr>
            <a:endParaRPr lang="en-PH" sz="2400" dirty="0"/>
          </a:p>
          <a:p>
            <a:pPr marL="0" indent="0">
              <a:buNone/>
            </a:pPr>
            <a:r>
              <a:rPr lang="en-PH" sz="2400" dirty="0" smtClean="0"/>
              <a:t>1.1.1.  Compute the Final Grade of each learning areas.</a:t>
            </a:r>
          </a:p>
          <a:p>
            <a:pPr marL="0" indent="0">
              <a:buNone/>
            </a:pPr>
            <a:r>
              <a:rPr lang="en-PH" sz="2400" dirty="0" smtClean="0"/>
              <a:t>1.1.2.  Get the average if the grades of all learning areas up to three decimal places.</a:t>
            </a:r>
          </a:p>
          <a:p>
            <a:pPr marL="0" indent="0">
              <a:buNone/>
            </a:pPr>
            <a:r>
              <a:rPr lang="en-PH" sz="2400" dirty="0" smtClean="0"/>
              <a:t>1.1.3.  Rank the candidates according to their average.</a:t>
            </a:r>
          </a:p>
          <a:p>
            <a:pPr marL="0" indent="0">
              <a:buNone/>
            </a:pPr>
            <a:r>
              <a:rPr lang="en-PH" sz="2400" dirty="0" smtClean="0"/>
              <a:t>1.1.4.  multiply the rank by 7 points.</a:t>
            </a:r>
            <a:endParaRPr lang="en-PH" sz="2400" dirty="0"/>
          </a:p>
        </p:txBody>
      </p:sp>
    </p:spTree>
    <p:extLst>
      <p:ext uri="{BB962C8B-B14F-4D97-AF65-F5344CB8AC3E}">
        <p14:creationId xmlns:p14="http://schemas.microsoft.com/office/powerpoint/2010/main" val="13264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resentationmagazine.com/backgrounds/background-images/background_50787963_468_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7"/>
          <a:stretch/>
        </p:blipFill>
        <p:spPr bwMode="auto">
          <a:xfrm>
            <a:off x="0" y="0"/>
            <a:ext cx="9144000" cy="6838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5783430"/>
              </p:ext>
            </p:extLst>
          </p:nvPr>
        </p:nvGraphicFramePr>
        <p:xfrm>
          <a:off x="228600" y="609600"/>
          <a:ext cx="8686800" cy="4622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PH" dirty="0" smtClean="0"/>
                        <a:t>Name  of</a:t>
                      </a:r>
                    </a:p>
                    <a:p>
                      <a:pPr algn="ctr"/>
                      <a:r>
                        <a:rPr lang="en-PH" dirty="0" smtClean="0"/>
                        <a:t>Candidates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dirty="0" smtClean="0"/>
                        <a:t>Averages of </a:t>
                      </a:r>
                    </a:p>
                    <a:p>
                      <a:pPr algn="ctr"/>
                      <a:r>
                        <a:rPr lang="en-PH" dirty="0" smtClean="0"/>
                        <a:t>Grades in the</a:t>
                      </a:r>
                    </a:p>
                    <a:p>
                      <a:pPr algn="ctr"/>
                      <a:r>
                        <a:rPr lang="en-PH" dirty="0" smtClean="0"/>
                        <a:t>Learning Areas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PH" dirty="0" smtClean="0"/>
                    </a:p>
                    <a:p>
                      <a:pPr algn="ctr"/>
                      <a:r>
                        <a:rPr lang="en-PH" dirty="0" smtClean="0"/>
                        <a:t>Rank</a:t>
                      </a:r>
                      <a:endParaRPr lang="en-P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PH" dirty="0" smtClean="0"/>
                    </a:p>
                    <a:p>
                      <a:pPr algn="ctr"/>
                      <a:r>
                        <a:rPr lang="en-PH" dirty="0" smtClean="0"/>
                        <a:t>Weighted</a:t>
                      </a:r>
                      <a:r>
                        <a:rPr lang="en-PH" baseline="0" dirty="0" smtClean="0"/>
                        <a:t> Rank</a:t>
                      </a:r>
                      <a:endParaRPr lang="en-P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91.345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90.390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42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90.012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49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91.258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28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89.891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56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91.644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91.781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89.456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63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90.856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35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89.369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70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151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resentationmagazine.com/backgrounds/background-images/background_50787963_468_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7"/>
          <a:stretch/>
        </p:blipFill>
        <p:spPr bwMode="auto">
          <a:xfrm>
            <a:off x="0" y="0"/>
            <a:ext cx="9144000" cy="6838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686800" cy="5668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PH" sz="2400" dirty="0" smtClean="0"/>
              <a:t>1.2	Co-curricular Performance (3 Points) </a:t>
            </a:r>
            <a:r>
              <a:rPr lang="en-PH" sz="1800" dirty="0" smtClean="0"/>
              <a:t>– </a:t>
            </a:r>
            <a:r>
              <a:rPr lang="en-PH" sz="1800" dirty="0" err="1" smtClean="0"/>
              <a:t>DepEd</a:t>
            </a:r>
            <a:r>
              <a:rPr lang="en-PH" sz="1800" dirty="0" smtClean="0"/>
              <a:t> Order No.23,s.2012</a:t>
            </a:r>
          </a:p>
          <a:p>
            <a:pPr marL="0" indent="0">
              <a:buNone/>
            </a:pPr>
            <a:endParaRPr lang="en-PH" sz="1200" dirty="0"/>
          </a:p>
          <a:p>
            <a:pPr marL="0" indent="0">
              <a:buNone/>
            </a:pPr>
            <a:r>
              <a:rPr lang="en-PH" sz="2400" dirty="0" smtClean="0"/>
              <a:t>	</a:t>
            </a:r>
            <a:r>
              <a:rPr lang="en-PH" sz="2800" dirty="0" smtClean="0"/>
              <a:t>Co-curricular performance covers the achievement of all candidates at all levels (school, division, regional, national and international) in five (5) areas indicated and/or defined in Enclosure No. 2of </a:t>
            </a:r>
            <a:r>
              <a:rPr lang="en-PH" sz="2800" dirty="0" err="1" smtClean="0"/>
              <a:t>DepEd</a:t>
            </a:r>
            <a:r>
              <a:rPr lang="en-PH" sz="2800" dirty="0" smtClean="0"/>
              <a:t> Order No. 92, s. 2009; namely: a) Contests and Competitions (CC), b) Student Leadership (SL), c) Campus Journalism</a:t>
            </a:r>
            <a:r>
              <a:rPr lang="en-PH" sz="2800" dirty="0" smtClean="0">
                <a:solidFill>
                  <a:srgbClr val="FF0000"/>
                </a:solidFill>
              </a:rPr>
              <a:t> </a:t>
            </a:r>
            <a:r>
              <a:rPr lang="en-PH" sz="2800" dirty="0" smtClean="0"/>
              <a:t>(CJ), d) </a:t>
            </a:r>
            <a:r>
              <a:rPr lang="en-PH" sz="2800" dirty="0" err="1" smtClean="0"/>
              <a:t>Officership</a:t>
            </a:r>
            <a:r>
              <a:rPr lang="en-PH" sz="2800" dirty="0" smtClean="0"/>
              <a:t> and Member ship (OM), and e) Participation or Attendance (PA). The procedure in the computation of co-curricular performance in the ranking of </a:t>
            </a:r>
            <a:r>
              <a:rPr lang="en-PH" sz="2800" dirty="0" err="1" smtClean="0"/>
              <a:t>honor</a:t>
            </a:r>
            <a:r>
              <a:rPr lang="en-PH" sz="2800" dirty="0" smtClean="0"/>
              <a:t> pupils and students is as follows</a:t>
            </a:r>
          </a:p>
          <a:p>
            <a:pPr marL="0" indent="0">
              <a:buNone/>
            </a:pPr>
            <a:endParaRPr lang="en-PH" sz="2800" dirty="0"/>
          </a:p>
        </p:txBody>
      </p:sp>
    </p:spTree>
    <p:extLst>
      <p:ext uri="{BB962C8B-B14F-4D97-AF65-F5344CB8AC3E}">
        <p14:creationId xmlns:p14="http://schemas.microsoft.com/office/powerpoint/2010/main" val="183314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resentationmagazine.com/backgrounds/background-images/background_50787963_468_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7"/>
          <a:stretch/>
        </p:blipFill>
        <p:spPr bwMode="auto">
          <a:xfrm>
            <a:off x="0" y="0"/>
            <a:ext cx="9144000" cy="6838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458200" cy="5668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PH" sz="2400" dirty="0" smtClean="0"/>
              <a:t>1.2.1.  Require each candidate to present and submit certified true copies of all documentary and evidentiary requirements of his/her co-curricular achievements pursuant to Paragraphs 1 to 8 of Enclosure No. 2 to </a:t>
            </a:r>
            <a:r>
              <a:rPr lang="en-PH" sz="2400" dirty="0" err="1" smtClean="0"/>
              <a:t>DepEd</a:t>
            </a:r>
            <a:r>
              <a:rPr lang="en-PH" sz="2400" dirty="0" smtClean="0"/>
              <a:t> Order No. 92, s. 2009, except when the co-curricular achievement is of public knowledge;</a:t>
            </a:r>
          </a:p>
          <a:p>
            <a:pPr marL="0" indent="0">
              <a:buNone/>
            </a:pPr>
            <a:r>
              <a:rPr lang="en-PH" sz="2400" dirty="0" smtClean="0"/>
              <a:t>1.2.2.  Validate each co curricular achievements of each candidate;</a:t>
            </a:r>
          </a:p>
          <a:p>
            <a:pPr marL="0" indent="0">
              <a:buNone/>
            </a:pPr>
            <a:r>
              <a:rPr lang="en-PH" sz="2400" dirty="0" smtClean="0"/>
              <a:t>1.2.3.  Classify all valid co-curricular achievements of each candidate and get their corresponding points according to the five (5) Areas/Activities and the points assigned to them as indicated in the Table of Points for Co-Curricular Performance in Enclosure No. 2 to </a:t>
            </a:r>
            <a:r>
              <a:rPr lang="en-PH" sz="2400" dirty="0" err="1" smtClean="0"/>
              <a:t>DepEd</a:t>
            </a:r>
            <a:r>
              <a:rPr lang="en-PH" sz="2400" dirty="0" smtClean="0"/>
              <a:t> Order No. 92, s. 2009;</a:t>
            </a:r>
          </a:p>
          <a:p>
            <a:pPr marL="0" indent="0">
              <a:buNone/>
            </a:pPr>
            <a:r>
              <a:rPr lang="en-PH" sz="2400" dirty="0" smtClean="0"/>
              <a:t>1.2.4.  Using the illustration matrix below get the total points of each candidate by adding all points regardless of the number of valid co-curricular achievements in one Area/Activity,</a:t>
            </a:r>
          </a:p>
          <a:p>
            <a:pPr marL="0" indent="0">
              <a:buNone/>
            </a:pPr>
            <a:r>
              <a:rPr lang="en-PH" sz="2400" dirty="0" smtClean="0"/>
              <a:t>1.2.5. Rank the candidates from highest to the lowest based on their sums/total points; and</a:t>
            </a:r>
          </a:p>
          <a:p>
            <a:pPr marL="0" indent="0">
              <a:buNone/>
            </a:pPr>
            <a:r>
              <a:rPr lang="en-PH" sz="2400" dirty="0" smtClean="0"/>
              <a:t>1.2.6. Multiply the rank by three(3) points to get the weighted rank</a:t>
            </a:r>
          </a:p>
        </p:txBody>
      </p:sp>
    </p:spTree>
    <p:extLst>
      <p:ext uri="{BB962C8B-B14F-4D97-AF65-F5344CB8AC3E}">
        <p14:creationId xmlns:p14="http://schemas.microsoft.com/office/powerpoint/2010/main" val="88459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resentationmagazine.com/backgrounds/background-images/background_50787963_468_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7"/>
          <a:stretch/>
        </p:blipFill>
        <p:spPr bwMode="auto">
          <a:xfrm>
            <a:off x="0" y="0"/>
            <a:ext cx="9144000" cy="6838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6827158"/>
              </p:ext>
            </p:extLst>
          </p:nvPr>
        </p:nvGraphicFramePr>
        <p:xfrm>
          <a:off x="228600" y="533400"/>
          <a:ext cx="8686803" cy="5486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73892"/>
                <a:gridCol w="430427"/>
                <a:gridCol w="469557"/>
                <a:gridCol w="469557"/>
                <a:gridCol w="469557"/>
                <a:gridCol w="743465"/>
                <a:gridCol w="469557"/>
                <a:gridCol w="469557"/>
                <a:gridCol w="469557"/>
                <a:gridCol w="469557"/>
                <a:gridCol w="939114"/>
                <a:gridCol w="782595"/>
                <a:gridCol w="1330411"/>
              </a:tblGrid>
              <a:tr h="457200">
                <a:tc rowSpan="2"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Name of Candidate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AREA/ACTIVITY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Total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Rank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Weighted Rank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CC</a:t>
                      </a:r>
                      <a:endParaRPr lang="en-PH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SL</a:t>
                      </a:r>
                      <a:endParaRPr lang="en-PH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CJ</a:t>
                      </a:r>
                      <a:endParaRPr lang="en-PH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OM</a:t>
                      </a:r>
                      <a:endParaRPr lang="en-PH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</a:t>
                      </a:r>
                      <a:endParaRPr lang="en-PH" b="1" dirty="0"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.75</a:t>
                      </a:r>
                      <a:endParaRPr lang="en-PH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.75</a:t>
                      </a:r>
                      <a:endParaRPr lang="en-PH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57.50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.75</a:t>
                      </a:r>
                      <a:endParaRPr lang="en-PH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.75</a:t>
                      </a:r>
                      <a:endParaRPr lang="en-PH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50.50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24.00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38.00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.75</a:t>
                      </a:r>
                      <a:endParaRPr lang="en-PH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20.75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24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47.00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en-PH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1.5</a:t>
                      </a:r>
                      <a:endParaRPr lang="en-PH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58.50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.75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PH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.75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12.50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27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.75</a:t>
                      </a:r>
                      <a:endParaRPr lang="en-PH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1.5</a:t>
                      </a:r>
                      <a:endParaRPr lang="en-PH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24.25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.5</a:t>
                      </a:r>
                      <a:endParaRPr lang="en-PH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.75</a:t>
                      </a:r>
                      <a:endParaRPr lang="en-PH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sz="1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.75</a:t>
                      </a:r>
                      <a:endParaRPr lang="en-PH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6.00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773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resentationmagazine.com/backgrounds/background-images/background_50787963_468_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7"/>
          <a:stretch/>
        </p:blipFill>
        <p:spPr bwMode="auto">
          <a:xfrm>
            <a:off x="0" y="0"/>
            <a:ext cx="9144000" cy="6838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686800" cy="5668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PH" sz="2800" dirty="0" smtClean="0"/>
              <a:t>1.2	Final Ranking</a:t>
            </a:r>
            <a:endParaRPr lang="en-PH" sz="2000" dirty="0" smtClean="0"/>
          </a:p>
          <a:p>
            <a:pPr marL="0" indent="0">
              <a:buNone/>
            </a:pPr>
            <a:endParaRPr lang="en-PH" sz="1400" dirty="0" smtClean="0"/>
          </a:p>
          <a:p>
            <a:pPr marL="0" indent="0">
              <a:buNone/>
            </a:pPr>
            <a:endParaRPr lang="en-PH" sz="1400" dirty="0"/>
          </a:p>
          <a:p>
            <a:pPr marL="0" indent="0">
              <a:buNone/>
            </a:pPr>
            <a:r>
              <a:rPr lang="en-PH" sz="2800" dirty="0" smtClean="0"/>
              <a:t>1.3.1.  Add the weighted ranks of the pupils or students.</a:t>
            </a:r>
          </a:p>
          <a:p>
            <a:pPr marL="0" indent="0">
              <a:buNone/>
            </a:pPr>
            <a:r>
              <a:rPr lang="en-PH" sz="2800" dirty="0" smtClean="0"/>
              <a:t>1.3.2.  Rank the sums from the lowest to the highest.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21206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resentationmagazine.com/backgrounds/background-images/background_50787963_468_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7"/>
          <a:stretch/>
        </p:blipFill>
        <p:spPr bwMode="auto">
          <a:xfrm>
            <a:off x="0" y="0"/>
            <a:ext cx="9144000" cy="6838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0243533"/>
              </p:ext>
            </p:extLst>
          </p:nvPr>
        </p:nvGraphicFramePr>
        <p:xfrm>
          <a:off x="228600" y="381000"/>
          <a:ext cx="8763000" cy="609599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03916"/>
                <a:gridCol w="1866195"/>
                <a:gridCol w="1979789"/>
                <a:gridCol w="1590323"/>
                <a:gridCol w="1622777"/>
              </a:tblGrid>
              <a:tr h="897308"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NAME OF</a:t>
                      </a:r>
                    </a:p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CANDIDATE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ACADEMIC </a:t>
                      </a:r>
                    </a:p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EXCELLENCE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CO-CURRICULAR</a:t>
                      </a:r>
                    </a:p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PERFORMANCE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PH" sz="9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TOTAL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PH" sz="9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RANK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19869"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27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19869"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42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54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19869"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49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70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19869"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28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43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19869"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56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24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80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19869"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23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19869"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19869"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63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27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90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19869"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35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53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19869"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70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59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4.uwm.edu/renderhandlers/cycle_banner/pantherprowl/assets/images/slide_backgrou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02890" y="0"/>
            <a:ext cx="11353800" cy="739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2120240"/>
              </p:ext>
            </p:extLst>
          </p:nvPr>
        </p:nvGraphicFramePr>
        <p:xfrm>
          <a:off x="152400" y="1402080"/>
          <a:ext cx="8839200" cy="367284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2057400"/>
                <a:gridCol w="1828800"/>
                <a:gridCol w="1066800"/>
                <a:gridCol w="1371600"/>
                <a:gridCol w="1295400"/>
                <a:gridCol w="1219200"/>
              </a:tblGrid>
              <a:tr h="381000">
                <a:tc rowSpan="3">
                  <a:txBody>
                    <a:bodyPr/>
                    <a:lstStyle/>
                    <a:p>
                      <a:pPr algn="ctr"/>
                      <a:endParaRPr lang="en-PH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en-PH" sz="1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AREAS/ACTIVITIES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en-PH" sz="14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LEVEL OF PARTICIPATION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POINTS GIVEN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PH" dirty="0"/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First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Second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Third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PH" sz="11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Participant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Gold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Silver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Bronze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PH"/>
                    </a:p>
                  </a:txBody>
                  <a:tcPr/>
                </a:tc>
              </a:tr>
              <a:tr h="370840">
                <a:tc rowSpan="6">
                  <a:txBody>
                    <a:bodyPr/>
                    <a:lstStyle/>
                    <a:p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</a:t>
                      </a:r>
                      <a:r>
                        <a:rPr lang="en-PH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PH" b="1" u="sng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Official Contests and Competitions </a:t>
                      </a:r>
                      <a:r>
                        <a:rPr lang="en-PH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recognized by </a:t>
                      </a:r>
                      <a:r>
                        <a:rPr lang="en-PH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DepEd</a:t>
                      </a:r>
                      <a:r>
                        <a:rPr lang="en-PH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 </a:t>
                      </a:r>
                      <a:r>
                        <a:rPr lang="en-PH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Schoolwide</a:t>
                      </a:r>
                      <a:r>
                        <a:rPr lang="en-PH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 initiated contests should  be approved in writing by the school head.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International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National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Regional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Division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District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0.75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School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0.75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PH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0.5</a:t>
                      </a:r>
                      <a:endParaRPr lang="en-PH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35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Words>1063</Words>
  <Application>Microsoft Office PowerPoint</Application>
  <PresentationFormat>On-screen Show (4:3)</PresentationFormat>
  <Paragraphs>468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PROCEDURE IN THE RANKING OF HONOR PUPILS AND STUDENTS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PROCEDURE IN THE RANKING OF HONOR PUPILS AND STUDENTS</dc:title>
  <dc:creator>Kenny B. Magbanua</dc:creator>
  <cp:lastModifiedBy>Kenny B. Magbanua</cp:lastModifiedBy>
  <cp:revision>14</cp:revision>
  <dcterms:created xsi:type="dcterms:W3CDTF">2012-10-15T06:44:32Z</dcterms:created>
  <dcterms:modified xsi:type="dcterms:W3CDTF">2012-10-15T09:05:47Z</dcterms:modified>
</cp:coreProperties>
</file>