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31"/>
  </p:notesMasterIdLst>
  <p:sldIdLst>
    <p:sldId id="258" r:id="rId2"/>
    <p:sldId id="260" r:id="rId3"/>
    <p:sldId id="261" r:id="rId4"/>
    <p:sldId id="262" r:id="rId5"/>
    <p:sldId id="263" r:id="rId6"/>
    <p:sldId id="264" r:id="rId7"/>
    <p:sldId id="266" r:id="rId8"/>
    <p:sldId id="272" r:id="rId9"/>
    <p:sldId id="267" r:id="rId10"/>
    <p:sldId id="268" r:id="rId11"/>
    <p:sldId id="323" r:id="rId12"/>
    <p:sldId id="271" r:id="rId13"/>
    <p:sldId id="283" r:id="rId14"/>
    <p:sldId id="273" r:id="rId15"/>
    <p:sldId id="286" r:id="rId16"/>
    <p:sldId id="275" r:id="rId17"/>
    <p:sldId id="276" r:id="rId18"/>
    <p:sldId id="277" r:id="rId19"/>
    <p:sldId id="278" r:id="rId20"/>
    <p:sldId id="282" r:id="rId21"/>
    <p:sldId id="279" r:id="rId22"/>
    <p:sldId id="305" r:id="rId23"/>
    <p:sldId id="322" r:id="rId24"/>
    <p:sldId id="281" r:id="rId25"/>
    <p:sldId id="284" r:id="rId26"/>
    <p:sldId id="288" r:id="rId27"/>
    <p:sldId id="287" r:id="rId28"/>
    <p:sldId id="324" r:id="rId29"/>
    <p:sldId id="280" r:id="rId30"/>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0066"/>
    <a:srgbClr val="D6C2D5"/>
    <a:srgbClr val="333300"/>
    <a:srgbClr val="0099FF"/>
    <a:srgbClr val="808000"/>
    <a:srgbClr val="00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01" autoAdjust="0"/>
    <p:restoredTop sz="94660"/>
  </p:normalViewPr>
  <p:slideViewPr>
    <p:cSldViewPr>
      <p:cViewPr>
        <p:scale>
          <a:sx n="48" d="100"/>
          <a:sy n="48" d="100"/>
        </p:scale>
        <p:origin x="-1698"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705" cy="483499"/>
          </a:xfrm>
          <a:prstGeom prst="rect">
            <a:avLst/>
          </a:prstGeom>
        </p:spPr>
        <p:txBody>
          <a:bodyPr vert="horz" lIns="93104" tIns="46552" rIns="93104" bIns="46552" rtlCol="0"/>
          <a:lstStyle>
            <a:lvl1pPr algn="l">
              <a:defRPr sz="1200">
                <a:latin typeface="Arial" charset="0"/>
                <a:cs typeface="Arial" charset="0"/>
              </a:defRPr>
            </a:lvl1pPr>
          </a:lstStyle>
          <a:p>
            <a:pPr>
              <a:defRPr/>
            </a:pPr>
            <a:endParaRPr lang="en-PH"/>
          </a:p>
        </p:txBody>
      </p:sp>
      <p:sp>
        <p:nvSpPr>
          <p:cNvPr id="3" name="Date Placeholder 2"/>
          <p:cNvSpPr>
            <a:spLocks noGrp="1"/>
          </p:cNvSpPr>
          <p:nvPr>
            <p:ph type="dt" idx="1"/>
          </p:nvPr>
        </p:nvSpPr>
        <p:spPr>
          <a:xfrm>
            <a:off x="3896787" y="0"/>
            <a:ext cx="2978705" cy="483499"/>
          </a:xfrm>
          <a:prstGeom prst="rect">
            <a:avLst/>
          </a:prstGeom>
        </p:spPr>
        <p:txBody>
          <a:bodyPr vert="horz" lIns="93104" tIns="46552" rIns="93104" bIns="46552" rtlCol="0"/>
          <a:lstStyle>
            <a:lvl1pPr algn="r">
              <a:defRPr sz="1200">
                <a:latin typeface="Arial" charset="0"/>
                <a:cs typeface="Arial" charset="0"/>
              </a:defRPr>
            </a:lvl1pPr>
          </a:lstStyle>
          <a:p>
            <a:pPr>
              <a:defRPr/>
            </a:pPr>
            <a:fld id="{32EFA651-9A81-470D-9288-924266C71BE2}" type="datetimeFigureOut">
              <a:rPr lang="en-PH"/>
              <a:pPr>
                <a:defRPr/>
              </a:pPr>
              <a:t>9/13/2017</a:t>
            </a:fld>
            <a:endParaRPr lang="en-PH"/>
          </a:p>
        </p:txBody>
      </p:sp>
      <p:sp>
        <p:nvSpPr>
          <p:cNvPr id="4" name="Slide Image Placeholder 3"/>
          <p:cNvSpPr>
            <a:spLocks noGrp="1" noRot="1" noChangeAspect="1"/>
          </p:cNvSpPr>
          <p:nvPr>
            <p:ph type="sldImg" idx="2"/>
          </p:nvPr>
        </p:nvSpPr>
        <p:spPr>
          <a:xfrm>
            <a:off x="1023938" y="723900"/>
            <a:ext cx="4829175" cy="3622675"/>
          </a:xfrm>
          <a:prstGeom prst="rect">
            <a:avLst/>
          </a:prstGeom>
          <a:noFill/>
          <a:ln w="12700">
            <a:solidFill>
              <a:prstClr val="black"/>
            </a:solidFill>
          </a:ln>
        </p:spPr>
        <p:txBody>
          <a:bodyPr vert="horz" lIns="93104" tIns="46552" rIns="93104" bIns="46552" rtlCol="0" anchor="ctr"/>
          <a:lstStyle/>
          <a:p>
            <a:pPr lvl="0"/>
            <a:endParaRPr lang="en-PH" noProof="0" smtClean="0"/>
          </a:p>
        </p:txBody>
      </p:sp>
      <p:sp>
        <p:nvSpPr>
          <p:cNvPr id="5" name="Notes Placeholder 4"/>
          <p:cNvSpPr>
            <a:spLocks noGrp="1"/>
          </p:cNvSpPr>
          <p:nvPr>
            <p:ph type="body" sz="quarter" idx="3"/>
          </p:nvPr>
        </p:nvSpPr>
        <p:spPr>
          <a:xfrm>
            <a:off x="687394" y="4587457"/>
            <a:ext cx="5502263" cy="4344884"/>
          </a:xfrm>
          <a:prstGeom prst="rect">
            <a:avLst/>
          </a:prstGeom>
        </p:spPr>
        <p:txBody>
          <a:bodyPr vert="horz" lIns="93104" tIns="46552" rIns="93104" bIns="4655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9171614"/>
            <a:ext cx="2978705" cy="483499"/>
          </a:xfrm>
          <a:prstGeom prst="rect">
            <a:avLst/>
          </a:prstGeom>
        </p:spPr>
        <p:txBody>
          <a:bodyPr vert="horz" lIns="93104" tIns="46552" rIns="93104" bIns="46552" rtlCol="0" anchor="b"/>
          <a:lstStyle>
            <a:lvl1pPr algn="l">
              <a:defRPr sz="1200">
                <a:latin typeface="Arial" charset="0"/>
                <a:cs typeface="Arial" charset="0"/>
              </a:defRPr>
            </a:lvl1pPr>
          </a:lstStyle>
          <a:p>
            <a:pPr>
              <a:defRPr/>
            </a:pPr>
            <a:endParaRPr lang="en-PH"/>
          </a:p>
        </p:txBody>
      </p:sp>
      <p:sp>
        <p:nvSpPr>
          <p:cNvPr id="7" name="Slide Number Placeholder 6"/>
          <p:cNvSpPr>
            <a:spLocks noGrp="1"/>
          </p:cNvSpPr>
          <p:nvPr>
            <p:ph type="sldNum" sz="quarter" idx="5"/>
          </p:nvPr>
        </p:nvSpPr>
        <p:spPr>
          <a:xfrm>
            <a:off x="3896787" y="9171614"/>
            <a:ext cx="2978705" cy="483499"/>
          </a:xfrm>
          <a:prstGeom prst="rect">
            <a:avLst/>
          </a:prstGeom>
        </p:spPr>
        <p:txBody>
          <a:bodyPr vert="horz" lIns="93104" tIns="46552" rIns="93104" bIns="46552" rtlCol="0" anchor="b"/>
          <a:lstStyle>
            <a:lvl1pPr algn="r">
              <a:defRPr sz="1200">
                <a:latin typeface="Arial" charset="0"/>
                <a:cs typeface="Arial" charset="0"/>
              </a:defRPr>
            </a:lvl1pPr>
          </a:lstStyle>
          <a:p>
            <a:pPr>
              <a:defRPr/>
            </a:pPr>
            <a:fld id="{9DDDC58A-4F50-4586-8B41-7F56EF392930}" type="slidenum">
              <a:rPr lang="en-PH"/>
              <a:pPr>
                <a:defRPr/>
              </a:pPr>
              <a:t>‹#›</a:t>
            </a:fld>
            <a:endParaRPr lang="en-PH"/>
          </a:p>
        </p:txBody>
      </p:sp>
    </p:spTree>
    <p:extLst>
      <p:ext uri="{BB962C8B-B14F-4D97-AF65-F5344CB8AC3E}">
        <p14:creationId xmlns:p14="http://schemas.microsoft.com/office/powerpoint/2010/main" val="598853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0B2E236-688A-4E9C-85FF-EA281780DDCF}" type="datetime1">
              <a:rPr lang="en-PH" smtClean="0"/>
              <a:pPr>
                <a:defRPr/>
              </a:pPr>
              <a:t>9/13/2017</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7FBAFAA2-6BD5-4F1F-95CB-E8766B9BDD01}" type="slidenum">
              <a:rPr lang="en-PH" smtClean="0"/>
              <a:pPr>
                <a:defRPr/>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5B042A2-2A8E-4EA1-A16D-33C734CEA1DD}" type="datetime1">
              <a:rPr lang="en-PH" smtClean="0"/>
              <a:pPr>
                <a:defRPr/>
              </a:pPr>
              <a:t>9/13/2017</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6C8825DB-EC7C-4B45-BD10-080E8CA8CB8E}" type="slidenum">
              <a:rPr lang="en-PH" smtClean="0"/>
              <a:pPr>
                <a:defRPr/>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07B9B3B-F0F2-480F-A34C-5A963E71156B}" type="datetime1">
              <a:rPr lang="en-PH" smtClean="0"/>
              <a:pPr>
                <a:defRPr/>
              </a:pPr>
              <a:t>9/13/2017</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AADDE221-3874-4074-BBF6-41368796327B}" type="slidenum">
              <a:rPr lang="en-PH" smtClean="0"/>
              <a:pPr>
                <a:defRPr/>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1541EAE-573F-4415-AE8B-CE35D379200D}" type="datetime1">
              <a:rPr lang="en-PH" smtClean="0"/>
              <a:pPr>
                <a:defRPr/>
              </a:pPr>
              <a:t>9/13/2017</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A84F2F95-45CA-4715-8D27-E0C346083E19}" type="slidenum">
              <a:rPr lang="en-PH" smtClean="0"/>
              <a:pPr>
                <a:defRPr/>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E46B09-97BA-41D5-BCBE-120855C8705C}" type="datetime1">
              <a:rPr lang="en-PH" smtClean="0"/>
              <a:pPr>
                <a:defRPr/>
              </a:pPr>
              <a:t>9/13/2017</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6F06DE93-FF95-4E88-B33F-A111AF637ED7}" type="slidenum">
              <a:rPr lang="en-PH" smtClean="0"/>
              <a:pPr>
                <a:defRPr/>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47E40E-F6DE-4B12-B027-B878AE24C17C}" type="datetime1">
              <a:rPr lang="en-PH" smtClean="0"/>
              <a:pPr>
                <a:defRPr/>
              </a:pPr>
              <a:t>9/13/2017</a:t>
            </a:fld>
            <a:endParaRPr lang="en-PH"/>
          </a:p>
        </p:txBody>
      </p:sp>
      <p:sp>
        <p:nvSpPr>
          <p:cNvPr id="6" name="Footer Placeholder 5"/>
          <p:cNvSpPr>
            <a:spLocks noGrp="1"/>
          </p:cNvSpPr>
          <p:nvPr>
            <p:ph type="ftr" sz="quarter" idx="11"/>
          </p:nvPr>
        </p:nvSpPr>
        <p:spPr/>
        <p:txBody>
          <a:bodyPr/>
          <a:lstStyle/>
          <a:p>
            <a:pPr>
              <a:defRPr/>
            </a:pPr>
            <a:endParaRPr lang="en-PH"/>
          </a:p>
        </p:txBody>
      </p:sp>
      <p:sp>
        <p:nvSpPr>
          <p:cNvPr id="7" name="Slide Number Placeholder 6"/>
          <p:cNvSpPr>
            <a:spLocks noGrp="1"/>
          </p:cNvSpPr>
          <p:nvPr>
            <p:ph type="sldNum" sz="quarter" idx="12"/>
          </p:nvPr>
        </p:nvSpPr>
        <p:spPr/>
        <p:txBody>
          <a:bodyPr/>
          <a:lstStyle/>
          <a:p>
            <a:pPr>
              <a:defRPr/>
            </a:pPr>
            <a:fld id="{AFE59E70-8B47-45EC-B1F1-51FAB3448288}" type="slidenum">
              <a:rPr lang="en-PH" smtClean="0"/>
              <a:pPr>
                <a:defRPr/>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6A39081-1486-40BC-BA00-05BC45069B2D}" type="datetime1">
              <a:rPr lang="en-PH" smtClean="0"/>
              <a:pPr>
                <a:defRPr/>
              </a:pPr>
              <a:t>9/13/2017</a:t>
            </a:fld>
            <a:endParaRPr lang="en-PH"/>
          </a:p>
        </p:txBody>
      </p:sp>
      <p:sp>
        <p:nvSpPr>
          <p:cNvPr id="8" name="Footer Placeholder 7"/>
          <p:cNvSpPr>
            <a:spLocks noGrp="1"/>
          </p:cNvSpPr>
          <p:nvPr>
            <p:ph type="ftr" sz="quarter" idx="11"/>
          </p:nvPr>
        </p:nvSpPr>
        <p:spPr/>
        <p:txBody>
          <a:bodyPr/>
          <a:lstStyle/>
          <a:p>
            <a:pPr>
              <a:defRPr/>
            </a:pPr>
            <a:endParaRPr lang="en-PH"/>
          </a:p>
        </p:txBody>
      </p:sp>
      <p:sp>
        <p:nvSpPr>
          <p:cNvPr id="9" name="Slide Number Placeholder 8"/>
          <p:cNvSpPr>
            <a:spLocks noGrp="1"/>
          </p:cNvSpPr>
          <p:nvPr>
            <p:ph type="sldNum" sz="quarter" idx="12"/>
          </p:nvPr>
        </p:nvSpPr>
        <p:spPr/>
        <p:txBody>
          <a:bodyPr/>
          <a:lstStyle/>
          <a:p>
            <a:pPr>
              <a:defRPr/>
            </a:pPr>
            <a:fld id="{EAF43020-F7DA-4A54-92A4-F0A508575C49}" type="slidenum">
              <a:rPr lang="en-PH" smtClean="0"/>
              <a:pPr>
                <a:defRPr/>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8FE284-F4AF-41B7-9308-0DAE50F9D6CB}" type="datetime1">
              <a:rPr lang="en-PH" smtClean="0"/>
              <a:pPr>
                <a:defRPr/>
              </a:pPr>
              <a:t>9/13/2017</a:t>
            </a:fld>
            <a:endParaRPr lang="en-PH"/>
          </a:p>
        </p:txBody>
      </p:sp>
      <p:sp>
        <p:nvSpPr>
          <p:cNvPr id="4" name="Footer Placeholder 3"/>
          <p:cNvSpPr>
            <a:spLocks noGrp="1"/>
          </p:cNvSpPr>
          <p:nvPr>
            <p:ph type="ftr" sz="quarter" idx="11"/>
          </p:nvPr>
        </p:nvSpPr>
        <p:spPr/>
        <p:txBody>
          <a:bodyPr/>
          <a:lstStyle/>
          <a:p>
            <a:pPr>
              <a:defRPr/>
            </a:pPr>
            <a:endParaRPr lang="en-PH"/>
          </a:p>
        </p:txBody>
      </p:sp>
      <p:sp>
        <p:nvSpPr>
          <p:cNvPr id="5" name="Slide Number Placeholder 4"/>
          <p:cNvSpPr>
            <a:spLocks noGrp="1"/>
          </p:cNvSpPr>
          <p:nvPr>
            <p:ph type="sldNum" sz="quarter" idx="12"/>
          </p:nvPr>
        </p:nvSpPr>
        <p:spPr/>
        <p:txBody>
          <a:bodyPr/>
          <a:lstStyle/>
          <a:p>
            <a:pPr>
              <a:defRPr/>
            </a:pPr>
            <a:fld id="{64F7A8C0-7BD4-4496-939E-031ECC70D37D}" type="slidenum">
              <a:rPr lang="en-PH" smtClean="0"/>
              <a:pPr>
                <a:defRPr/>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B86001-131E-44DF-A1F8-2EFD9594856E}" type="datetime1">
              <a:rPr lang="en-PH" smtClean="0"/>
              <a:pPr>
                <a:defRPr/>
              </a:pPr>
              <a:t>9/13/2017</a:t>
            </a:fld>
            <a:endParaRPr lang="en-PH"/>
          </a:p>
        </p:txBody>
      </p:sp>
      <p:sp>
        <p:nvSpPr>
          <p:cNvPr id="3" name="Footer Placeholder 2"/>
          <p:cNvSpPr>
            <a:spLocks noGrp="1"/>
          </p:cNvSpPr>
          <p:nvPr>
            <p:ph type="ftr" sz="quarter" idx="11"/>
          </p:nvPr>
        </p:nvSpPr>
        <p:spPr/>
        <p:txBody>
          <a:bodyPr/>
          <a:lstStyle/>
          <a:p>
            <a:pPr>
              <a:defRPr/>
            </a:pPr>
            <a:endParaRPr lang="en-PH"/>
          </a:p>
        </p:txBody>
      </p:sp>
      <p:sp>
        <p:nvSpPr>
          <p:cNvPr id="4" name="Slide Number Placeholder 3"/>
          <p:cNvSpPr>
            <a:spLocks noGrp="1"/>
          </p:cNvSpPr>
          <p:nvPr>
            <p:ph type="sldNum" sz="quarter" idx="12"/>
          </p:nvPr>
        </p:nvSpPr>
        <p:spPr/>
        <p:txBody>
          <a:bodyPr/>
          <a:lstStyle/>
          <a:p>
            <a:pPr>
              <a:defRPr/>
            </a:pPr>
            <a:fld id="{847E4AE8-DA49-468C-AEDE-E564CE60F66C}" type="slidenum">
              <a:rPr lang="en-PH" smtClean="0"/>
              <a:pPr>
                <a:defRPr/>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C9F5266-C9D9-40CA-A0AD-C578B624B0B8}" type="datetime1">
              <a:rPr lang="en-PH" smtClean="0"/>
              <a:pPr>
                <a:defRPr/>
              </a:pPr>
              <a:t>9/13/2017</a:t>
            </a:fld>
            <a:endParaRPr lang="en-PH"/>
          </a:p>
        </p:txBody>
      </p:sp>
      <p:sp>
        <p:nvSpPr>
          <p:cNvPr id="6" name="Footer Placeholder 5"/>
          <p:cNvSpPr>
            <a:spLocks noGrp="1"/>
          </p:cNvSpPr>
          <p:nvPr>
            <p:ph type="ftr" sz="quarter" idx="11"/>
          </p:nvPr>
        </p:nvSpPr>
        <p:spPr/>
        <p:txBody>
          <a:bodyPr/>
          <a:lstStyle/>
          <a:p>
            <a:pPr>
              <a:defRPr/>
            </a:pPr>
            <a:endParaRPr lang="en-PH"/>
          </a:p>
        </p:txBody>
      </p:sp>
      <p:sp>
        <p:nvSpPr>
          <p:cNvPr id="7" name="Slide Number Placeholder 6"/>
          <p:cNvSpPr>
            <a:spLocks noGrp="1"/>
          </p:cNvSpPr>
          <p:nvPr>
            <p:ph type="sldNum" sz="quarter" idx="12"/>
          </p:nvPr>
        </p:nvSpPr>
        <p:spPr/>
        <p:txBody>
          <a:bodyPr/>
          <a:lstStyle/>
          <a:p>
            <a:pPr>
              <a:defRPr/>
            </a:pPr>
            <a:fld id="{A76EEC11-4CC0-42BB-B834-20DA1B42EC46}" type="slidenum">
              <a:rPr lang="en-PH" smtClean="0"/>
              <a:pPr>
                <a:defRPr/>
              </a:pPr>
              <a:t>‹#›</a:t>
            </a:fld>
            <a:endParaRPr lang="en-PH"/>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C106A6E7-90B7-4F2E-8C20-5A2A36298594}" type="datetime1">
              <a:rPr lang="en-PH" smtClean="0"/>
              <a:pPr>
                <a:defRPr/>
              </a:pPr>
              <a:t>9/13/2017</a:t>
            </a:fld>
            <a:endParaRPr lang="en-PH"/>
          </a:p>
        </p:txBody>
      </p:sp>
      <p:sp>
        <p:nvSpPr>
          <p:cNvPr id="9" name="Slide Number Placeholder 8"/>
          <p:cNvSpPr>
            <a:spLocks noGrp="1"/>
          </p:cNvSpPr>
          <p:nvPr>
            <p:ph type="sldNum" sz="quarter" idx="11"/>
          </p:nvPr>
        </p:nvSpPr>
        <p:spPr/>
        <p:txBody>
          <a:bodyPr/>
          <a:lstStyle/>
          <a:p>
            <a:pPr>
              <a:defRPr/>
            </a:pPr>
            <a:fld id="{08C61894-A960-451F-95D3-67416CD104B9}" type="slidenum">
              <a:rPr lang="en-PH" smtClean="0"/>
              <a:pPr>
                <a:defRPr/>
              </a:pPr>
              <a:t>‹#›</a:t>
            </a:fld>
            <a:endParaRPr lang="en-PH"/>
          </a:p>
        </p:txBody>
      </p:sp>
      <p:sp>
        <p:nvSpPr>
          <p:cNvPr id="10" name="Footer Placeholder 9"/>
          <p:cNvSpPr>
            <a:spLocks noGrp="1"/>
          </p:cNvSpPr>
          <p:nvPr>
            <p:ph type="ftr" sz="quarter" idx="12"/>
          </p:nvPr>
        </p:nvSpPr>
        <p:spPr/>
        <p:txBody>
          <a:bodyPr/>
          <a:lstStyle/>
          <a:p>
            <a:pPr>
              <a:defRPr/>
            </a:pPr>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868866B-F5F8-4146-84BA-225AE6E3C8E1}" type="slidenum">
              <a:rPr lang="en-PH" smtClean="0"/>
              <a:pPr>
                <a:defRPr/>
              </a:pPr>
              <a:t>‹#›</a:t>
            </a:fld>
            <a:endParaRPr lang="en-PH"/>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PH"/>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5B2963F0-9AC0-4081-895B-6748B9276984}" type="datetime1">
              <a:rPr lang="en-PH" smtClean="0"/>
              <a:pPr>
                <a:defRPr/>
              </a:pPr>
              <a:t>9/13/2017</a:t>
            </a:fld>
            <a:endParaRPr lang="en-PH"/>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netrc logo 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838200"/>
            <a:ext cx="3733800" cy="3636963"/>
          </a:xfrm>
          <a:prstGeom prst="rect">
            <a:avLst/>
          </a:prstGeom>
          <a:noFill/>
          <a:ln w="9525">
            <a:noFill/>
            <a:miter lim="800000"/>
            <a:headEnd/>
            <a:tailEnd/>
          </a:ln>
        </p:spPr>
      </p:pic>
      <p:sp>
        <p:nvSpPr>
          <p:cNvPr id="8" name="Rectangle 7"/>
          <p:cNvSpPr/>
          <p:nvPr/>
        </p:nvSpPr>
        <p:spPr>
          <a:xfrm>
            <a:off x="228600" y="152400"/>
            <a:ext cx="8763000" cy="4572000"/>
          </a:xfrm>
          <a:prstGeom prst="rect">
            <a:avLst/>
          </a:prstGeom>
          <a:solidFill>
            <a:srgbClr val="D6C2D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2" name="Title 1"/>
          <p:cNvSpPr>
            <a:spLocks noGrp="1"/>
          </p:cNvSpPr>
          <p:nvPr>
            <p:ph type="ctrTitle"/>
          </p:nvPr>
        </p:nvSpPr>
        <p:spPr>
          <a:xfrm>
            <a:off x="685800" y="76200"/>
            <a:ext cx="5791200" cy="4114800"/>
          </a:xfrm>
        </p:spPr>
        <p:txBody>
          <a:bodyPr/>
          <a:lstStyle/>
          <a:p>
            <a:pPr algn="l" eaLnBrk="1" hangingPunct="1">
              <a:lnSpc>
                <a:spcPct val="150000"/>
              </a:lnSpc>
              <a:defRPr/>
            </a:pPr>
            <a:r>
              <a:rPr lang="en-PH" sz="28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The</a:t>
            </a:r>
            <a:r>
              <a:rPr lang="en-PH" sz="2800" b="1" dirty="0" smtClean="0">
                <a:solidFill>
                  <a:schemeClr val="tx2">
                    <a:lumMod val="75000"/>
                  </a:schemeClr>
                </a:solidFill>
                <a:effectLst>
                  <a:outerShdw blurRad="38100" dist="38100" dir="2700000" algn="tl">
                    <a:srgbClr val="000000">
                      <a:alpha val="43137"/>
                    </a:srgbClr>
                  </a:outerShdw>
                </a:effectLst>
                <a:latin typeface="Abbeyline" pitchFamily="2" charset="0"/>
                <a:cs typeface="Aharoni" pitchFamily="2" charset="-79"/>
              </a:rPr>
              <a:t> </a:t>
            </a:r>
            <a:r>
              <a:rPr lang="en-PH" sz="4000" b="1" dirty="0" smtClean="0">
                <a:solidFill>
                  <a:srgbClr val="00B050"/>
                </a:solidFill>
                <a:effectLst>
                  <a:outerShdw blurRad="38100" dist="38100" dir="2700000" algn="tl">
                    <a:srgbClr val="000000">
                      <a:alpha val="43137"/>
                    </a:srgbClr>
                  </a:outerShdw>
                </a:effectLst>
                <a:latin typeface="Abbeyline" pitchFamily="2" charset="0"/>
                <a:cs typeface="Aharoni" pitchFamily="2" charset="-79"/>
              </a:rPr>
              <a:t/>
            </a:r>
            <a:br>
              <a:rPr lang="en-PH" sz="4000" b="1" dirty="0" smtClean="0">
                <a:solidFill>
                  <a:srgbClr val="00B050"/>
                </a:solidFill>
                <a:effectLst>
                  <a:outerShdw blurRad="38100" dist="38100" dir="2700000" algn="tl">
                    <a:srgbClr val="000000">
                      <a:alpha val="43137"/>
                    </a:srgbClr>
                  </a:outerShdw>
                </a:effectLst>
                <a:latin typeface="Abbeyline" pitchFamily="2" charset="0"/>
                <a:cs typeface="Aharoni" pitchFamily="2" charset="-79"/>
              </a:rPr>
            </a:b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P</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hilippine </a:t>
            </a: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E</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ducational </a:t>
            </a: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P</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lacement</a:t>
            </a:r>
            <a:b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PH" sz="4000" b="1" dirty="0" smtClean="0">
                <a:solidFill>
                  <a:srgbClr val="808000"/>
                </a:solidFill>
                <a:effectLst>
                  <a:outerShdw blurRad="38100" dist="38100" dir="2700000" algn="tl">
                    <a:srgbClr val="000000">
                      <a:alpha val="43137"/>
                    </a:srgbClr>
                  </a:outerShdw>
                </a:effectLst>
                <a:latin typeface="Goudy Stout" pitchFamily="18" charset="0"/>
                <a:cs typeface="Aharoni" pitchFamily="2" charset="-79"/>
              </a:rPr>
              <a:t>T</a:t>
            </a:r>
            <a:r>
              <a:rPr lang="en-PH" sz="4000" b="1" dirty="0" smtClean="0">
                <a:solidFill>
                  <a:schemeClr val="tx2">
                    <a:lumMod val="75000"/>
                  </a:schemeClr>
                </a:solidFill>
                <a:effectLst>
                  <a:outerShdw blurRad="38100" dist="38100" dir="2700000" algn="tl">
                    <a:srgbClr val="000000">
                      <a:alpha val="43137"/>
                    </a:srgbClr>
                  </a:outerShdw>
                </a:effectLst>
                <a:latin typeface="Aharoni" pitchFamily="2" charset="-79"/>
                <a:cs typeface="Aharoni" pitchFamily="2" charset="-79"/>
              </a:rPr>
              <a:t>est:</a:t>
            </a:r>
          </a:p>
        </p:txBody>
      </p:sp>
      <p:sp>
        <p:nvSpPr>
          <p:cNvPr id="3075" name="Subtitle 2"/>
          <p:cNvSpPr>
            <a:spLocks noGrp="1"/>
          </p:cNvSpPr>
          <p:nvPr>
            <p:ph type="subTitle" idx="1"/>
          </p:nvPr>
        </p:nvSpPr>
        <p:spPr>
          <a:xfrm>
            <a:off x="2819400" y="5257800"/>
            <a:ext cx="3581400" cy="1219200"/>
          </a:xfrm>
        </p:spPr>
        <p:txBody>
          <a:bodyPr>
            <a:noAutofit/>
          </a:bodyPr>
          <a:lstStyle/>
          <a:p>
            <a:pPr algn="ctr" eaLnBrk="1" fontAlgn="auto" hangingPunct="1">
              <a:spcAft>
                <a:spcPts val="0"/>
              </a:spcAft>
              <a:buFont typeface="Wingdings 3"/>
              <a:buNone/>
              <a:defRPr/>
            </a:pPr>
            <a:r>
              <a:rPr lang="en-PH" sz="1800" dirty="0" err="1" smtClean="0">
                <a:latin typeface="Cooper Black" pitchFamily="18" charset="0"/>
                <a:cs typeface="Arial" pitchFamily="34" charset="0"/>
              </a:rPr>
              <a:t>Abelardo</a:t>
            </a:r>
            <a:r>
              <a:rPr lang="en-PH" sz="1800" dirty="0" smtClean="0">
                <a:latin typeface="Cooper Black" pitchFamily="18" charset="0"/>
                <a:cs typeface="Arial" pitchFamily="34" charset="0"/>
              </a:rPr>
              <a:t> B. Medes</a:t>
            </a:r>
          </a:p>
          <a:p>
            <a:pPr algn="ctr" eaLnBrk="1" fontAlgn="auto" hangingPunct="1">
              <a:spcAft>
                <a:spcPts val="0"/>
              </a:spcAft>
              <a:buFont typeface="Wingdings 3"/>
              <a:buNone/>
              <a:defRPr/>
            </a:pPr>
            <a:r>
              <a:rPr lang="en-PH" sz="1800" dirty="0" smtClean="0">
                <a:latin typeface="Cooper Black" pitchFamily="18" charset="0"/>
                <a:cs typeface="Arial" pitchFamily="34" charset="0"/>
              </a:rPr>
              <a:t>Chief</a:t>
            </a:r>
          </a:p>
          <a:p>
            <a:pPr algn="ctr" eaLnBrk="1" fontAlgn="auto" hangingPunct="1">
              <a:spcAft>
                <a:spcPts val="0"/>
              </a:spcAft>
              <a:buFont typeface="Wingdings 3"/>
              <a:buNone/>
              <a:defRPr/>
            </a:pPr>
            <a:r>
              <a:rPr lang="en-PH" sz="1200" dirty="0" smtClean="0">
                <a:latin typeface="Cooper Black" pitchFamily="18" charset="0"/>
                <a:cs typeface="Arial" pitchFamily="34" charset="0"/>
              </a:rPr>
              <a:t>BUREAU OF EDUCATION ASSESSMENT</a:t>
            </a:r>
          </a:p>
        </p:txBody>
      </p:sp>
      <p:sp>
        <p:nvSpPr>
          <p:cNvPr id="6" name="Title 1"/>
          <p:cNvSpPr txBox="1">
            <a:spLocks/>
          </p:cNvSpPr>
          <p:nvPr/>
        </p:nvSpPr>
        <p:spPr bwMode="auto">
          <a:xfrm>
            <a:off x="4953000" y="3048000"/>
            <a:ext cx="4114800" cy="1447800"/>
          </a:xfrm>
          <a:prstGeom prst="rect">
            <a:avLst/>
          </a:prstGeom>
          <a:noFill/>
          <a:ln w="9525">
            <a:noFill/>
            <a:miter lim="800000"/>
            <a:headEnd/>
            <a:tailEnd/>
          </a:ln>
        </p:spPr>
        <p:txBody>
          <a:bodyPr/>
          <a:lstStyle/>
          <a:p>
            <a:pPr marL="347663" indent="-347663">
              <a:buFont typeface="Wingdings" pitchFamily="2" charset="2"/>
              <a:buChar char="§"/>
              <a:defRPr/>
            </a:pPr>
            <a:r>
              <a:rPr lang="en-PH" sz="2800" b="1" dirty="0">
                <a:solidFill>
                  <a:schemeClr val="tx2">
                    <a:lumMod val="75000"/>
                  </a:schemeClr>
                </a:solidFill>
                <a:latin typeface="Aharoni" pitchFamily="2" charset="-79"/>
                <a:ea typeface="+mj-ea"/>
                <a:cs typeface="Aharoni" pitchFamily="2" charset="-79"/>
              </a:rPr>
              <a:t>Frequently Asked Questions</a:t>
            </a:r>
          </a:p>
        </p:txBody>
      </p:sp>
      <p:pic>
        <p:nvPicPr>
          <p:cNvPr id="13319" name="Picture 6"/>
          <p:cNvPicPr>
            <a:picLocks noChangeAspect="1" noChangeArrowheads="1"/>
          </p:cNvPicPr>
          <p:nvPr/>
        </p:nvPicPr>
        <p:blipFill>
          <a:blip r:embed="rId3" cstate="print"/>
          <a:srcRect/>
          <a:stretch>
            <a:fillRect/>
          </a:stretch>
        </p:blipFill>
        <p:spPr bwMode="auto">
          <a:xfrm>
            <a:off x="457200" y="5105400"/>
            <a:ext cx="1371600" cy="1347788"/>
          </a:xfrm>
          <a:prstGeom prst="rect">
            <a:avLst/>
          </a:prstGeom>
          <a:noFill/>
          <a:ln w="9525">
            <a:noFill/>
            <a:miter lim="800000"/>
            <a:headEnd/>
            <a:tailEnd/>
          </a:ln>
        </p:spPr>
      </p:pic>
      <p:pic>
        <p:nvPicPr>
          <p:cNvPr id="13320" name="Picture 7"/>
          <p:cNvPicPr>
            <a:picLocks noChangeAspect="1" noChangeArrowheads="1"/>
          </p:cNvPicPr>
          <p:nvPr/>
        </p:nvPicPr>
        <p:blipFill>
          <a:blip r:embed="rId4" cstate="print"/>
          <a:srcRect/>
          <a:stretch>
            <a:fillRect/>
          </a:stretch>
        </p:blipFill>
        <p:spPr bwMode="auto">
          <a:xfrm>
            <a:off x="6934200" y="5257800"/>
            <a:ext cx="1868488" cy="1066800"/>
          </a:xfrm>
          <a:prstGeom prst="rect">
            <a:avLst/>
          </a:prstGeom>
          <a:noFill/>
          <a:ln w="9525">
            <a:noFill/>
            <a:miter lim="800000"/>
            <a:headEnd/>
            <a:tailEnd/>
          </a:ln>
        </p:spPr>
      </p:pic>
      <p:pic>
        <p:nvPicPr>
          <p:cNvPr id="13322" name="Picture 10" descr="D:\dlpangilinan.DLPANGILINAN-NE\Documents\Pictures for 2011 Annual Report\2011 PEPT Monitoring-Aklan\DSC05588.JPG"/>
          <p:cNvPicPr>
            <a:picLocks noChangeAspect="1" noChangeArrowheads="1"/>
          </p:cNvPicPr>
          <p:nvPr/>
        </p:nvPicPr>
        <p:blipFill>
          <a:blip r:embed="rId5" cstate="print">
            <a:duotone>
              <a:schemeClr val="accent3">
                <a:shade val="45000"/>
                <a:satMod val="135000"/>
              </a:schemeClr>
              <a:prstClr val="white"/>
            </a:duotone>
          </a:blip>
          <a:srcRect r="5833" b="14444"/>
          <a:stretch>
            <a:fillRect/>
          </a:stretch>
        </p:blipFill>
        <p:spPr bwMode="auto">
          <a:xfrm>
            <a:off x="4953000" y="457200"/>
            <a:ext cx="3578431" cy="2438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914400"/>
          </a:xfrm>
        </p:spPr>
        <p:txBody>
          <a:bodyPr/>
          <a:lstStyle/>
          <a:p>
            <a:pPr eaLnBrk="1" hangingPunct="1"/>
            <a:r>
              <a:rPr lang="en-PH" b="1" smtClean="0"/>
              <a:t>7.  What is the coverage of the PEPT?</a:t>
            </a:r>
          </a:p>
        </p:txBody>
      </p:sp>
      <p:sp>
        <p:nvSpPr>
          <p:cNvPr id="3" name="Content Placeholder 2"/>
          <p:cNvSpPr>
            <a:spLocks noGrp="1"/>
          </p:cNvSpPr>
          <p:nvPr>
            <p:ph idx="1"/>
          </p:nvPr>
        </p:nvSpPr>
        <p:spPr/>
        <p:txBody>
          <a:bodyPr>
            <a:noAutofit/>
          </a:bodyPr>
          <a:lstStyle/>
          <a:p>
            <a:pPr marL="274320" indent="-274320" eaLnBrk="1" fontAlgn="auto" hangingPunct="1">
              <a:spcAft>
                <a:spcPts val="0"/>
              </a:spcAft>
              <a:buClr>
                <a:schemeClr val="accent3"/>
              </a:buClr>
              <a:buFont typeface="Wingdings 2"/>
              <a:buChar char=""/>
              <a:defRPr/>
            </a:pPr>
            <a:r>
              <a:rPr lang="en-PH" sz="3200" b="1" dirty="0" smtClean="0"/>
              <a:t>The test is a multiple-choice type assessing 21</a:t>
            </a:r>
            <a:r>
              <a:rPr lang="en-PH" sz="3200" b="1" baseline="30000" dirty="0" smtClean="0"/>
              <a:t>st</a:t>
            </a:r>
            <a:r>
              <a:rPr lang="en-PH" sz="3200" b="1" dirty="0" smtClean="0"/>
              <a:t> Century Skills based on the K to 12 Curriculum</a:t>
            </a:r>
          </a:p>
          <a:p>
            <a:pPr marL="274320" indent="-274320" eaLnBrk="1" fontAlgn="auto" hangingPunct="1">
              <a:spcAft>
                <a:spcPts val="0"/>
              </a:spcAft>
              <a:buClr>
                <a:schemeClr val="accent3"/>
              </a:buClr>
              <a:buFont typeface="Wingdings 2"/>
              <a:buChar char=""/>
              <a:defRPr/>
            </a:pPr>
            <a:endParaRPr lang="en-PH" sz="3200" b="1" dirty="0" smtClean="0"/>
          </a:p>
          <a:p>
            <a:pPr marL="274320" indent="-274320" eaLnBrk="1" fontAlgn="auto" hangingPunct="1">
              <a:spcAft>
                <a:spcPts val="0"/>
              </a:spcAft>
              <a:buClr>
                <a:schemeClr val="accent3"/>
              </a:buClr>
              <a:buFont typeface="Wingdings 2"/>
              <a:buChar char=""/>
              <a:defRPr/>
            </a:pPr>
            <a:r>
              <a:rPr lang="en-PH" sz="2800" b="1" dirty="0" smtClean="0"/>
              <a:t>Elementary Level:</a:t>
            </a:r>
          </a:p>
          <a:p>
            <a:pPr marL="548958" lvl="1" indent="-274320" eaLnBrk="1" fontAlgn="auto" hangingPunct="1">
              <a:spcAft>
                <a:spcPts val="0"/>
              </a:spcAft>
              <a:buClr>
                <a:schemeClr val="accent3"/>
              </a:buClr>
              <a:buFont typeface="Wingdings 2"/>
              <a:buChar char=""/>
              <a:defRPr/>
            </a:pPr>
            <a:r>
              <a:rPr lang="en-PH" sz="2800" b="1" dirty="0" smtClean="0"/>
              <a:t>Science</a:t>
            </a:r>
          </a:p>
          <a:p>
            <a:pPr marL="548958" lvl="1" indent="-274320" eaLnBrk="1" fontAlgn="auto" hangingPunct="1">
              <a:spcAft>
                <a:spcPts val="0"/>
              </a:spcAft>
              <a:buClr>
                <a:schemeClr val="accent3"/>
              </a:buClr>
              <a:buFont typeface="Wingdings 2"/>
              <a:buChar char=""/>
              <a:defRPr/>
            </a:pPr>
            <a:r>
              <a:rPr lang="en-PH" sz="2800" b="1" dirty="0" smtClean="0"/>
              <a:t>Mathematics</a:t>
            </a:r>
          </a:p>
          <a:p>
            <a:pPr marL="548958" lvl="1" indent="-274320" eaLnBrk="1" fontAlgn="auto" hangingPunct="1">
              <a:spcAft>
                <a:spcPts val="0"/>
              </a:spcAft>
              <a:buClr>
                <a:schemeClr val="accent3"/>
              </a:buClr>
              <a:buFont typeface="Wingdings 2"/>
              <a:buChar char=""/>
              <a:defRPr/>
            </a:pPr>
            <a:r>
              <a:rPr lang="en-PH" sz="2800" b="1" dirty="0" err="1" smtClean="0"/>
              <a:t>Araling</a:t>
            </a:r>
            <a:r>
              <a:rPr lang="en-PH" sz="2800" b="1" dirty="0" smtClean="0"/>
              <a:t> </a:t>
            </a:r>
            <a:r>
              <a:rPr lang="en-PH" sz="2800" b="1" dirty="0" err="1" smtClean="0"/>
              <a:t>Panlipunan</a:t>
            </a:r>
            <a:endParaRPr lang="en-PH" sz="2800" b="1" dirty="0" smtClean="0"/>
          </a:p>
          <a:p>
            <a:pPr marL="548958" lvl="1" indent="-274320" eaLnBrk="1" fontAlgn="auto" hangingPunct="1">
              <a:spcAft>
                <a:spcPts val="0"/>
              </a:spcAft>
              <a:buClr>
                <a:schemeClr val="accent3"/>
              </a:buClr>
              <a:buFont typeface="Wingdings 2"/>
              <a:buChar char=""/>
              <a:defRPr/>
            </a:pPr>
            <a:r>
              <a:rPr lang="en-PH" sz="2800" b="1" dirty="0" smtClean="0"/>
              <a:t>Filipino </a:t>
            </a:r>
          </a:p>
          <a:p>
            <a:pPr marL="548958" lvl="1" indent="-274320" eaLnBrk="1" fontAlgn="auto" hangingPunct="1">
              <a:spcAft>
                <a:spcPts val="0"/>
              </a:spcAft>
              <a:buClr>
                <a:schemeClr val="accent3"/>
              </a:buClr>
              <a:buFont typeface="Wingdings 2"/>
              <a:buChar char=""/>
              <a:defRPr/>
            </a:pPr>
            <a:r>
              <a:rPr lang="en-PH" sz="2800" b="1" dirty="0" smtClean="0"/>
              <a:t>English</a:t>
            </a:r>
            <a:endParaRPr lang="en-PH" sz="2800" dirty="0" smtClean="0"/>
          </a:p>
        </p:txBody>
      </p:sp>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8B7E4A8-37FC-4DAA-9BDE-7C1B45C7ABA3}" type="slidenum">
              <a:rPr lang="en-PH" smtClean="0"/>
              <a:pPr/>
              <a:t>10</a:t>
            </a:fld>
            <a:endParaRPr lang="en-PH" dirty="0" smtClean="0"/>
          </a:p>
        </p:txBody>
      </p:sp>
      <p:pic>
        <p:nvPicPr>
          <p:cNvPr id="23557" name="Picture 6" descr="C:\Users\Toshiba\Pictures\2008 PEPT Monitoring\Copy of Image017.jpg"/>
          <p:cNvPicPr>
            <a:picLocks noChangeAspect="1" noChangeArrowheads="1"/>
          </p:cNvPicPr>
          <p:nvPr/>
        </p:nvPicPr>
        <p:blipFill>
          <a:blip r:embed="rId2" cstate="print"/>
          <a:srcRect/>
          <a:stretch>
            <a:fillRect/>
          </a:stretch>
        </p:blipFill>
        <p:spPr bwMode="auto">
          <a:xfrm>
            <a:off x="5943600" y="2590800"/>
            <a:ext cx="2027382" cy="20907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3558"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914400"/>
          </a:xfrm>
        </p:spPr>
        <p:txBody>
          <a:bodyPr/>
          <a:lstStyle/>
          <a:p>
            <a:pPr eaLnBrk="1" hangingPunct="1"/>
            <a:r>
              <a:rPr lang="en-PH" b="1" smtClean="0"/>
              <a:t>7.  What is the coverage of the PEPT?</a:t>
            </a:r>
          </a:p>
        </p:txBody>
      </p:sp>
      <p:sp>
        <p:nvSpPr>
          <p:cNvPr id="3" name="Content Placeholder 2"/>
          <p:cNvSpPr>
            <a:spLocks noGrp="1"/>
          </p:cNvSpPr>
          <p:nvPr>
            <p:ph idx="1"/>
          </p:nvPr>
        </p:nvSpPr>
        <p:spPr>
          <a:xfrm>
            <a:off x="457200" y="1219200"/>
            <a:ext cx="8229600" cy="5410200"/>
          </a:xfrm>
        </p:spPr>
        <p:txBody>
          <a:bodyPr>
            <a:noAutofit/>
          </a:bodyPr>
          <a:lstStyle/>
          <a:p>
            <a:pPr marL="274320" indent="-274320" eaLnBrk="1" fontAlgn="auto" hangingPunct="1">
              <a:spcAft>
                <a:spcPts val="0"/>
              </a:spcAft>
              <a:buClr>
                <a:schemeClr val="accent3"/>
              </a:buClr>
              <a:buFont typeface="Wingdings 2"/>
              <a:buChar char=""/>
              <a:defRPr/>
            </a:pPr>
            <a:r>
              <a:rPr lang="en-PH" sz="2400" b="1" dirty="0" smtClean="0"/>
              <a:t>Secondary Level:</a:t>
            </a:r>
          </a:p>
          <a:p>
            <a:pPr marL="274320" indent="-274320" eaLnBrk="1" fontAlgn="auto" hangingPunct="1">
              <a:spcAft>
                <a:spcPts val="0"/>
              </a:spcAft>
              <a:buClr>
                <a:schemeClr val="accent3"/>
              </a:buClr>
              <a:buFont typeface="Wingdings 2"/>
              <a:buChar char=""/>
              <a:defRPr/>
            </a:pPr>
            <a:endParaRPr lang="en-PH" sz="2400" b="1" dirty="0" smtClean="0"/>
          </a:p>
          <a:p>
            <a:pPr marL="548958" lvl="1" indent="-274320" eaLnBrk="1" fontAlgn="auto" hangingPunct="1">
              <a:spcAft>
                <a:spcPts val="0"/>
              </a:spcAft>
              <a:buClr>
                <a:schemeClr val="accent3"/>
              </a:buClr>
              <a:buFont typeface="Wingdings 2"/>
              <a:buChar char=""/>
              <a:defRPr/>
            </a:pPr>
            <a:r>
              <a:rPr lang="en-PH" sz="2400" b="1" dirty="0" smtClean="0"/>
              <a:t>ENGLISH </a:t>
            </a:r>
            <a:r>
              <a:rPr lang="en-PH" sz="2400" dirty="0" smtClean="0"/>
              <a:t>– Reading Comprehension,  Vocabulary Development, Writing Composition, Literature (Philippine, Asian and World), Grammar Awareness</a:t>
            </a:r>
          </a:p>
          <a:p>
            <a:pPr marL="548958" lvl="1" indent="-274320" eaLnBrk="1" fontAlgn="auto" hangingPunct="1">
              <a:spcAft>
                <a:spcPts val="0"/>
              </a:spcAft>
              <a:buClr>
                <a:schemeClr val="accent3"/>
              </a:buClr>
              <a:buFont typeface="Wingdings 2"/>
              <a:buChar char=""/>
              <a:defRPr/>
            </a:pPr>
            <a:r>
              <a:rPr lang="en-PH" sz="2400" b="1" dirty="0" smtClean="0"/>
              <a:t>SCIENCE </a:t>
            </a:r>
            <a:r>
              <a:rPr lang="en-PH" sz="2400" dirty="0" smtClean="0"/>
              <a:t>– General Science, Biology, Chemistry, Physics</a:t>
            </a:r>
          </a:p>
          <a:p>
            <a:pPr marL="548958" lvl="1" indent="-274320" eaLnBrk="1" fontAlgn="auto" hangingPunct="1">
              <a:spcAft>
                <a:spcPts val="0"/>
              </a:spcAft>
              <a:buClr>
                <a:schemeClr val="accent3"/>
              </a:buClr>
              <a:buFont typeface="Wingdings 2"/>
              <a:buChar char=""/>
              <a:defRPr/>
            </a:pPr>
            <a:r>
              <a:rPr lang="en-PH" sz="2400" b="1" dirty="0" smtClean="0"/>
              <a:t>MATHEMATICS </a:t>
            </a:r>
            <a:r>
              <a:rPr lang="en-PH" sz="2400" dirty="0" smtClean="0"/>
              <a:t>– Numbers and Number Sense, Measurement, Geometry, Patterns and Algebra,  Statistics and Probability</a:t>
            </a:r>
          </a:p>
          <a:p>
            <a:pPr marL="548958" lvl="1" indent="-274320" eaLnBrk="1" fontAlgn="auto" hangingPunct="1">
              <a:spcAft>
                <a:spcPts val="0"/>
              </a:spcAft>
              <a:buClr>
                <a:schemeClr val="accent3"/>
              </a:buClr>
              <a:buFont typeface="Wingdings 2"/>
              <a:buChar char=""/>
              <a:defRPr/>
            </a:pPr>
            <a:r>
              <a:rPr lang="en-PH" sz="2400" b="1" dirty="0" smtClean="0"/>
              <a:t>FILIPINO </a:t>
            </a:r>
            <a:r>
              <a:rPr lang="en-PH" sz="2400" dirty="0" smtClean="0"/>
              <a:t>– </a:t>
            </a:r>
            <a:r>
              <a:rPr lang="en-PH" sz="2400" dirty="0" err="1" smtClean="0"/>
              <a:t>Gramatika</a:t>
            </a:r>
            <a:r>
              <a:rPr lang="en-PH" sz="2400" dirty="0" smtClean="0"/>
              <a:t>, </a:t>
            </a:r>
            <a:r>
              <a:rPr lang="en-PH" sz="2400" dirty="0" err="1" smtClean="0"/>
              <a:t>Panitikan</a:t>
            </a:r>
            <a:r>
              <a:rPr lang="en-PH" sz="2400" dirty="0" smtClean="0"/>
              <a:t> (</a:t>
            </a:r>
            <a:r>
              <a:rPr lang="en-PH" sz="2400" dirty="0" err="1" smtClean="0"/>
              <a:t>Ibong</a:t>
            </a:r>
            <a:r>
              <a:rPr lang="en-PH" sz="2400" dirty="0" smtClean="0"/>
              <a:t> </a:t>
            </a:r>
            <a:r>
              <a:rPr lang="en-PH" sz="2400" dirty="0" err="1" smtClean="0"/>
              <a:t>Adarna</a:t>
            </a:r>
            <a:r>
              <a:rPr lang="en-PH" sz="2400" dirty="0" smtClean="0"/>
              <a:t>, </a:t>
            </a:r>
            <a:r>
              <a:rPr lang="en-PH" sz="2400" dirty="0" err="1" smtClean="0"/>
              <a:t>Florante</a:t>
            </a:r>
            <a:r>
              <a:rPr lang="en-PH" sz="2400" dirty="0" smtClean="0"/>
              <a:t> at Laura, </a:t>
            </a:r>
            <a:r>
              <a:rPr lang="en-PH" sz="2400" dirty="0" err="1" smtClean="0"/>
              <a:t>Noli</a:t>
            </a:r>
            <a:r>
              <a:rPr lang="en-PH" sz="2400" dirty="0" smtClean="0"/>
              <a:t> Me </a:t>
            </a:r>
            <a:r>
              <a:rPr lang="en-PH" sz="2400" dirty="0" err="1" smtClean="0"/>
              <a:t>Tangere</a:t>
            </a:r>
            <a:r>
              <a:rPr lang="en-PH" sz="2400" dirty="0" smtClean="0"/>
              <a:t>, El </a:t>
            </a:r>
            <a:r>
              <a:rPr lang="en-PH" sz="2400" dirty="0" err="1" smtClean="0"/>
              <a:t>Filibusterismo</a:t>
            </a:r>
            <a:r>
              <a:rPr lang="en-PH" sz="2400" dirty="0" smtClean="0"/>
              <a:t>)</a:t>
            </a:r>
          </a:p>
          <a:p>
            <a:pPr marL="548958" lvl="1" indent="-274320" eaLnBrk="1" fontAlgn="auto" hangingPunct="1">
              <a:spcAft>
                <a:spcPts val="0"/>
              </a:spcAft>
              <a:buClr>
                <a:schemeClr val="accent3"/>
              </a:buClr>
              <a:buFont typeface="Wingdings 2"/>
              <a:buChar char=""/>
              <a:defRPr/>
            </a:pPr>
            <a:r>
              <a:rPr lang="en-PH" sz="2400" b="1" dirty="0" smtClean="0"/>
              <a:t>ARALING PANLIPUNAN </a:t>
            </a:r>
            <a:r>
              <a:rPr lang="en-PH" sz="2400" dirty="0" smtClean="0"/>
              <a:t>– </a:t>
            </a:r>
            <a:r>
              <a:rPr lang="en-PH" sz="2400" dirty="0" err="1" smtClean="0"/>
              <a:t>Araling</a:t>
            </a:r>
            <a:r>
              <a:rPr lang="en-PH" sz="2400" dirty="0" smtClean="0"/>
              <a:t> </a:t>
            </a:r>
            <a:r>
              <a:rPr lang="en-PH" sz="2400" dirty="0" err="1" smtClean="0"/>
              <a:t>Asyano</a:t>
            </a:r>
            <a:r>
              <a:rPr lang="en-PH" sz="2400" dirty="0" smtClean="0"/>
              <a:t>, </a:t>
            </a:r>
            <a:r>
              <a:rPr lang="en-PH" sz="2400" dirty="0" err="1" smtClean="0"/>
              <a:t>Kasaysayan</a:t>
            </a:r>
            <a:r>
              <a:rPr lang="en-PH" sz="2400" dirty="0" smtClean="0"/>
              <a:t> ng </a:t>
            </a:r>
            <a:r>
              <a:rPr lang="en-PH" sz="2400" dirty="0" err="1" smtClean="0"/>
              <a:t>Daigdig</a:t>
            </a:r>
            <a:r>
              <a:rPr lang="en-PH" sz="2400" dirty="0" smtClean="0"/>
              <a:t>, </a:t>
            </a:r>
            <a:r>
              <a:rPr lang="en-PH" sz="2400" dirty="0" err="1" smtClean="0"/>
              <a:t>Ekonomiks</a:t>
            </a:r>
            <a:r>
              <a:rPr lang="en-PH" sz="2400" dirty="0" smtClean="0"/>
              <a:t>, Current Trends and Issues</a:t>
            </a:r>
          </a:p>
        </p:txBody>
      </p:sp>
      <p:sp>
        <p:nvSpPr>
          <p:cNvPr id="24580"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8E43350-A4CD-4364-960D-CC204FDAED92}" type="slidenum">
              <a:rPr lang="en-PH" smtClean="0"/>
              <a:pPr/>
              <a:t>11</a:t>
            </a:fld>
            <a:endParaRPr lang="en-PH" smtClean="0"/>
          </a:p>
        </p:txBody>
      </p:sp>
      <p:pic>
        <p:nvPicPr>
          <p:cNvPr id="24581"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001000" cy="609600"/>
          </a:xfrm>
        </p:spPr>
        <p:txBody>
          <a:bodyPr>
            <a:normAutofit fontScale="90000"/>
          </a:bodyPr>
          <a:lstStyle/>
          <a:p>
            <a:pPr eaLnBrk="1" fontAlgn="auto" hangingPunct="1">
              <a:spcAft>
                <a:spcPts val="0"/>
              </a:spcAft>
              <a:defRPr/>
            </a:pPr>
            <a:r>
              <a:rPr lang="en-PH" sz="4000" b="1" dirty="0" smtClean="0"/>
              <a:t>8.  When could PEPT be availed?</a:t>
            </a:r>
          </a:p>
        </p:txBody>
      </p:sp>
      <p:sp>
        <p:nvSpPr>
          <p:cNvPr id="3" name="Content Placeholder 2"/>
          <p:cNvSpPr>
            <a:spLocks noGrp="1"/>
          </p:cNvSpPr>
          <p:nvPr>
            <p:ph idx="1"/>
          </p:nvPr>
        </p:nvSpPr>
        <p:spPr>
          <a:xfrm>
            <a:off x="457200" y="1981200"/>
            <a:ext cx="8229600" cy="4495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600" b="1" dirty="0" smtClean="0"/>
              <a:t>Nationwide Testing</a:t>
            </a:r>
          </a:p>
          <a:p>
            <a:pPr marL="548640" lvl="2" indent="-274320" eaLnBrk="1" fontAlgn="auto" hangingPunct="1">
              <a:spcAft>
                <a:spcPts val="0"/>
              </a:spcAft>
              <a:buClr>
                <a:schemeClr val="accent1"/>
              </a:buClr>
              <a:buSzPct val="95000"/>
              <a:buFont typeface="Wingdings 2"/>
              <a:buChar char=""/>
              <a:defRPr/>
            </a:pPr>
            <a:r>
              <a:rPr lang="en-US" sz="2600" dirty="0" smtClean="0"/>
              <a:t>Administered annually every November in designated Testing Centers in </a:t>
            </a:r>
            <a:r>
              <a:rPr lang="en-US" sz="2600" dirty="0" err="1" smtClean="0"/>
              <a:t>DepED</a:t>
            </a:r>
            <a:r>
              <a:rPr lang="en-US" sz="2600" dirty="0" smtClean="0"/>
              <a:t> provincial and city divisions </a:t>
            </a:r>
          </a:p>
          <a:p>
            <a:pPr marL="548640" lvl="2" indent="-274320" eaLnBrk="1" fontAlgn="auto" hangingPunct="1">
              <a:spcAft>
                <a:spcPts val="0"/>
              </a:spcAft>
              <a:buClr>
                <a:schemeClr val="accent1"/>
              </a:buClr>
              <a:buSzPct val="95000"/>
              <a:buFont typeface="Wingdings 2"/>
              <a:buChar char=""/>
              <a:defRPr/>
            </a:pPr>
            <a:r>
              <a:rPr lang="en-US" sz="2600" b="1" i="1" dirty="0" smtClean="0"/>
              <a:t>Luzon</a:t>
            </a:r>
            <a:r>
              <a:rPr lang="en-US" sz="2600" b="1" dirty="0" smtClean="0"/>
              <a:t> </a:t>
            </a:r>
            <a:r>
              <a:rPr lang="en-US" sz="2600" dirty="0" smtClean="0"/>
              <a:t>- every third Sunday of November </a:t>
            </a:r>
          </a:p>
          <a:p>
            <a:pPr marL="548640" lvl="2" indent="-274320" eaLnBrk="1" fontAlgn="auto" hangingPunct="1">
              <a:spcAft>
                <a:spcPts val="0"/>
              </a:spcAft>
              <a:buClr>
                <a:schemeClr val="accent1"/>
              </a:buClr>
              <a:buSzPct val="95000"/>
              <a:buFont typeface="Wingdings 2"/>
              <a:buChar char=""/>
              <a:defRPr/>
            </a:pPr>
            <a:r>
              <a:rPr lang="en-US" sz="2600" b="1" i="1" dirty="0" err="1" smtClean="0"/>
              <a:t>Visayas</a:t>
            </a:r>
            <a:r>
              <a:rPr lang="en-US" sz="2600" b="1" i="1" dirty="0" smtClean="0"/>
              <a:t> and Mindanao </a:t>
            </a:r>
            <a:r>
              <a:rPr lang="en-US" sz="2600" dirty="0" smtClean="0"/>
              <a:t>- every fourth Sunday of the same month</a:t>
            </a:r>
          </a:p>
          <a:p>
            <a:pPr marL="274320" lvl="1" indent="-274320" eaLnBrk="1" fontAlgn="auto" hangingPunct="1">
              <a:spcAft>
                <a:spcPts val="0"/>
              </a:spcAft>
              <a:buClr>
                <a:schemeClr val="accent3"/>
              </a:buClr>
              <a:buSzPct val="95000"/>
              <a:buFont typeface="Wingdings 2"/>
              <a:buChar char=""/>
              <a:defRPr/>
            </a:pPr>
            <a:endParaRPr lang="en-PH" sz="2600" dirty="0" smtClean="0"/>
          </a:p>
          <a:p>
            <a:pPr marL="274320" indent="-274320" eaLnBrk="1" fontAlgn="auto" hangingPunct="1">
              <a:spcAft>
                <a:spcPts val="0"/>
              </a:spcAft>
              <a:buClr>
                <a:schemeClr val="accent3"/>
              </a:buClr>
              <a:buFont typeface="Wingdings 2"/>
              <a:buChar char=""/>
              <a:defRPr/>
            </a:pPr>
            <a:r>
              <a:rPr lang="en-US" dirty="0" smtClean="0"/>
              <a:t> </a:t>
            </a:r>
            <a:r>
              <a:rPr lang="en-US" b="1" dirty="0" smtClean="0"/>
              <a:t>Walk-in Examination</a:t>
            </a:r>
          </a:p>
          <a:p>
            <a:pPr marL="640080" lvl="1" indent="-246888" eaLnBrk="1" fontAlgn="auto" hangingPunct="1">
              <a:spcAft>
                <a:spcPts val="0"/>
              </a:spcAft>
              <a:buFont typeface="Wingdings 2"/>
              <a:buChar char=""/>
              <a:defRPr/>
            </a:pPr>
            <a:r>
              <a:rPr lang="en-US" sz="2600" dirty="0" smtClean="0"/>
              <a:t>Administered at BEA from</a:t>
            </a:r>
          </a:p>
          <a:p>
            <a:pPr marL="640080" lvl="1" indent="-246888" eaLnBrk="1" fontAlgn="auto" hangingPunct="1">
              <a:spcAft>
                <a:spcPts val="0"/>
              </a:spcAft>
              <a:buFont typeface="Wingdings 2" pitchFamily="18" charset="2"/>
              <a:buNone/>
              <a:defRPr/>
            </a:pPr>
            <a:r>
              <a:rPr lang="en-US" sz="2600" dirty="0" smtClean="0"/>
              <a:t>    January to December</a:t>
            </a:r>
          </a:p>
        </p:txBody>
      </p:sp>
      <p:sp>
        <p:nvSpPr>
          <p:cNvPr id="25605"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7922E62-040F-4762-AC4F-27D11D9B08E3}" type="slidenum">
              <a:rPr lang="en-PH" smtClean="0"/>
              <a:pPr/>
              <a:t>12</a:t>
            </a:fld>
            <a:endParaRPr lang="en-PH" smtClean="0"/>
          </a:p>
        </p:txBody>
      </p:sp>
      <p:pic>
        <p:nvPicPr>
          <p:cNvPr id="26629" name="Picture 5"/>
          <p:cNvPicPr>
            <a:picLocks noChangeAspect="1" noChangeArrowheads="1"/>
          </p:cNvPicPr>
          <p:nvPr/>
        </p:nvPicPr>
        <p:blipFill>
          <a:blip r:embed="rId2" cstate="print"/>
          <a:srcRect/>
          <a:stretch>
            <a:fillRect/>
          </a:stretch>
        </p:blipFill>
        <p:spPr bwMode="auto">
          <a:xfrm>
            <a:off x="5486400" y="4495800"/>
            <a:ext cx="2874963"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6"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609600"/>
          </a:xfrm>
        </p:spPr>
        <p:txBody>
          <a:bodyPr>
            <a:normAutofit fontScale="90000"/>
          </a:bodyPr>
          <a:lstStyle/>
          <a:p>
            <a:pPr eaLnBrk="1" fontAlgn="auto" hangingPunct="1">
              <a:spcAft>
                <a:spcPts val="0"/>
              </a:spcAft>
              <a:defRPr/>
            </a:pPr>
            <a:r>
              <a:rPr lang="en-PH" sz="4000" b="1" dirty="0" smtClean="0"/>
              <a:t>8.  When could PEPT be availed?</a:t>
            </a:r>
          </a:p>
        </p:txBody>
      </p:sp>
      <p:sp>
        <p:nvSpPr>
          <p:cNvPr id="3" name="Content Placeholder 2"/>
          <p:cNvSpPr>
            <a:spLocks noGrp="1"/>
          </p:cNvSpPr>
          <p:nvPr>
            <p:ph idx="1"/>
          </p:nvPr>
        </p:nvSpPr>
        <p:spPr>
          <a:xfrm>
            <a:off x="457200" y="1981200"/>
            <a:ext cx="8229600" cy="4343400"/>
          </a:xfrm>
        </p:spPr>
        <p:txBody>
          <a:bodyPr>
            <a:noAutofit/>
          </a:bodyPr>
          <a:lstStyle/>
          <a:p>
            <a:pPr marL="274320" indent="-274320" eaLnBrk="1" fontAlgn="auto" hangingPunct="1">
              <a:spcAft>
                <a:spcPts val="0"/>
              </a:spcAft>
              <a:buClr>
                <a:schemeClr val="accent3"/>
              </a:buClr>
              <a:buFont typeface="Wingdings 2"/>
              <a:buChar char=""/>
              <a:defRPr/>
            </a:pPr>
            <a:r>
              <a:rPr lang="en-US" dirty="0" smtClean="0"/>
              <a:t> </a:t>
            </a:r>
            <a:r>
              <a:rPr lang="en-US" b="1" dirty="0" smtClean="0"/>
              <a:t>Special Examination</a:t>
            </a:r>
          </a:p>
          <a:p>
            <a:pPr marL="274320" indent="-274320" eaLnBrk="1" fontAlgn="auto" hangingPunct="1">
              <a:spcAft>
                <a:spcPts val="0"/>
              </a:spcAft>
              <a:buClr>
                <a:schemeClr val="accent3"/>
              </a:buClr>
              <a:buFont typeface="Wingdings 2"/>
              <a:buChar char=""/>
              <a:defRPr/>
            </a:pPr>
            <a:endParaRPr lang="en-US" b="1" dirty="0" smtClean="0"/>
          </a:p>
          <a:p>
            <a:pPr marL="640080" lvl="1" indent="-246888" eaLnBrk="1" fontAlgn="auto" hangingPunct="1">
              <a:spcAft>
                <a:spcPts val="0"/>
              </a:spcAft>
              <a:buFont typeface="Wingdings 2"/>
              <a:buChar char=""/>
              <a:defRPr/>
            </a:pPr>
            <a:r>
              <a:rPr lang="en-US" sz="2600" dirty="0" smtClean="0"/>
              <a:t>It is conducted for specific purposes as per request of concerned parties. It shall be held four times a week and year-round on a first-come-first-served basis. </a:t>
            </a:r>
          </a:p>
          <a:p>
            <a:pPr marL="640080" lvl="1" indent="-246888" eaLnBrk="1" fontAlgn="auto" hangingPunct="1">
              <a:spcAft>
                <a:spcPts val="0"/>
              </a:spcAft>
              <a:buFont typeface="Wingdings 2"/>
              <a:buChar char=""/>
              <a:defRPr/>
            </a:pPr>
            <a:endParaRPr lang="en-US" sz="2600" dirty="0" smtClean="0"/>
          </a:p>
          <a:p>
            <a:pPr marL="640080" lvl="1" indent="-246888" eaLnBrk="1" fontAlgn="auto" hangingPunct="1">
              <a:spcAft>
                <a:spcPts val="0"/>
              </a:spcAft>
              <a:buFont typeface="Wingdings 2"/>
              <a:buChar char=""/>
              <a:defRPr/>
            </a:pPr>
            <a:r>
              <a:rPr lang="en-US" sz="2600" dirty="0" smtClean="0"/>
              <a:t>The approval and venue of the </a:t>
            </a:r>
          </a:p>
          <a:p>
            <a:pPr marL="640080" lvl="1" indent="-246888" eaLnBrk="1" fontAlgn="auto" hangingPunct="1">
              <a:spcAft>
                <a:spcPts val="0"/>
              </a:spcAft>
              <a:buFont typeface="Wingdings 2" pitchFamily="18" charset="2"/>
              <a:buNone/>
              <a:defRPr/>
            </a:pPr>
            <a:r>
              <a:rPr lang="en-US" sz="2600" dirty="0" smtClean="0"/>
              <a:t>    special exam depends on the </a:t>
            </a:r>
          </a:p>
          <a:p>
            <a:pPr marL="640080" lvl="1" indent="-246888" eaLnBrk="1" fontAlgn="auto" hangingPunct="1">
              <a:spcAft>
                <a:spcPts val="0"/>
              </a:spcAft>
              <a:buFont typeface="Wingdings 2" pitchFamily="18" charset="2"/>
              <a:buNone/>
              <a:defRPr/>
            </a:pPr>
            <a:r>
              <a:rPr lang="en-US" sz="2600" dirty="0" smtClean="0"/>
              <a:t>    necessity of the said request.  </a:t>
            </a:r>
            <a:endParaRPr lang="en-PH" sz="2600" dirty="0" smtClean="0"/>
          </a:p>
          <a:p>
            <a:pPr marL="274320" indent="-274320" eaLnBrk="1" fontAlgn="auto" hangingPunct="1">
              <a:spcAft>
                <a:spcPts val="0"/>
              </a:spcAft>
              <a:buClr>
                <a:schemeClr val="accent3"/>
              </a:buClr>
              <a:buFont typeface="Wingdings 2"/>
              <a:buChar char=""/>
              <a:defRPr/>
            </a:pPr>
            <a:endParaRPr lang="en-PH" b="1" dirty="0" smtClean="0"/>
          </a:p>
        </p:txBody>
      </p:sp>
      <p:sp>
        <p:nvSpPr>
          <p:cNvPr id="26629"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FE6F44B-3FA8-42BA-B177-B4B7D3D9A0E4}" type="slidenum">
              <a:rPr lang="en-PH" smtClean="0"/>
              <a:pPr/>
              <a:t>13</a:t>
            </a:fld>
            <a:endParaRPr lang="en-PH" smtClean="0"/>
          </a:p>
        </p:txBody>
      </p:sp>
      <p:pic>
        <p:nvPicPr>
          <p:cNvPr id="27653" name="Picture 2"/>
          <p:cNvPicPr>
            <a:picLocks noChangeAspect="1" noChangeArrowheads="1"/>
          </p:cNvPicPr>
          <p:nvPr/>
        </p:nvPicPr>
        <p:blipFill>
          <a:blip r:embed="rId2" cstate="print"/>
          <a:srcRect/>
          <a:stretch>
            <a:fillRect/>
          </a:stretch>
        </p:blipFill>
        <p:spPr bwMode="auto">
          <a:xfrm>
            <a:off x="5638800" y="4343400"/>
            <a:ext cx="283845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30"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
            <a:ext cx="8686800" cy="914400"/>
          </a:xfrm>
        </p:spPr>
        <p:txBody>
          <a:bodyPr/>
          <a:lstStyle/>
          <a:p>
            <a:pPr eaLnBrk="1" hangingPunct="1"/>
            <a:r>
              <a:rPr lang="en-PH" b="1" smtClean="0"/>
              <a:t>9.  How does one register for the PEPT?</a:t>
            </a:r>
          </a:p>
        </p:txBody>
      </p:sp>
      <p:sp>
        <p:nvSpPr>
          <p:cNvPr id="3" name="Content Placeholder 2"/>
          <p:cNvSpPr>
            <a:spLocks noGrp="1"/>
          </p:cNvSpPr>
          <p:nvPr>
            <p:ph idx="1"/>
          </p:nvPr>
        </p:nvSpPr>
        <p:spPr>
          <a:xfrm>
            <a:off x="685800" y="16002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700" b="1" dirty="0" smtClean="0"/>
              <a:t>Nationwide Testing</a:t>
            </a:r>
          </a:p>
          <a:p>
            <a:pPr marL="640080" lvl="1" indent="-246888" eaLnBrk="1" fontAlgn="auto" hangingPunct="1">
              <a:spcAft>
                <a:spcPts val="0"/>
              </a:spcAft>
              <a:buFont typeface="Wingdings 2"/>
              <a:buChar char=""/>
              <a:defRPr/>
            </a:pPr>
            <a:r>
              <a:rPr lang="en-US" sz="2700" dirty="0" smtClean="0"/>
              <a:t>Test applicants should register </a:t>
            </a:r>
          </a:p>
          <a:p>
            <a:pPr marL="640080" lvl="1" indent="-246888" eaLnBrk="1" fontAlgn="auto" hangingPunct="1">
              <a:spcAft>
                <a:spcPts val="0"/>
              </a:spcAft>
              <a:buFont typeface="Wingdings 2" pitchFamily="18" charset="2"/>
              <a:buNone/>
              <a:defRPr/>
            </a:pPr>
            <a:r>
              <a:rPr lang="en-US" sz="2700" dirty="0" smtClean="0"/>
              <a:t>    at the nearest Division Office </a:t>
            </a:r>
          </a:p>
          <a:p>
            <a:pPr marL="640080" lvl="1" indent="-246888" eaLnBrk="1" fontAlgn="auto" hangingPunct="1">
              <a:spcAft>
                <a:spcPts val="0"/>
              </a:spcAft>
              <a:buFont typeface="Wingdings 2" pitchFamily="18" charset="2"/>
              <a:buNone/>
              <a:defRPr/>
            </a:pPr>
            <a:r>
              <a:rPr lang="en-US" sz="2700" dirty="0" smtClean="0"/>
              <a:t>    from </a:t>
            </a:r>
            <a:r>
              <a:rPr lang="en-US" sz="2700" b="1" u="sng" dirty="0" smtClean="0"/>
              <a:t>August 1 to September 30</a:t>
            </a:r>
            <a:r>
              <a:rPr lang="en-US" sz="2700" dirty="0" smtClean="0"/>
              <a:t>.  </a:t>
            </a:r>
          </a:p>
          <a:p>
            <a:pPr marL="640080" lvl="1" indent="-246888" eaLnBrk="1" fontAlgn="auto" hangingPunct="1">
              <a:spcAft>
                <a:spcPts val="0"/>
              </a:spcAft>
              <a:buFont typeface="Wingdings 2" pitchFamily="18" charset="2"/>
              <a:buNone/>
              <a:defRPr/>
            </a:pPr>
            <a:endParaRPr lang="en-US" sz="2700" dirty="0" smtClean="0"/>
          </a:p>
          <a:p>
            <a:pPr marL="640080" lvl="1" indent="-246888" eaLnBrk="1" fontAlgn="auto" hangingPunct="1">
              <a:spcAft>
                <a:spcPts val="0"/>
              </a:spcAft>
              <a:buFont typeface="Wingdings 2"/>
              <a:buChar char=""/>
              <a:defRPr/>
            </a:pPr>
            <a:r>
              <a:rPr lang="en-US" sz="2700" dirty="0" smtClean="0"/>
              <a:t>A report on the total number of registered applicants in every testing center in the division shall be submitted to BEA by the DTC on or before </a:t>
            </a:r>
            <a:r>
              <a:rPr lang="en-US" sz="2700" b="1" u="sng" dirty="0" smtClean="0"/>
              <a:t>October 1</a:t>
            </a:r>
            <a:r>
              <a:rPr lang="en-US" sz="2700" b="1" dirty="0" smtClean="0"/>
              <a:t> </a:t>
            </a:r>
            <a:r>
              <a:rPr lang="en-US" sz="2700" dirty="0" smtClean="0"/>
              <a:t>for test materials allocation.</a:t>
            </a:r>
            <a:endParaRPr lang="en-PH" sz="2700" b="1" dirty="0" smtClean="0"/>
          </a:p>
        </p:txBody>
      </p:sp>
      <p:sp>
        <p:nvSpPr>
          <p:cNvPr id="2765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6ACA70D-F027-4216-B451-E63357AA3FA5}" type="slidenum">
              <a:rPr lang="en-PH" smtClean="0"/>
              <a:pPr/>
              <a:t>14</a:t>
            </a:fld>
            <a:endParaRPr lang="en-PH" smtClean="0"/>
          </a:p>
        </p:txBody>
      </p:sp>
      <p:pic>
        <p:nvPicPr>
          <p:cNvPr id="5" name="Picture 2"/>
          <p:cNvPicPr>
            <a:picLocks noChangeAspect="1" noChangeArrowheads="1"/>
          </p:cNvPicPr>
          <p:nvPr/>
        </p:nvPicPr>
        <p:blipFill>
          <a:blip r:embed="rId2" cstate="print"/>
          <a:srcRect/>
          <a:stretch>
            <a:fillRect/>
          </a:stretch>
        </p:blipFill>
        <p:spPr bwMode="auto">
          <a:xfrm>
            <a:off x="6858000" y="1447800"/>
            <a:ext cx="190149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4"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33400"/>
            <a:ext cx="8686800" cy="609600"/>
          </a:xfrm>
        </p:spPr>
        <p:txBody>
          <a:bodyPr/>
          <a:lstStyle/>
          <a:p>
            <a:pPr eaLnBrk="1" hangingPunct="1"/>
            <a:r>
              <a:rPr lang="en-PH" b="1" smtClean="0"/>
              <a:t>9.  How does one register for the PEPT?</a:t>
            </a:r>
          </a:p>
        </p:txBody>
      </p:sp>
      <p:sp>
        <p:nvSpPr>
          <p:cNvPr id="3" name="Content Placeholder 2"/>
          <p:cNvSpPr>
            <a:spLocks noGrp="1"/>
          </p:cNvSpPr>
          <p:nvPr>
            <p:ph idx="1"/>
          </p:nvPr>
        </p:nvSpPr>
        <p:spPr>
          <a:xfrm>
            <a:off x="457200" y="1371600"/>
            <a:ext cx="8382000" cy="4876800"/>
          </a:xfrm>
        </p:spPr>
        <p:txBody>
          <a:bodyPr>
            <a:noAutofit/>
          </a:bodyPr>
          <a:lstStyle/>
          <a:p>
            <a:pPr marL="274320" indent="-274320" eaLnBrk="1" fontAlgn="auto" hangingPunct="1">
              <a:spcAft>
                <a:spcPts val="0"/>
              </a:spcAft>
              <a:buClr>
                <a:schemeClr val="accent3"/>
              </a:buClr>
              <a:buFont typeface="Wingdings 2"/>
              <a:buChar char=""/>
              <a:defRPr/>
            </a:pPr>
            <a:r>
              <a:rPr lang="en-US" sz="2400" b="1" dirty="0" smtClean="0"/>
              <a:t> Walk-in Examination</a:t>
            </a:r>
          </a:p>
          <a:p>
            <a:pPr marL="640080" lvl="1" indent="-246888" eaLnBrk="1" fontAlgn="auto" hangingPunct="1">
              <a:spcAft>
                <a:spcPts val="0"/>
              </a:spcAft>
              <a:buFont typeface="Wingdings 2"/>
              <a:buChar char=""/>
              <a:defRPr/>
            </a:pPr>
            <a:r>
              <a:rPr lang="en-US" dirty="0" smtClean="0"/>
              <a:t>Prospective test takers should personally register at BEA’s Education Assessment Division (EAD)</a:t>
            </a:r>
          </a:p>
          <a:p>
            <a:pPr marL="690563" lvl="1" indent="0" eaLnBrk="1" fontAlgn="auto" hangingPunct="1">
              <a:spcAft>
                <a:spcPts val="0"/>
              </a:spcAft>
              <a:buFont typeface="Wingdings 2" pitchFamily="18" charset="2"/>
              <a:buNone/>
              <a:defRPr/>
            </a:pPr>
            <a:r>
              <a:rPr lang="en-US" dirty="0" smtClean="0"/>
              <a:t>2</a:t>
            </a:r>
            <a:r>
              <a:rPr lang="en-US" baseline="30000" dirty="0" smtClean="0"/>
              <a:t>nd</a:t>
            </a:r>
            <a:r>
              <a:rPr lang="en-US" dirty="0" smtClean="0"/>
              <a:t> Floor, </a:t>
            </a:r>
            <a:r>
              <a:rPr lang="en-US" dirty="0" err="1" smtClean="0"/>
              <a:t>Bonifacio</a:t>
            </a:r>
            <a:r>
              <a:rPr lang="en-US" dirty="0" smtClean="0"/>
              <a:t> Bldg., </a:t>
            </a:r>
            <a:r>
              <a:rPr lang="en-US" dirty="0" err="1" smtClean="0"/>
              <a:t>DepED</a:t>
            </a:r>
            <a:r>
              <a:rPr lang="en-US" dirty="0" smtClean="0"/>
              <a:t> Complex, </a:t>
            </a:r>
            <a:r>
              <a:rPr lang="en-US" dirty="0" err="1" smtClean="0"/>
              <a:t>Meralco</a:t>
            </a:r>
            <a:r>
              <a:rPr lang="en-US" dirty="0" smtClean="0"/>
              <a:t> Avenue, Pasig City</a:t>
            </a:r>
            <a:endParaRPr lang="en-PH" dirty="0" smtClean="0"/>
          </a:p>
          <a:p>
            <a:pPr marL="690563" lvl="1" indent="0" eaLnBrk="1" fontAlgn="auto" hangingPunct="1">
              <a:spcAft>
                <a:spcPts val="0"/>
              </a:spcAft>
              <a:buFont typeface="Wingdings 2" pitchFamily="18" charset="2"/>
              <a:buNone/>
              <a:defRPr/>
            </a:pPr>
            <a:r>
              <a:rPr lang="en-US" dirty="0" smtClean="0"/>
              <a:t>Contact Numbers: 631.2571 / 631.2591 / 631.6921</a:t>
            </a:r>
            <a:endParaRPr lang="en-PH" dirty="0" smtClean="0"/>
          </a:p>
          <a:p>
            <a:pPr marL="274320" indent="-274320" eaLnBrk="1" fontAlgn="auto" hangingPunct="1">
              <a:spcAft>
                <a:spcPts val="0"/>
              </a:spcAft>
              <a:buClr>
                <a:schemeClr val="accent3"/>
              </a:buClr>
              <a:buFont typeface="Wingdings 2"/>
              <a:buChar char=""/>
              <a:defRPr/>
            </a:pPr>
            <a:endParaRPr lang="en-PH" sz="2400" dirty="0" smtClean="0"/>
          </a:p>
          <a:p>
            <a:pPr marL="274320" indent="-274320" eaLnBrk="1" fontAlgn="auto" hangingPunct="1">
              <a:spcAft>
                <a:spcPts val="0"/>
              </a:spcAft>
              <a:buClr>
                <a:schemeClr val="accent3"/>
              </a:buClr>
              <a:buFont typeface="Wingdings 2"/>
              <a:buChar char=""/>
              <a:defRPr/>
            </a:pPr>
            <a:r>
              <a:rPr lang="en-US" sz="2400" b="1" dirty="0" smtClean="0"/>
              <a:t>Special Examination</a:t>
            </a:r>
          </a:p>
          <a:p>
            <a:pPr marL="640080" lvl="1" indent="-246888" eaLnBrk="1" fontAlgn="auto" hangingPunct="1">
              <a:spcAft>
                <a:spcPts val="0"/>
              </a:spcAft>
              <a:buFont typeface="Wingdings 2"/>
              <a:buChar char=""/>
              <a:defRPr/>
            </a:pPr>
            <a:r>
              <a:rPr lang="en-US" dirty="0" smtClean="0"/>
              <a:t>Interested parties should coordinate with the Office of the BEA Director (same address and contact numbers; email: bea.od@deped.gov.ph)</a:t>
            </a: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2867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2C63DF4-85F7-4506-BFEB-CC6B86F3A5EE}" type="slidenum">
              <a:rPr lang="en-PH" smtClean="0"/>
              <a:pPr/>
              <a:t>15</a:t>
            </a:fld>
            <a:endParaRPr lang="en-PH" smtClean="0"/>
          </a:p>
        </p:txBody>
      </p:sp>
      <p:pic>
        <p:nvPicPr>
          <p:cNvPr id="2867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229600" cy="914400"/>
          </a:xfrm>
        </p:spPr>
        <p:txBody>
          <a:bodyPr>
            <a:normAutofit fontScale="90000"/>
          </a:bodyPr>
          <a:lstStyle/>
          <a:p>
            <a:pPr eaLnBrk="1" fontAlgn="auto" hangingPunct="1">
              <a:spcAft>
                <a:spcPts val="0"/>
              </a:spcAft>
              <a:defRPr/>
            </a:pPr>
            <a:r>
              <a:rPr lang="en-PH" b="1" dirty="0" smtClean="0"/>
              <a:t>10.  What is a testing center? What are the requirements in putting up one?</a:t>
            </a:r>
          </a:p>
        </p:txBody>
      </p:sp>
      <p:sp>
        <p:nvSpPr>
          <p:cNvPr id="3" name="Content Placeholder 2"/>
          <p:cNvSpPr>
            <a:spLocks noGrp="1"/>
          </p:cNvSpPr>
          <p:nvPr>
            <p:ph idx="1"/>
          </p:nvPr>
        </p:nvSpPr>
        <p:spPr>
          <a:xfrm>
            <a:off x="530087" y="2057400"/>
            <a:ext cx="8229600" cy="42672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dirty="0" smtClean="0"/>
              <a:t>A testing center is a public school designated by the SDS which is most accessible to the majority of the registrants. The testing center requirements are found in Section 8 of DO 55, s. 2016;</a:t>
            </a:r>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r>
              <a:rPr lang="en-US" sz="2400" dirty="0" smtClean="0"/>
              <a:t> A sub-center to an existing testing center may be opened upon request provided that:</a:t>
            </a:r>
          </a:p>
          <a:p>
            <a:pPr marL="640080" lvl="1" indent="-246888" eaLnBrk="1" fontAlgn="auto" hangingPunct="1">
              <a:spcAft>
                <a:spcPts val="0"/>
              </a:spcAft>
              <a:buFont typeface="Wingdings 2"/>
              <a:buChar char=""/>
              <a:defRPr/>
            </a:pPr>
            <a:r>
              <a:rPr lang="en-US" dirty="0" smtClean="0"/>
              <a:t>the number of registrants is at least </a:t>
            </a:r>
            <a:r>
              <a:rPr lang="en-US" b="1" dirty="0" smtClean="0"/>
              <a:t>fifty (50); </a:t>
            </a:r>
          </a:p>
          <a:p>
            <a:pPr marL="640080" lvl="1" indent="-246888" eaLnBrk="1" fontAlgn="auto" hangingPunct="1">
              <a:spcAft>
                <a:spcPts val="0"/>
              </a:spcAft>
              <a:buFont typeface="Wingdings 2"/>
              <a:buChar char=""/>
              <a:defRPr/>
            </a:pPr>
            <a:r>
              <a:rPr lang="en-US" dirty="0" smtClean="0"/>
              <a:t>the location of the proposed sub-center is far from the existing testing center; and </a:t>
            </a:r>
          </a:p>
          <a:p>
            <a:pPr marL="640080" lvl="1" indent="-246888" eaLnBrk="1" fontAlgn="auto" hangingPunct="1">
              <a:spcAft>
                <a:spcPts val="0"/>
              </a:spcAft>
              <a:buFont typeface="Wingdings 2"/>
              <a:buChar char=""/>
              <a:defRPr/>
            </a:pPr>
            <a:r>
              <a:rPr lang="en-US" dirty="0" smtClean="0"/>
              <a:t>the request is submitted to BEA on or first week of September</a:t>
            </a:r>
            <a:endParaRPr lang="en-PH"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2970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D50834FA-B153-44E7-BE5C-8F845DE88D02}" type="slidenum">
              <a:rPr lang="en-PH" smtClean="0"/>
              <a:pPr/>
              <a:t>16</a:t>
            </a:fld>
            <a:endParaRPr lang="en-PH" smtClean="0"/>
          </a:p>
        </p:txBody>
      </p:sp>
      <p:pic>
        <p:nvPicPr>
          <p:cNvPr id="2970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229600" cy="914400"/>
          </a:xfrm>
        </p:spPr>
        <p:txBody>
          <a:bodyPr/>
          <a:lstStyle/>
          <a:p>
            <a:pPr eaLnBrk="1" hangingPunct="1"/>
            <a:r>
              <a:rPr lang="en-PH" b="1" smtClean="0"/>
              <a:t>11.  How are test results processed?</a:t>
            </a:r>
          </a:p>
        </p:txBody>
      </p:sp>
      <p:sp>
        <p:nvSpPr>
          <p:cNvPr id="3" name="Content Placeholder 2"/>
          <p:cNvSpPr>
            <a:spLocks noGrp="1"/>
          </p:cNvSpPr>
          <p:nvPr>
            <p:ph idx="1"/>
          </p:nvPr>
        </p:nvSpPr>
        <p:spPr>
          <a:xfrm>
            <a:off x="457200" y="19812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800" b="1" dirty="0" smtClean="0"/>
              <a:t>SCANNING MACHINE</a:t>
            </a:r>
          </a:p>
          <a:p>
            <a:pPr marL="274320" lvl="1" indent="-274320" eaLnBrk="1" fontAlgn="auto" hangingPunct="1">
              <a:spcAft>
                <a:spcPts val="0"/>
              </a:spcAft>
              <a:buClr>
                <a:schemeClr val="accent3"/>
              </a:buClr>
              <a:buSzPct val="95000"/>
              <a:buFont typeface="Wingdings 2"/>
              <a:buChar char=""/>
              <a:defRPr/>
            </a:pPr>
            <a:endParaRPr lang="en-US" sz="2800" b="1" dirty="0" smtClean="0"/>
          </a:p>
          <a:p>
            <a:pPr marL="548640" lvl="2" indent="-274320" eaLnBrk="1" fontAlgn="auto" hangingPunct="1">
              <a:spcAft>
                <a:spcPts val="0"/>
              </a:spcAft>
              <a:buClr>
                <a:schemeClr val="accent1"/>
              </a:buClr>
              <a:buSzPct val="95000"/>
              <a:buFont typeface="Wingdings 2"/>
              <a:buChar char=""/>
              <a:defRPr/>
            </a:pPr>
            <a:r>
              <a:rPr lang="en-US" sz="2800" dirty="0" smtClean="0"/>
              <a:t>Each </a:t>
            </a:r>
            <a:r>
              <a:rPr lang="en-US" sz="2800" dirty="0" err="1" smtClean="0"/>
              <a:t>scannable</a:t>
            </a:r>
            <a:r>
              <a:rPr lang="en-US" sz="2800" dirty="0" smtClean="0"/>
              <a:t> Answer Sheet used by an examinee is scanned by a machine.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As the examinee is assigned a particular set of test items to answer based on his/her age and LLC, the answers to these items are processed electronically.  </a:t>
            </a:r>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sp>
        <p:nvSpPr>
          <p:cNvPr id="30724"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E1D8C95-E3FB-4FEC-8401-CA175FD0A5ED}" type="slidenum">
              <a:rPr lang="en-PH" smtClean="0"/>
              <a:pPr/>
              <a:t>17</a:t>
            </a:fld>
            <a:endParaRPr lang="en-PH" smtClean="0"/>
          </a:p>
        </p:txBody>
      </p:sp>
      <p:pic>
        <p:nvPicPr>
          <p:cNvPr id="30725"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8229600" cy="1143000"/>
          </a:xfrm>
        </p:spPr>
        <p:txBody>
          <a:bodyPr/>
          <a:lstStyle/>
          <a:p>
            <a:pPr marL="914400" indent="-914400" eaLnBrk="1" hangingPunct="1"/>
            <a:r>
              <a:rPr lang="en-PH" b="1" dirty="0" smtClean="0"/>
              <a:t>12.  </a:t>
            </a:r>
            <a:r>
              <a:rPr lang="en-PH" b="1" dirty="0" smtClean="0"/>
              <a:t>How are test results analyzed and interpreted?</a:t>
            </a:r>
          </a:p>
        </p:txBody>
      </p:sp>
      <p:sp>
        <p:nvSpPr>
          <p:cNvPr id="3" name="Content Placeholder 2"/>
          <p:cNvSpPr>
            <a:spLocks noGrp="1"/>
          </p:cNvSpPr>
          <p:nvPr>
            <p:ph idx="1"/>
          </p:nvPr>
        </p:nvSpPr>
        <p:spPr>
          <a:xfrm>
            <a:off x="381000" y="1219200"/>
            <a:ext cx="8610600" cy="54864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400" b="1" dirty="0" smtClean="0"/>
              <a:t>RATING SYSTEM</a:t>
            </a:r>
          </a:p>
          <a:p>
            <a:pPr marL="548640" lvl="2" indent="-274320" eaLnBrk="1" fontAlgn="auto" hangingPunct="1">
              <a:spcAft>
                <a:spcPts val="0"/>
              </a:spcAft>
              <a:buClr>
                <a:schemeClr val="accent1"/>
              </a:buClr>
              <a:buSzPct val="95000"/>
              <a:buFont typeface="Wingdings 2"/>
              <a:buChar char=""/>
              <a:defRPr/>
            </a:pPr>
            <a:r>
              <a:rPr lang="en-US" sz="2800" dirty="0" smtClean="0"/>
              <a:t>Examinees must obtain a rating of at least 75% in all subject areas in one grade level in order to pass it. If they obtain a passing rate in all subjects, they are considered as a qualifier in the said level.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Examinees may pass as many levels with their age as ceiling, meaning they may qualify only up to the school level appropriate for their age.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Averaging of subject area scores is not the rating system of PEPT.</a:t>
            </a: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3277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CE29502-F57E-4478-9379-5ED3FA9747EE}" type="slidenum">
              <a:rPr lang="en-PH" smtClean="0"/>
              <a:pPr/>
              <a:t>18</a:t>
            </a:fld>
            <a:endParaRPr lang="en-PH" smtClean="0"/>
          </a:p>
        </p:txBody>
      </p:sp>
      <p:pic>
        <p:nvPicPr>
          <p:cNvPr id="3277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33400"/>
            <a:ext cx="8229600" cy="1143000"/>
          </a:xfrm>
        </p:spPr>
        <p:txBody>
          <a:bodyPr>
            <a:normAutofit fontScale="90000"/>
          </a:bodyPr>
          <a:lstStyle/>
          <a:p>
            <a:pPr marL="914400" indent="-914400" eaLnBrk="1" fontAlgn="auto" hangingPunct="1">
              <a:spcAft>
                <a:spcPts val="0"/>
              </a:spcAft>
              <a:defRPr/>
            </a:pPr>
            <a:r>
              <a:rPr lang="en-PH" sz="4000" b="1" dirty="0" smtClean="0"/>
              <a:t>13.  </a:t>
            </a:r>
            <a:r>
              <a:rPr lang="en-PH" sz="4000" b="1" dirty="0" smtClean="0"/>
              <a:t>How are test results analyzed and interpreted?</a:t>
            </a:r>
          </a:p>
        </p:txBody>
      </p:sp>
      <p:sp>
        <p:nvSpPr>
          <p:cNvPr id="3" name="Content Placeholder 2"/>
          <p:cNvSpPr>
            <a:spLocks noGrp="1"/>
          </p:cNvSpPr>
          <p:nvPr>
            <p:ph idx="1"/>
          </p:nvPr>
        </p:nvSpPr>
        <p:spPr>
          <a:xfrm>
            <a:off x="457200" y="1676400"/>
            <a:ext cx="8229600" cy="4876800"/>
          </a:xfrm>
        </p:spPr>
        <p:txBody>
          <a:bodyPr>
            <a:noAutofit/>
          </a:bodyPr>
          <a:lstStyle/>
          <a:p>
            <a:pPr marL="274320" lvl="1" indent="-274320" eaLnBrk="1" fontAlgn="auto" hangingPunct="1">
              <a:spcAft>
                <a:spcPts val="0"/>
              </a:spcAft>
              <a:buClr>
                <a:schemeClr val="accent3"/>
              </a:buClr>
              <a:buSzPct val="95000"/>
              <a:buFont typeface="Wingdings 2"/>
              <a:buChar char=""/>
              <a:defRPr/>
            </a:pPr>
            <a:r>
              <a:rPr lang="en-US" sz="2400" b="1" dirty="0" smtClean="0"/>
              <a:t>NORMS</a:t>
            </a:r>
          </a:p>
          <a:p>
            <a:pPr marL="548640" lvl="2" indent="-274320" eaLnBrk="1" fontAlgn="auto" hangingPunct="1">
              <a:spcAft>
                <a:spcPts val="0"/>
              </a:spcAft>
              <a:buClr>
                <a:schemeClr val="accent1"/>
              </a:buClr>
              <a:buSzPct val="95000"/>
              <a:buFont typeface="Wingdings 2"/>
              <a:buChar char=""/>
              <a:defRPr/>
            </a:pPr>
            <a:r>
              <a:rPr lang="en-US" sz="2800" dirty="0" smtClean="0"/>
              <a:t>The PEPT is a norm-based test; an examinee’s test performance is compared to the norm.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This means that a PEPT passer’s ability in a certain grade level equally conforms to that of an average school-aged child/youth in the same level.  </a:t>
            </a:r>
          </a:p>
          <a:p>
            <a:pPr marL="548640" lvl="2" indent="-274320" eaLnBrk="1" fontAlgn="auto" hangingPunct="1">
              <a:spcAft>
                <a:spcPts val="0"/>
              </a:spcAft>
              <a:buClr>
                <a:schemeClr val="accent1"/>
              </a:buClr>
              <a:buSzPct val="95000"/>
              <a:buFont typeface="Wingdings 2"/>
              <a:buChar char=""/>
              <a:defRPr/>
            </a:pPr>
            <a:endParaRPr lang="en-US" sz="2800" dirty="0" smtClean="0"/>
          </a:p>
          <a:p>
            <a:pPr marL="548640" lvl="2" indent="-274320" eaLnBrk="1" fontAlgn="auto" hangingPunct="1">
              <a:spcAft>
                <a:spcPts val="0"/>
              </a:spcAft>
              <a:buClr>
                <a:schemeClr val="accent1"/>
              </a:buClr>
              <a:buSzPct val="95000"/>
              <a:buFont typeface="Wingdings 2"/>
              <a:buChar char=""/>
              <a:defRPr/>
            </a:pPr>
            <a:r>
              <a:rPr lang="en-US" sz="2800" dirty="0" smtClean="0"/>
              <a:t>For instance, a PEPT Grade 7 qualifier is expected to equate in performance with that of an average Grade 7 student.</a:t>
            </a: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400" b="1" dirty="0" smtClean="0"/>
          </a:p>
        </p:txBody>
      </p:sp>
      <p:sp>
        <p:nvSpPr>
          <p:cNvPr id="3379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0194FDE-3BFC-4D92-AC7C-7DE8766AE60F}" type="slidenum">
              <a:rPr lang="en-PH" smtClean="0"/>
              <a:pPr/>
              <a:t>19</a:t>
            </a:fld>
            <a:endParaRPr lang="en-PH" smtClean="0"/>
          </a:p>
        </p:txBody>
      </p:sp>
      <p:pic>
        <p:nvPicPr>
          <p:cNvPr id="3379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3400"/>
            <a:ext cx="8229600" cy="609600"/>
          </a:xfrm>
        </p:spPr>
        <p:txBody>
          <a:bodyPr/>
          <a:lstStyle/>
          <a:p>
            <a:pPr eaLnBrk="1" hangingPunct="1"/>
            <a:r>
              <a:rPr lang="en-PH" sz="4800" b="1" smtClean="0"/>
              <a:t>1.  What is PEPT?</a:t>
            </a:r>
          </a:p>
        </p:txBody>
      </p:sp>
      <p:sp>
        <p:nvSpPr>
          <p:cNvPr id="3" name="Content Placeholder 2"/>
          <p:cNvSpPr>
            <a:spLocks noGrp="1"/>
          </p:cNvSpPr>
          <p:nvPr>
            <p:ph idx="1"/>
          </p:nvPr>
        </p:nvSpPr>
        <p:spPr>
          <a:xfrm>
            <a:off x="457200" y="1935163"/>
            <a:ext cx="8229600" cy="4694237"/>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t>The Philippine Educational Placement Test (PEPT), one of </a:t>
            </a:r>
            <a:r>
              <a:rPr lang="en-US" sz="2800" dirty="0" err="1" smtClean="0"/>
              <a:t>DepED</a:t>
            </a:r>
            <a:r>
              <a:rPr lang="en-US" sz="2800" dirty="0" smtClean="0"/>
              <a:t>-BEA’s testing programs, is under the Accreditation and Equivalency </a:t>
            </a:r>
            <a:r>
              <a:rPr lang="en-US" sz="2800" dirty="0" smtClean="0"/>
              <a:t>Program. </a:t>
            </a:r>
            <a:endParaRPr lang="en-PH" sz="2800" dirty="0" smtClean="0"/>
          </a:p>
          <a:p>
            <a:pPr marL="274320" indent="-274320" eaLnBrk="1" fontAlgn="auto" hangingPunct="1">
              <a:spcAft>
                <a:spcPts val="0"/>
              </a:spcAft>
              <a:buClr>
                <a:schemeClr val="accent3"/>
              </a:buClr>
              <a:buFont typeface="Wingdings 2"/>
              <a:buChar char=""/>
              <a:defRPr/>
            </a:pPr>
            <a:endParaRPr lang="en-PH" sz="2800" dirty="0" smtClean="0"/>
          </a:p>
          <a:p>
            <a:pPr marL="640080" lvl="1" indent="-246888" eaLnBrk="1" fontAlgn="auto" hangingPunct="1">
              <a:spcAft>
                <a:spcPts val="0"/>
              </a:spcAft>
              <a:buFont typeface="Wingdings 2"/>
              <a:buChar char=""/>
              <a:defRPr/>
            </a:pPr>
            <a:r>
              <a:rPr lang="en-US" dirty="0" smtClean="0"/>
              <a:t>It is an equivalency test wherein learning experiences gained out of school are given equivalency and placement in the formal school system by grade level that is appropriate for the examinee’s age and ability.  </a:t>
            </a:r>
          </a:p>
          <a:p>
            <a:pPr marL="640080" lvl="1" indent="-246888" eaLnBrk="1" fontAlgn="auto" hangingPunct="1">
              <a:spcAft>
                <a:spcPts val="0"/>
              </a:spcAft>
              <a:buFont typeface="Wingdings 2"/>
              <a:buChar char=""/>
              <a:defRPr/>
            </a:pPr>
            <a:endParaRPr lang="en-PH" dirty="0" smtClean="0"/>
          </a:p>
          <a:p>
            <a:pPr marL="640080" lvl="1" indent="-246888" eaLnBrk="1" fontAlgn="auto" hangingPunct="1">
              <a:spcAft>
                <a:spcPts val="0"/>
              </a:spcAft>
              <a:buFont typeface="Wingdings 2"/>
              <a:buChar char=""/>
              <a:defRPr/>
            </a:pPr>
            <a:r>
              <a:rPr lang="en-US" dirty="0" smtClean="0"/>
              <a:t>This move will encourage him/her to continue and finish basic education and eventually to pursue college education if he/she so desires. </a:t>
            </a:r>
            <a:endParaRPr lang="en-PH" dirty="0"/>
          </a:p>
        </p:txBody>
      </p:sp>
      <p:sp>
        <p:nvSpPr>
          <p:cNvPr id="14340"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D417F04-CD49-4109-9F93-0EA5584C577A}" type="slidenum">
              <a:rPr lang="en-PH" smtClean="0"/>
              <a:pPr/>
              <a:t>2</a:t>
            </a:fld>
            <a:endParaRPr lang="en-PH" smtClean="0"/>
          </a:p>
        </p:txBody>
      </p:sp>
      <p:pic>
        <p:nvPicPr>
          <p:cNvPr id="14341"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18A12F5-63E7-453C-9921-B8AAECDAAE54}" type="slidenum">
              <a:rPr lang="en-PH" smtClean="0"/>
              <a:pPr/>
              <a:t>20</a:t>
            </a:fld>
            <a:endParaRPr lang="en-PH" smtClean="0"/>
          </a:p>
        </p:txBody>
      </p:sp>
      <p:sp>
        <p:nvSpPr>
          <p:cNvPr id="25602" name="Title 1"/>
          <p:cNvSpPr>
            <a:spLocks noGrp="1"/>
          </p:cNvSpPr>
          <p:nvPr>
            <p:ph type="title" idx="4294967295"/>
          </p:nvPr>
        </p:nvSpPr>
        <p:spPr>
          <a:xfrm>
            <a:off x="228600" y="533400"/>
            <a:ext cx="8915400" cy="1143000"/>
          </a:xfrm>
        </p:spPr>
        <p:txBody>
          <a:bodyPr>
            <a:normAutofit fontScale="90000"/>
          </a:bodyPr>
          <a:lstStyle/>
          <a:p>
            <a:pPr marL="749300" indent="-749300" eaLnBrk="1" fontAlgn="auto" hangingPunct="1">
              <a:spcAft>
                <a:spcPts val="0"/>
              </a:spcAft>
              <a:defRPr/>
            </a:pPr>
            <a:r>
              <a:rPr lang="en-PH" b="1" dirty="0" smtClean="0"/>
              <a:t>14.  </a:t>
            </a:r>
            <a:r>
              <a:rPr lang="en-PH" b="1" dirty="0" smtClean="0"/>
              <a:t>What if the examinee failed one subject, can the ratings in 5 subjects be averaged?</a:t>
            </a:r>
          </a:p>
        </p:txBody>
      </p:sp>
      <p:sp>
        <p:nvSpPr>
          <p:cNvPr id="34819" name="Content Placeholder 2"/>
          <p:cNvSpPr>
            <a:spLocks noGrp="1"/>
          </p:cNvSpPr>
          <p:nvPr>
            <p:ph idx="4294967295"/>
          </p:nvPr>
        </p:nvSpPr>
        <p:spPr>
          <a:xfrm>
            <a:off x="838200" y="2133600"/>
            <a:ext cx="7772400" cy="4267200"/>
          </a:xfrm>
        </p:spPr>
        <p:txBody>
          <a:bodyPr>
            <a:normAutofit fontScale="92500"/>
          </a:bodyPr>
          <a:lstStyle/>
          <a:p>
            <a:pPr marL="273050" lvl="1" eaLnBrk="1" hangingPunct="1">
              <a:buClr>
                <a:srgbClr val="FEB80A"/>
              </a:buClr>
              <a:buSzPct val="95000"/>
            </a:pPr>
            <a:r>
              <a:rPr lang="en-US" sz="3600" b="1" dirty="0" smtClean="0"/>
              <a:t>No</a:t>
            </a:r>
          </a:p>
          <a:p>
            <a:pPr marL="273050" lvl="1" eaLnBrk="1" hangingPunct="1">
              <a:buClr>
                <a:srgbClr val="FEB80A"/>
              </a:buClr>
              <a:buSzPct val="95000"/>
            </a:pPr>
            <a:endParaRPr lang="en-US" sz="3600" b="1" dirty="0" smtClean="0"/>
          </a:p>
          <a:p>
            <a:pPr marL="273050" lvl="1" eaLnBrk="1" hangingPunct="1">
              <a:buClr>
                <a:srgbClr val="FEB80A"/>
              </a:buClr>
              <a:buSzPct val="95000"/>
            </a:pPr>
            <a:r>
              <a:rPr lang="en-PH" sz="3600" dirty="0" smtClean="0"/>
              <a:t>Ratings in 5 subject areas are not averaged</a:t>
            </a:r>
          </a:p>
          <a:p>
            <a:pPr marL="273050" lvl="1" eaLnBrk="1" hangingPunct="1">
              <a:buClr>
                <a:srgbClr val="FEB80A"/>
              </a:buClr>
              <a:buSzPct val="95000"/>
            </a:pPr>
            <a:endParaRPr lang="en-PH" sz="1000" dirty="0" smtClean="0"/>
          </a:p>
          <a:p>
            <a:pPr marL="273050" lvl="1" eaLnBrk="1" hangingPunct="1">
              <a:buClr>
                <a:srgbClr val="FEB80A"/>
              </a:buClr>
              <a:buSzPct val="95000"/>
            </a:pPr>
            <a:r>
              <a:rPr lang="en-PH" sz="3200" dirty="0" smtClean="0"/>
              <a:t>However, examinees whose test score in one subject is lower than 75% may be allowed to retake the failed subtest within six months</a:t>
            </a:r>
          </a:p>
          <a:p>
            <a:pPr marL="273050" lvl="1" eaLnBrk="1" hangingPunct="1">
              <a:buClr>
                <a:srgbClr val="FEB80A"/>
              </a:buClr>
              <a:buSzPct val="95000"/>
            </a:pPr>
            <a:endParaRPr lang="en-PH" dirty="0" smtClean="0"/>
          </a:p>
          <a:p>
            <a:pPr eaLnBrk="1" hangingPunct="1"/>
            <a:endParaRPr lang="en-PH" sz="2400" b="1" dirty="0" smtClean="0"/>
          </a:p>
        </p:txBody>
      </p:sp>
      <p:pic>
        <p:nvPicPr>
          <p:cNvPr id="3482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609600"/>
          </a:xfrm>
        </p:spPr>
        <p:txBody>
          <a:bodyPr/>
          <a:lstStyle/>
          <a:p>
            <a:pPr marL="914400" indent="-914400" eaLnBrk="1" hangingPunct="1"/>
            <a:r>
              <a:rPr lang="en-PH" b="1" dirty="0" smtClean="0"/>
              <a:t>15.  </a:t>
            </a:r>
            <a:r>
              <a:rPr lang="en-PH" b="1" dirty="0" smtClean="0"/>
              <a:t>How do examinees get their test results?</a:t>
            </a:r>
          </a:p>
        </p:txBody>
      </p:sp>
      <p:sp>
        <p:nvSpPr>
          <p:cNvPr id="35843" name="Content Placeholder 2"/>
          <p:cNvSpPr>
            <a:spLocks noGrp="1"/>
          </p:cNvSpPr>
          <p:nvPr>
            <p:ph idx="1"/>
          </p:nvPr>
        </p:nvSpPr>
        <p:spPr>
          <a:xfrm>
            <a:off x="457200" y="1828800"/>
            <a:ext cx="8077200" cy="4419600"/>
          </a:xfrm>
        </p:spPr>
        <p:txBody>
          <a:bodyPr/>
          <a:lstStyle/>
          <a:p>
            <a:pPr marL="236538" lvl="1" indent="-236538" eaLnBrk="1" hangingPunct="1">
              <a:buClr>
                <a:srgbClr val="FEB80A"/>
              </a:buClr>
            </a:pPr>
            <a:r>
              <a:rPr lang="en-US" sz="1800" dirty="0" smtClean="0"/>
              <a:t>A PEPT Certificate of Rating (COR) is issued to each individual examinee.</a:t>
            </a:r>
          </a:p>
          <a:p>
            <a:pPr marL="236538" lvl="1" indent="-236538" eaLnBrk="1" hangingPunct="1">
              <a:buClr>
                <a:srgbClr val="FEB80A"/>
              </a:buClr>
            </a:pPr>
            <a:endParaRPr lang="en-PH" sz="1800" dirty="0" smtClean="0"/>
          </a:p>
          <a:p>
            <a:pPr marL="236538" lvl="1" indent="-236538" eaLnBrk="1" hangingPunct="1">
              <a:buClr>
                <a:srgbClr val="FEB80A"/>
              </a:buClr>
            </a:pPr>
            <a:r>
              <a:rPr lang="en-US" sz="1800" dirty="0" smtClean="0"/>
              <a:t>The release of test results is done in specific schedules: </a:t>
            </a:r>
          </a:p>
          <a:p>
            <a:pPr marL="509588" lvl="2" indent="-236538" eaLnBrk="1" hangingPunct="1">
              <a:buClr>
                <a:schemeClr val="accent1"/>
              </a:buClr>
            </a:pPr>
            <a:r>
              <a:rPr lang="en-US" sz="1800" b="1" i="1" dirty="0" smtClean="0"/>
              <a:t>Nationwide Testing</a:t>
            </a:r>
            <a:r>
              <a:rPr lang="en-US" sz="1800" b="1" dirty="0" smtClean="0"/>
              <a:t> </a:t>
            </a:r>
            <a:r>
              <a:rPr lang="en-US" sz="1800" dirty="0" smtClean="0"/>
              <a:t>– from February to March; CORs are sent to Division Offices</a:t>
            </a:r>
          </a:p>
          <a:p>
            <a:pPr marL="509588" lvl="2" indent="-236538" eaLnBrk="1" hangingPunct="1">
              <a:buClr>
                <a:schemeClr val="accent1"/>
              </a:buClr>
            </a:pPr>
            <a:endParaRPr lang="en-US" sz="1800" dirty="0" smtClean="0"/>
          </a:p>
          <a:p>
            <a:pPr marL="509588" lvl="2" indent="-236538" eaLnBrk="1" hangingPunct="1">
              <a:buClr>
                <a:schemeClr val="accent1"/>
              </a:buClr>
            </a:pPr>
            <a:r>
              <a:rPr lang="en-US" sz="1800" b="1" i="1" dirty="0" smtClean="0"/>
              <a:t>Walk-in Examination </a:t>
            </a:r>
            <a:r>
              <a:rPr lang="en-US" sz="1800" dirty="0" smtClean="0"/>
              <a:t>– one month from the date of exam; CORs are picked up at BEA</a:t>
            </a:r>
          </a:p>
          <a:p>
            <a:pPr marL="509588" lvl="2" indent="-236538" eaLnBrk="1" hangingPunct="1">
              <a:buClr>
                <a:schemeClr val="accent1"/>
              </a:buClr>
            </a:pPr>
            <a:endParaRPr lang="en-US" sz="1800" dirty="0" smtClean="0"/>
          </a:p>
          <a:p>
            <a:pPr marL="509588" lvl="2" indent="-236538" eaLnBrk="1" hangingPunct="1">
              <a:buClr>
                <a:schemeClr val="accent1"/>
              </a:buClr>
            </a:pPr>
            <a:r>
              <a:rPr lang="en-US" sz="1800" b="1" i="1" dirty="0" smtClean="0"/>
              <a:t>Special Examination</a:t>
            </a:r>
            <a:r>
              <a:rPr lang="en-US" sz="1800" b="1" dirty="0" smtClean="0"/>
              <a:t> </a:t>
            </a:r>
            <a:r>
              <a:rPr lang="en-US" sz="1800" dirty="0" smtClean="0"/>
              <a:t>– CORs will either be sent to or picked up by the requesting party one month  from the date of exam</a:t>
            </a:r>
            <a:endParaRPr lang="en-PH" sz="1800" b="1" dirty="0" smtClean="0"/>
          </a:p>
        </p:txBody>
      </p:sp>
      <p:sp>
        <p:nvSpPr>
          <p:cNvPr id="35845" name="Slide Number Placeholder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DB5AE49-6B7A-46DE-928C-A4D011BC21BC}" type="slidenum">
              <a:rPr lang="en-PH" smtClean="0"/>
              <a:pPr/>
              <a:t>21</a:t>
            </a:fld>
            <a:endParaRPr lang="en-PH" smtClean="0"/>
          </a:p>
        </p:txBody>
      </p:sp>
      <p:pic>
        <p:nvPicPr>
          <p:cNvPr id="35846"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marL="682625" indent="-682625"/>
            <a:r>
              <a:rPr lang="en-US" sz="2400" b="1" dirty="0" smtClean="0"/>
              <a:t>16.  </a:t>
            </a:r>
            <a:r>
              <a:rPr lang="en-US" sz="2400" b="1" dirty="0" smtClean="0"/>
              <a:t>What if an examinee lost his/her COR? Will BEA issue another copy? </a:t>
            </a:r>
          </a:p>
        </p:txBody>
      </p:sp>
      <p:sp>
        <p:nvSpPr>
          <p:cNvPr id="38915" name="Content Placeholder 2"/>
          <p:cNvSpPr>
            <a:spLocks noGrp="1"/>
          </p:cNvSpPr>
          <p:nvPr>
            <p:ph idx="1"/>
          </p:nvPr>
        </p:nvSpPr>
        <p:spPr>
          <a:xfrm>
            <a:off x="457200" y="1295400"/>
            <a:ext cx="8229600" cy="5029200"/>
          </a:xfrm>
        </p:spPr>
        <p:txBody>
          <a:bodyPr>
            <a:normAutofit lnSpcReduction="10000"/>
          </a:bodyPr>
          <a:lstStyle/>
          <a:p>
            <a:pPr>
              <a:defRPr/>
            </a:pPr>
            <a:r>
              <a:rPr lang="en-US" sz="1800" dirty="0" smtClean="0"/>
              <a:t>Yes. </a:t>
            </a:r>
          </a:p>
          <a:p>
            <a:pPr>
              <a:defRPr/>
            </a:pPr>
            <a:r>
              <a:rPr lang="en-US" sz="1800" dirty="0" smtClean="0"/>
              <a:t>The re-issuance of PEPT Certificate of Ratings (COR) costs fifty pesos (Php50.00).</a:t>
            </a:r>
          </a:p>
          <a:p>
            <a:pPr lvl="1">
              <a:defRPr/>
            </a:pPr>
            <a:r>
              <a:rPr lang="en-US" sz="1800" i="1" dirty="0" smtClean="0">
                <a:solidFill>
                  <a:srgbClr val="0066FF"/>
                </a:solidFill>
              </a:rPr>
              <a:t>Same rate applies in the re-issuance of NCAE CORs.</a:t>
            </a:r>
          </a:p>
          <a:p>
            <a:pPr>
              <a:defRPr/>
            </a:pPr>
            <a:endParaRPr lang="en-US" sz="1800" dirty="0" smtClean="0"/>
          </a:p>
          <a:p>
            <a:pPr>
              <a:defRPr/>
            </a:pPr>
            <a:r>
              <a:rPr lang="en-US" sz="1800" b="1" dirty="0" smtClean="0"/>
              <a:t>For those who are in Metro Manila</a:t>
            </a:r>
          </a:p>
          <a:p>
            <a:pPr lvl="1">
              <a:defRPr/>
            </a:pPr>
            <a:r>
              <a:rPr lang="en-US" sz="1800" dirty="0" smtClean="0">
                <a:solidFill>
                  <a:schemeClr val="tx1"/>
                </a:solidFill>
              </a:rPr>
              <a:t>Proceed to </a:t>
            </a:r>
            <a:r>
              <a:rPr lang="en-US" sz="1800" dirty="0" err="1" smtClean="0">
                <a:solidFill>
                  <a:schemeClr val="tx1"/>
                </a:solidFill>
              </a:rPr>
              <a:t>DepED</a:t>
            </a:r>
            <a:r>
              <a:rPr lang="en-US" sz="1800" dirty="0" smtClean="0">
                <a:solidFill>
                  <a:schemeClr val="tx1"/>
                </a:solidFill>
              </a:rPr>
              <a:t>-BEA, Verification Room, 2F </a:t>
            </a:r>
            <a:r>
              <a:rPr lang="en-US" sz="1800" dirty="0" err="1" smtClean="0">
                <a:solidFill>
                  <a:schemeClr val="tx1"/>
                </a:solidFill>
              </a:rPr>
              <a:t>Bonifacio</a:t>
            </a:r>
            <a:r>
              <a:rPr lang="en-US" sz="1800" dirty="0" smtClean="0">
                <a:solidFill>
                  <a:schemeClr val="tx1"/>
                </a:solidFill>
              </a:rPr>
              <a:t> Bldg, </a:t>
            </a:r>
            <a:r>
              <a:rPr lang="en-US" sz="1800" dirty="0" err="1" smtClean="0">
                <a:solidFill>
                  <a:schemeClr val="tx1"/>
                </a:solidFill>
              </a:rPr>
              <a:t>DepED</a:t>
            </a:r>
            <a:r>
              <a:rPr lang="en-US" sz="1800" dirty="0" smtClean="0">
                <a:solidFill>
                  <a:schemeClr val="tx1"/>
                </a:solidFill>
              </a:rPr>
              <a:t> Complex, </a:t>
            </a:r>
            <a:r>
              <a:rPr lang="en-US" sz="1800" dirty="0" err="1" smtClean="0">
                <a:solidFill>
                  <a:schemeClr val="tx1"/>
                </a:solidFill>
              </a:rPr>
              <a:t>Meralco</a:t>
            </a:r>
            <a:r>
              <a:rPr lang="en-US" sz="1800" dirty="0" smtClean="0">
                <a:solidFill>
                  <a:schemeClr val="tx1"/>
                </a:solidFill>
              </a:rPr>
              <a:t> Avenue, Pasig City (Mon-Fri, 8 AM-5 PM) and </a:t>
            </a:r>
            <a:r>
              <a:rPr lang="fil-PH" sz="1800" dirty="0" smtClean="0">
                <a:solidFill>
                  <a:schemeClr val="tx1"/>
                </a:solidFill>
              </a:rPr>
              <a:t>fill out the Request Form </a:t>
            </a:r>
            <a:r>
              <a:rPr lang="fil-PH" sz="1800" i="1" dirty="0" smtClean="0">
                <a:solidFill>
                  <a:srgbClr val="0066FF"/>
                </a:solidFill>
              </a:rPr>
              <a:t>(next slide)</a:t>
            </a:r>
            <a:r>
              <a:rPr lang="fil-PH" sz="1800" i="1" dirty="0" smtClean="0">
                <a:solidFill>
                  <a:schemeClr val="tx1"/>
                </a:solidFill>
              </a:rPr>
              <a:t>.</a:t>
            </a:r>
            <a:endParaRPr lang="en-US" sz="1800" i="1" dirty="0" smtClean="0"/>
          </a:p>
          <a:p>
            <a:pPr>
              <a:buFont typeface="Wingdings 3" pitchFamily="18" charset="2"/>
              <a:buNone/>
              <a:defRPr/>
            </a:pPr>
            <a:endParaRPr lang="fil-PH" sz="1800" dirty="0" smtClean="0"/>
          </a:p>
          <a:p>
            <a:pPr>
              <a:defRPr/>
            </a:pPr>
            <a:r>
              <a:rPr lang="en-US" sz="1800" b="1" dirty="0" smtClean="0"/>
              <a:t>For those who are outside Metro Manila</a:t>
            </a:r>
            <a:endParaRPr lang="fil-PH" sz="1800" b="1" dirty="0" smtClean="0"/>
          </a:p>
          <a:p>
            <a:pPr lvl="1">
              <a:defRPr/>
            </a:pPr>
            <a:r>
              <a:rPr lang="en-US" sz="1800" dirty="0" smtClean="0">
                <a:solidFill>
                  <a:schemeClr val="tx1"/>
                </a:solidFill>
              </a:rPr>
              <a:t>Send  BEA a letter of request (fax or email)* with the filled out Request Form to help locate the test results in its database.  </a:t>
            </a:r>
          </a:p>
          <a:p>
            <a:pPr lvl="1">
              <a:defRPr/>
            </a:pPr>
            <a:r>
              <a:rPr lang="en-US" sz="1800" dirty="0" smtClean="0">
                <a:solidFill>
                  <a:schemeClr val="tx1"/>
                </a:solidFill>
              </a:rPr>
              <a:t>Include a contact information in order for </a:t>
            </a:r>
            <a:r>
              <a:rPr lang="fil-PH" sz="1800" dirty="0" smtClean="0">
                <a:solidFill>
                  <a:schemeClr val="tx1"/>
                </a:solidFill>
              </a:rPr>
              <a:t>us to advise you on the next procedure (payment). </a:t>
            </a:r>
          </a:p>
          <a:p>
            <a:pPr lvl="1">
              <a:buFont typeface="Wingdings 3" pitchFamily="18" charset="2"/>
              <a:buNone/>
              <a:defRPr/>
            </a:pPr>
            <a:endParaRPr lang="fil-PH" sz="1800" dirty="0" smtClean="0">
              <a:solidFill>
                <a:schemeClr val="tx1"/>
              </a:solidFill>
            </a:endParaRPr>
          </a:p>
          <a:p>
            <a:pPr lvl="1" indent="-547688">
              <a:buFont typeface="Wingdings 3" pitchFamily="18" charset="2"/>
              <a:buNone/>
              <a:defRPr/>
            </a:pPr>
            <a:r>
              <a:rPr lang="fil-PH" sz="1800" b="1" dirty="0" smtClean="0">
                <a:solidFill>
                  <a:schemeClr val="tx1"/>
                </a:solidFill>
              </a:rPr>
              <a:t>  *BEA Fax Number  (02-6316921) and Email (bea.od@deped.gov.ph)</a:t>
            </a:r>
            <a:endParaRPr lang="en-US" sz="1800" b="1" dirty="0" smtClean="0"/>
          </a:p>
        </p:txBody>
      </p:sp>
      <p:sp>
        <p:nvSpPr>
          <p:cNvPr id="3686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DD920EF-EC06-495C-B1DB-9BECC57833CE}" type="slidenum">
              <a:rPr lang="en-PH" smtClean="0"/>
              <a:pPr/>
              <a:t>22</a:t>
            </a:fld>
            <a:endParaRPr lang="en-PH" smtClean="0"/>
          </a:p>
        </p:txBody>
      </p:sp>
      <p:pic>
        <p:nvPicPr>
          <p:cNvPr id="36869"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533400"/>
          </a:xfrm>
        </p:spPr>
        <p:txBody>
          <a:bodyPr/>
          <a:lstStyle/>
          <a:p>
            <a:r>
              <a:rPr lang="en-US" b="1" smtClean="0"/>
              <a:t>PEPT COR Request Form</a:t>
            </a:r>
          </a:p>
        </p:txBody>
      </p:sp>
      <p:graphicFrame>
        <p:nvGraphicFramePr>
          <p:cNvPr id="5" name="Content Placeholder 4"/>
          <p:cNvGraphicFramePr>
            <a:graphicFrameLocks noGrp="1"/>
          </p:cNvGraphicFramePr>
          <p:nvPr>
            <p:ph idx="1"/>
          </p:nvPr>
        </p:nvGraphicFramePr>
        <p:xfrm>
          <a:off x="457200" y="1371600"/>
          <a:ext cx="8229600" cy="4724400"/>
        </p:xfrm>
        <a:graphic>
          <a:graphicData uri="http://schemas.openxmlformats.org/drawingml/2006/table">
            <a:tbl>
              <a:tblPr firstRow="1" bandRow="1">
                <a:tableStyleId>{8799B23B-EC83-4686-B30A-512413B5E67A}</a:tableStyleId>
              </a:tblPr>
              <a:tblGrid>
                <a:gridCol w="8229600"/>
              </a:tblGrid>
              <a:tr h="590550">
                <a:tc>
                  <a:txBody>
                    <a:bodyPr/>
                    <a:lstStyle/>
                    <a:p>
                      <a:r>
                        <a:rPr lang="en-US" sz="1200" dirty="0" smtClean="0"/>
                        <a:t>NAME:                                         </a:t>
                      </a:r>
                      <a:r>
                        <a:rPr lang="en-US" sz="1200" b="0" i="1" dirty="0" smtClean="0"/>
                        <a:t>(Surname, First Name,</a:t>
                      </a:r>
                      <a:r>
                        <a:rPr lang="en-US" sz="1200" b="0" i="1" baseline="0" dirty="0" smtClean="0"/>
                        <a:t> Middle Name</a:t>
                      </a:r>
                      <a:r>
                        <a:rPr lang="en-US" sz="1200" b="0" i="1" dirty="0" smtClean="0"/>
                        <a:t>)</a:t>
                      </a:r>
                      <a:endParaRPr lang="en-US" sz="1200" b="0" i="1" dirty="0"/>
                    </a:p>
                  </a:txBody>
                  <a:tcPr/>
                </a:tc>
              </a:tr>
              <a:tr h="590550">
                <a:tc>
                  <a:txBody>
                    <a:bodyPr/>
                    <a:lstStyle/>
                    <a:p>
                      <a:r>
                        <a:rPr lang="en-US" sz="1200" b="1" dirty="0" smtClean="0"/>
                        <a:t>COMPLETE ADDRESS:</a:t>
                      </a:r>
                      <a:endParaRPr lang="en-US" sz="1200" b="1" dirty="0"/>
                    </a:p>
                  </a:txBody>
                  <a:tcPr/>
                </a:tc>
              </a:tr>
              <a:tr h="590550">
                <a:tc>
                  <a:txBody>
                    <a:bodyPr/>
                    <a:lstStyle/>
                    <a:p>
                      <a:r>
                        <a:rPr lang="en-US" sz="1200" b="1" dirty="0" smtClean="0"/>
                        <a:t>CONTACT</a:t>
                      </a:r>
                      <a:r>
                        <a:rPr lang="en-US" sz="1200" b="1" baseline="0" dirty="0" smtClean="0"/>
                        <a:t> NUMBER:</a:t>
                      </a:r>
                      <a:endParaRPr lang="en-US" sz="1200" b="1" dirty="0"/>
                    </a:p>
                  </a:txBody>
                  <a:tcPr/>
                </a:tc>
              </a:tr>
              <a:tr h="590550">
                <a:tc>
                  <a:txBody>
                    <a:bodyPr/>
                    <a:lstStyle/>
                    <a:p>
                      <a:r>
                        <a:rPr lang="en-US" sz="1200" b="1" dirty="0" smtClean="0"/>
                        <a:t>DATE</a:t>
                      </a:r>
                      <a:r>
                        <a:rPr lang="en-US" sz="1200" b="1" baseline="0" dirty="0" smtClean="0"/>
                        <a:t> OF EXAMINATION:</a:t>
                      </a:r>
                      <a:r>
                        <a:rPr lang="en-US" sz="1200" b="1" i="1" baseline="0" dirty="0" smtClean="0"/>
                        <a:t>         </a:t>
                      </a:r>
                      <a:r>
                        <a:rPr lang="en-US" sz="1200" i="1" baseline="0" dirty="0" smtClean="0"/>
                        <a:t>(Day, Month, Year)                              </a:t>
                      </a:r>
                      <a:endParaRPr lang="en-US" sz="1200" i="1" dirty="0"/>
                    </a:p>
                  </a:txBody>
                  <a:tcPr/>
                </a:tc>
              </a:tr>
              <a:tr h="590550">
                <a:tc>
                  <a:txBody>
                    <a:bodyPr/>
                    <a:lstStyle/>
                    <a:p>
                      <a:r>
                        <a:rPr lang="en-US" sz="1200" b="1" dirty="0" smtClean="0"/>
                        <a:t>PLACE OF EXAMINATION:        </a:t>
                      </a:r>
                      <a:r>
                        <a:rPr lang="en-US" sz="1200" i="1" dirty="0" smtClean="0"/>
                        <a:t>(Testing Center, Division, Region)</a:t>
                      </a:r>
                      <a:endParaRPr lang="en-US" sz="1200" i="1" dirty="0"/>
                    </a:p>
                  </a:txBody>
                  <a:tcPr/>
                </a:tc>
              </a:tr>
              <a:tr h="590550">
                <a:tc>
                  <a:txBody>
                    <a:bodyPr/>
                    <a:lstStyle/>
                    <a:p>
                      <a:r>
                        <a:rPr lang="en-US" sz="1200" b="1" dirty="0" smtClean="0"/>
                        <a:t>PURPOSE OF REQUEST:                    </a:t>
                      </a:r>
                      <a:r>
                        <a:rPr lang="en-US" sz="1200" dirty="0" smtClean="0"/>
                        <a:t>Employment                       Evaluation</a:t>
                      </a:r>
                      <a:endParaRPr lang="en-US" sz="1200" dirty="0"/>
                    </a:p>
                  </a:txBody>
                  <a:tcPr/>
                </a:tc>
              </a:tr>
              <a:tr h="590550">
                <a:tc>
                  <a:txBody>
                    <a:bodyPr/>
                    <a:lstStyle/>
                    <a:p>
                      <a:endParaRPr lang="en-US" sz="1200" dirty="0"/>
                    </a:p>
                  </a:txBody>
                  <a:tcPr/>
                </a:tc>
              </a:tr>
              <a:tr h="590550">
                <a:tc>
                  <a:txBody>
                    <a:bodyPr/>
                    <a:lstStyle/>
                    <a:p>
                      <a:r>
                        <a:rPr lang="en-US" sz="1200" b="1" dirty="0" smtClean="0"/>
                        <a:t>                        Signature of Applicant                                                                             Date</a:t>
                      </a:r>
                      <a:endParaRPr lang="en-US" sz="1200" b="1" dirty="0"/>
                    </a:p>
                  </a:txBody>
                  <a:tcPr/>
                </a:tc>
              </a:tr>
            </a:tbl>
          </a:graphicData>
        </a:graphic>
      </p:graphicFrame>
      <p:sp>
        <p:nvSpPr>
          <p:cNvPr id="37911"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67F0A19-0DCB-4668-B387-0C6E95ED5312}" type="slidenum">
              <a:rPr lang="en-PH" smtClean="0"/>
              <a:pPr/>
              <a:t>23</a:t>
            </a:fld>
            <a:endParaRPr lang="en-PH" smtClean="0"/>
          </a:p>
        </p:txBody>
      </p:sp>
      <p:grpSp>
        <p:nvGrpSpPr>
          <p:cNvPr id="37912" name="Group 8"/>
          <p:cNvGrpSpPr>
            <a:grpSpLocks/>
          </p:cNvGrpSpPr>
          <p:nvPr/>
        </p:nvGrpSpPr>
        <p:grpSpPr bwMode="auto">
          <a:xfrm>
            <a:off x="2895600" y="4419600"/>
            <a:ext cx="1981200" cy="228600"/>
            <a:chOff x="2895600" y="4419600"/>
            <a:chExt cx="1981200" cy="228600"/>
          </a:xfrm>
        </p:grpSpPr>
        <p:sp>
          <p:nvSpPr>
            <p:cNvPr id="6" name="Rectangle 5"/>
            <p:cNvSpPr/>
            <p:nvPr/>
          </p:nvSpPr>
          <p:spPr>
            <a:xfrm>
              <a:off x="2895600" y="4419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648200" y="44196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791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838200"/>
            <a:ext cx="8229600" cy="304800"/>
          </a:xfrm>
        </p:spPr>
        <p:txBody>
          <a:bodyPr/>
          <a:lstStyle/>
          <a:p>
            <a:pPr marL="914400" indent="-914400" eaLnBrk="1" hangingPunct="1"/>
            <a:r>
              <a:rPr lang="en-PH" b="1" dirty="0" smtClean="0"/>
              <a:t>17.  </a:t>
            </a:r>
            <a:r>
              <a:rPr lang="en-PH" b="1" dirty="0" smtClean="0"/>
              <a:t>When can examinees use the PEPT results?</a:t>
            </a:r>
          </a:p>
        </p:txBody>
      </p:sp>
      <p:sp>
        <p:nvSpPr>
          <p:cNvPr id="3" name="Content Placeholder 2"/>
          <p:cNvSpPr>
            <a:spLocks noGrp="1"/>
          </p:cNvSpPr>
          <p:nvPr>
            <p:ph idx="1"/>
          </p:nvPr>
        </p:nvSpPr>
        <p:spPr>
          <a:xfrm>
            <a:off x="457200" y="1752600"/>
            <a:ext cx="4419600" cy="4191000"/>
          </a:xfrm>
        </p:spPr>
        <p:txBody>
          <a:bodyPr>
            <a:noAutofit/>
          </a:bodyPr>
          <a:lstStyle/>
          <a:p>
            <a:pPr marL="236538" lvl="1" indent="-236538" eaLnBrk="1" fontAlgn="auto" hangingPunct="1">
              <a:spcAft>
                <a:spcPts val="0"/>
              </a:spcAft>
              <a:buClr>
                <a:schemeClr val="accent3"/>
              </a:buClr>
              <a:buFont typeface="Wingdings 2"/>
              <a:buChar char=""/>
              <a:defRPr/>
            </a:pPr>
            <a:r>
              <a:rPr lang="en-US" sz="2400" b="1" dirty="0" smtClean="0"/>
              <a:t>PEPT- Regular/Special:</a:t>
            </a:r>
            <a:r>
              <a:rPr lang="en-US" sz="2400" dirty="0" smtClean="0"/>
              <a:t>  The test results shall be utilized or will be in effect in the subsequent school year and not during the school year when the test was taken.</a:t>
            </a:r>
          </a:p>
          <a:p>
            <a:pPr marL="236538" lvl="1" indent="-236538" eaLnBrk="1" fontAlgn="auto" hangingPunct="1">
              <a:spcAft>
                <a:spcPts val="0"/>
              </a:spcAft>
              <a:buClr>
                <a:schemeClr val="accent3"/>
              </a:buClr>
              <a:buFont typeface="Wingdings 2"/>
              <a:buChar char=""/>
              <a:defRPr/>
            </a:pPr>
            <a:endParaRPr lang="en-US" sz="2400" dirty="0" smtClean="0"/>
          </a:p>
          <a:p>
            <a:pPr marL="236538" lvl="1" indent="-236538" eaLnBrk="1" fontAlgn="auto" hangingPunct="1">
              <a:spcAft>
                <a:spcPts val="0"/>
              </a:spcAft>
              <a:buClr>
                <a:schemeClr val="accent3"/>
              </a:buClr>
              <a:buFont typeface="Wingdings 2"/>
              <a:buChar char=""/>
              <a:defRPr/>
            </a:pPr>
            <a:r>
              <a:rPr lang="en-US" sz="2400" b="1" dirty="0" smtClean="0"/>
              <a:t>PEPT – June 12:</a:t>
            </a:r>
            <a:r>
              <a:rPr lang="en-US" sz="2400" dirty="0" smtClean="0"/>
              <a:t> The results shall take effect within the school year.</a:t>
            </a:r>
            <a:endParaRPr lang="en-PH" sz="2400" dirty="0" smtClean="0"/>
          </a:p>
          <a:p>
            <a:pPr marL="274320" lvl="1" indent="-274320" eaLnBrk="1" fontAlgn="auto" hangingPunct="1">
              <a:spcAft>
                <a:spcPts val="0"/>
              </a:spcAft>
              <a:buClr>
                <a:schemeClr val="accent3"/>
              </a:buClr>
              <a:buSzPct val="95000"/>
              <a:buFont typeface="Wingdings 2"/>
              <a:buChar char=""/>
              <a:defRPr/>
            </a:pPr>
            <a:endParaRPr lang="en-PH" sz="2400" dirty="0" smtClean="0"/>
          </a:p>
          <a:p>
            <a:pPr marL="274320" lvl="1" indent="-274320" eaLnBrk="1" fontAlgn="auto" hangingPunct="1">
              <a:spcAft>
                <a:spcPts val="0"/>
              </a:spcAft>
              <a:buClr>
                <a:schemeClr val="accent3"/>
              </a:buClr>
              <a:buSzPct val="95000"/>
              <a:buFont typeface="Wingdings 2"/>
              <a:buChar char=""/>
              <a:defRPr/>
            </a:pPr>
            <a:r>
              <a:rPr lang="en-PH" sz="1800" b="1" dirty="0" smtClean="0"/>
              <a:t> </a:t>
            </a:r>
            <a:endParaRPr lang="en-PH" sz="3200" b="1" dirty="0" smtClean="0"/>
          </a:p>
        </p:txBody>
      </p:sp>
      <p:sp>
        <p:nvSpPr>
          <p:cNvPr id="38917"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6F71168-6346-4684-9CB5-D7FB1F881777}" type="slidenum">
              <a:rPr lang="en-PH" smtClean="0"/>
              <a:pPr/>
              <a:t>24</a:t>
            </a:fld>
            <a:endParaRPr lang="en-PH" dirty="0" smtClean="0"/>
          </a:p>
        </p:txBody>
      </p:sp>
      <p:pic>
        <p:nvPicPr>
          <p:cNvPr id="37893" name="Picture 5"/>
          <p:cNvPicPr>
            <a:picLocks noChangeAspect="1" noChangeArrowheads="1"/>
          </p:cNvPicPr>
          <p:nvPr/>
        </p:nvPicPr>
        <p:blipFill>
          <a:blip r:embed="rId2" cstate="print"/>
          <a:srcRect/>
          <a:stretch>
            <a:fillRect/>
          </a:stretch>
        </p:blipFill>
        <p:spPr bwMode="auto">
          <a:xfrm>
            <a:off x="5029200" y="1981200"/>
            <a:ext cx="3877031"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8"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609600"/>
          </a:xfrm>
        </p:spPr>
        <p:txBody>
          <a:bodyPr/>
          <a:lstStyle/>
          <a:p>
            <a:pPr marL="749300" indent="-749300" eaLnBrk="1" hangingPunct="1"/>
            <a:r>
              <a:rPr lang="en-PH" sz="4000" b="1" dirty="0" smtClean="0"/>
              <a:t>18.  </a:t>
            </a:r>
            <a:r>
              <a:rPr lang="en-PH" sz="4000" b="1" dirty="0" smtClean="0"/>
              <a:t>Can the PEPT be administered to examinees with special needs?</a:t>
            </a:r>
          </a:p>
        </p:txBody>
      </p:sp>
      <p:sp>
        <p:nvSpPr>
          <p:cNvPr id="3" name="Content Placeholder 2"/>
          <p:cNvSpPr>
            <a:spLocks noGrp="1"/>
          </p:cNvSpPr>
          <p:nvPr>
            <p:ph idx="1"/>
          </p:nvPr>
        </p:nvSpPr>
        <p:spPr>
          <a:xfrm>
            <a:off x="457200" y="1981200"/>
            <a:ext cx="8229600" cy="4876800"/>
          </a:xfrm>
        </p:spPr>
        <p:txBody>
          <a:bodyPr>
            <a:noAutofit/>
          </a:bodyPr>
          <a:lstStyle/>
          <a:p>
            <a:pPr marL="236538" lvl="1" indent="-236538" eaLnBrk="1" fontAlgn="auto" hangingPunct="1">
              <a:spcAft>
                <a:spcPts val="0"/>
              </a:spcAft>
              <a:buClr>
                <a:schemeClr val="accent3"/>
              </a:buClr>
              <a:buFont typeface="Wingdings 2"/>
              <a:buChar char=""/>
              <a:defRPr/>
            </a:pPr>
            <a:r>
              <a:rPr lang="en-PH" dirty="0" smtClean="0"/>
              <a:t>Yes</a:t>
            </a:r>
          </a:p>
          <a:p>
            <a:pPr marL="236538" lvl="1" indent="-236538" eaLnBrk="1" fontAlgn="auto" hangingPunct="1">
              <a:spcAft>
                <a:spcPts val="0"/>
              </a:spcAft>
              <a:buClr>
                <a:schemeClr val="accent3"/>
              </a:buClr>
              <a:buFont typeface="Wingdings 2"/>
              <a:buChar char=""/>
              <a:defRPr/>
            </a:pPr>
            <a:r>
              <a:rPr lang="en-PH" b="1" dirty="0" smtClean="0"/>
              <a:t>Individuals with Visual Impairment</a:t>
            </a:r>
            <a:r>
              <a:rPr lang="en-PH" dirty="0" smtClean="0"/>
              <a:t> </a:t>
            </a:r>
            <a:r>
              <a:rPr lang="en-PH" b="1" dirty="0" smtClean="0"/>
              <a:t>(VI)</a:t>
            </a:r>
          </a:p>
          <a:p>
            <a:pPr marL="511175" lvl="2" indent="-236538" eaLnBrk="1" fontAlgn="auto" hangingPunct="1">
              <a:spcAft>
                <a:spcPts val="0"/>
              </a:spcAft>
              <a:buClr>
                <a:schemeClr val="accent1"/>
              </a:buClr>
              <a:buFont typeface="Wingdings 2"/>
              <a:buChar char=""/>
              <a:defRPr/>
            </a:pPr>
            <a:r>
              <a:rPr lang="en-PH" sz="2300" dirty="0" smtClean="0"/>
              <a:t>The PEPT has a Braille test form in the </a:t>
            </a:r>
          </a:p>
          <a:p>
            <a:pPr marL="511175" lvl="2" indent="-236538" eaLnBrk="1" fontAlgn="auto" hangingPunct="1">
              <a:spcAft>
                <a:spcPts val="0"/>
              </a:spcAft>
              <a:buClr>
                <a:schemeClr val="accent1"/>
              </a:buClr>
              <a:buFont typeface="Wingdings 2" pitchFamily="18" charset="2"/>
              <a:buNone/>
              <a:defRPr/>
            </a:pPr>
            <a:r>
              <a:rPr lang="en-PH" sz="2300" dirty="0" smtClean="0"/>
              <a:t>    elementary and secondary levels</a:t>
            </a:r>
          </a:p>
          <a:p>
            <a:pPr marL="511175" lvl="2" indent="-236538" eaLnBrk="1" fontAlgn="auto" hangingPunct="1">
              <a:spcAft>
                <a:spcPts val="0"/>
              </a:spcAft>
              <a:buClr>
                <a:schemeClr val="accent1"/>
              </a:buClr>
              <a:buFont typeface="Wingdings 2"/>
              <a:buChar char=""/>
              <a:defRPr/>
            </a:pPr>
            <a:r>
              <a:rPr lang="en-PH" sz="2300" dirty="0" smtClean="0"/>
              <a:t>For </a:t>
            </a:r>
            <a:r>
              <a:rPr lang="en-PH" sz="2300" b="1" u="sng" dirty="0" smtClean="0"/>
              <a:t>Braille readers</a:t>
            </a:r>
            <a:r>
              <a:rPr lang="en-PH" sz="2300" dirty="0" smtClean="0"/>
              <a:t>, they have to use their own slate and stylus in recording their answers</a:t>
            </a:r>
          </a:p>
          <a:p>
            <a:pPr marL="511175" lvl="2" indent="-236538" eaLnBrk="1" fontAlgn="auto" hangingPunct="1">
              <a:spcAft>
                <a:spcPts val="0"/>
              </a:spcAft>
              <a:buClr>
                <a:schemeClr val="accent1"/>
              </a:buClr>
              <a:buFont typeface="Wingdings 2"/>
              <a:buChar char=""/>
              <a:defRPr/>
            </a:pPr>
            <a:r>
              <a:rPr lang="en-PH" sz="2300" dirty="0" smtClean="0"/>
              <a:t>BEA will provide the Answer Sheets/papers</a:t>
            </a:r>
          </a:p>
          <a:p>
            <a:pPr marL="511175" lvl="2" indent="-236538" eaLnBrk="1" fontAlgn="auto" hangingPunct="1">
              <a:spcAft>
                <a:spcPts val="0"/>
              </a:spcAft>
              <a:buClr>
                <a:schemeClr val="accent1"/>
              </a:buClr>
              <a:buFont typeface="Wingdings 2"/>
              <a:buChar char=""/>
              <a:defRPr/>
            </a:pPr>
            <a:r>
              <a:rPr lang="en-PH" sz="2300" dirty="0" smtClean="0"/>
              <a:t>1 Examiner : 3-5 Examinees</a:t>
            </a:r>
          </a:p>
          <a:p>
            <a:pPr marL="511175" lvl="2" indent="-236538" eaLnBrk="1" fontAlgn="auto" hangingPunct="1">
              <a:spcAft>
                <a:spcPts val="0"/>
              </a:spcAft>
              <a:buClr>
                <a:schemeClr val="accent1"/>
              </a:buClr>
              <a:buFont typeface="Wingdings 2"/>
              <a:buChar char=""/>
              <a:defRPr/>
            </a:pPr>
            <a:r>
              <a:rPr lang="en-PH" sz="2300" dirty="0" smtClean="0"/>
              <a:t>Separate testing room</a:t>
            </a:r>
          </a:p>
          <a:p>
            <a:pPr marL="511175" lvl="2" indent="-236538" eaLnBrk="1" fontAlgn="auto" hangingPunct="1">
              <a:spcAft>
                <a:spcPts val="0"/>
              </a:spcAft>
              <a:buClr>
                <a:schemeClr val="accent1"/>
              </a:buClr>
              <a:buFont typeface="Wingdings 2"/>
              <a:buChar char=""/>
              <a:defRPr/>
            </a:pPr>
            <a:r>
              <a:rPr lang="en-PH" sz="2300" dirty="0" smtClean="0"/>
              <a:t>Examiner will use a Special Handbook in administering the test</a:t>
            </a:r>
          </a:p>
          <a:p>
            <a:pPr marL="511175" lvl="2" indent="-236538" eaLnBrk="1" fontAlgn="auto" hangingPunct="1">
              <a:spcAft>
                <a:spcPts val="0"/>
              </a:spcAft>
              <a:buClr>
                <a:schemeClr val="accent1"/>
              </a:buClr>
              <a:buFont typeface="Wingdings 2"/>
              <a:buChar char=""/>
              <a:defRPr/>
            </a:pPr>
            <a:r>
              <a:rPr lang="en-PH" sz="2300" dirty="0" smtClean="0"/>
              <a:t>Time allotment is different from a regular examinee</a:t>
            </a:r>
          </a:p>
          <a:p>
            <a:pPr marL="236538" lvl="1" indent="-236538" eaLnBrk="1" fontAlgn="auto" hangingPunct="1">
              <a:spcAft>
                <a:spcPts val="0"/>
              </a:spcAft>
              <a:buClr>
                <a:schemeClr val="accent3"/>
              </a:buClr>
              <a:buFont typeface="Wingdings 2"/>
              <a:buChar char=""/>
              <a:defRPr/>
            </a:pPr>
            <a:endParaRPr lang="en-PH" dirty="0" smtClean="0"/>
          </a:p>
          <a:p>
            <a:pPr marL="274320" lvl="1" indent="-274320" eaLnBrk="1" fontAlgn="auto" hangingPunct="1">
              <a:spcAft>
                <a:spcPts val="0"/>
              </a:spcAft>
              <a:buClr>
                <a:schemeClr val="accent3"/>
              </a:buClr>
              <a:buSzPct val="95000"/>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endParaRPr lang="en-PH" sz="2300" b="1" dirty="0" smtClean="0"/>
          </a:p>
        </p:txBody>
      </p:sp>
      <p:sp>
        <p:nvSpPr>
          <p:cNvPr id="39941"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597F2A4-A55A-49B9-A2CE-994CF5017FD2}" type="slidenum">
              <a:rPr lang="en-PH" smtClean="0"/>
              <a:pPr/>
              <a:t>25</a:t>
            </a:fld>
            <a:endParaRPr lang="en-PH" smtClean="0"/>
          </a:p>
        </p:txBody>
      </p:sp>
      <p:pic>
        <p:nvPicPr>
          <p:cNvPr id="38917" name="Picture 6" descr="C:\Users\Toshiba\Pictures\2009 Special PEPT\P1010042.JPG"/>
          <p:cNvPicPr>
            <a:picLocks noChangeAspect="1" noChangeArrowheads="1"/>
          </p:cNvPicPr>
          <p:nvPr/>
        </p:nvPicPr>
        <p:blipFill>
          <a:blip r:embed="rId2" cstate="print"/>
          <a:srcRect/>
          <a:stretch>
            <a:fillRect/>
          </a:stretch>
        </p:blipFill>
        <p:spPr bwMode="auto">
          <a:xfrm>
            <a:off x="6324600" y="1447800"/>
            <a:ext cx="2438400" cy="1828800"/>
          </a:xfrm>
          <a:prstGeom prst="rect">
            <a:avLst/>
          </a:prstGeom>
          <a:ln>
            <a:noFill/>
          </a:ln>
          <a:effectLst>
            <a:outerShdw blurRad="292100" dist="139700" dir="2700000" algn="tl" rotWithShape="0">
              <a:srgbClr val="333333">
                <a:alpha val="65000"/>
              </a:srgbClr>
            </a:outerShdw>
          </a:effectLst>
        </p:spPr>
      </p:pic>
      <p:pic>
        <p:nvPicPr>
          <p:cNvPr id="39942"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5" name="Title 5"/>
          <p:cNvSpPr>
            <a:spLocks noGrp="1"/>
          </p:cNvSpPr>
          <p:nvPr>
            <p:ph type="title"/>
          </p:nvPr>
        </p:nvSpPr>
        <p:spPr/>
        <p:txBody>
          <a:bodyPr/>
          <a:lstStyle/>
          <a:p>
            <a:endParaRPr lang="en-PH" smtClean="0"/>
          </a:p>
        </p:txBody>
      </p:sp>
      <p:sp>
        <p:nvSpPr>
          <p:cNvPr id="3" name="Content Placeholder 2"/>
          <p:cNvSpPr>
            <a:spLocks noGrp="1"/>
          </p:cNvSpPr>
          <p:nvPr>
            <p:ph idx="1"/>
          </p:nvPr>
        </p:nvSpPr>
        <p:spPr>
          <a:xfrm>
            <a:off x="381000" y="1981200"/>
            <a:ext cx="8229600" cy="4648200"/>
          </a:xfrm>
        </p:spPr>
        <p:txBody>
          <a:bodyPr>
            <a:noAutofit/>
          </a:bodyPr>
          <a:lstStyle/>
          <a:p>
            <a:pPr marL="236538" lvl="1" indent="-236538" eaLnBrk="1" fontAlgn="auto" hangingPunct="1">
              <a:spcAft>
                <a:spcPts val="0"/>
              </a:spcAft>
              <a:buClr>
                <a:schemeClr val="accent3"/>
              </a:buClr>
              <a:buFont typeface="Wingdings 2"/>
              <a:buChar char=""/>
              <a:defRPr/>
            </a:pPr>
            <a:r>
              <a:rPr lang="en-PH" sz="2800" b="1" dirty="0" smtClean="0"/>
              <a:t>Individuals with Visual Impairment</a:t>
            </a:r>
            <a:r>
              <a:rPr lang="en-PH" sz="2800" dirty="0" smtClean="0"/>
              <a:t> </a:t>
            </a:r>
            <a:r>
              <a:rPr lang="en-PH" sz="2800" b="1" dirty="0" smtClean="0"/>
              <a:t>(VI)</a:t>
            </a:r>
          </a:p>
          <a:p>
            <a:pPr marL="511175" lvl="2" indent="-236538" eaLnBrk="1" fontAlgn="auto" hangingPunct="1">
              <a:spcAft>
                <a:spcPts val="0"/>
              </a:spcAft>
              <a:buClr>
                <a:schemeClr val="accent1"/>
              </a:buClr>
              <a:buFont typeface="Wingdings 2"/>
              <a:buChar char=""/>
              <a:defRPr/>
            </a:pPr>
            <a:r>
              <a:rPr lang="en-PH" sz="2800" dirty="0" smtClean="0"/>
              <a:t>For </a:t>
            </a:r>
            <a:r>
              <a:rPr lang="en-PH" sz="2800" b="1" u="sng" dirty="0" smtClean="0"/>
              <a:t>non-Braille readers</a:t>
            </a:r>
            <a:r>
              <a:rPr lang="en-PH" sz="2800" dirty="0" smtClean="0"/>
              <a:t>, an alternate test form is given</a:t>
            </a:r>
          </a:p>
          <a:p>
            <a:pPr marL="511175" lvl="2" indent="-236538" eaLnBrk="1" fontAlgn="auto" hangingPunct="1">
              <a:spcAft>
                <a:spcPts val="0"/>
              </a:spcAft>
              <a:buClr>
                <a:schemeClr val="accent1"/>
              </a:buClr>
              <a:buFont typeface="Wingdings 2"/>
              <a:buChar char=""/>
              <a:defRPr/>
            </a:pPr>
            <a:r>
              <a:rPr lang="en-PH" sz="2800" dirty="0" smtClean="0"/>
              <a:t>1 Examiner : 1 Examinee</a:t>
            </a:r>
          </a:p>
          <a:p>
            <a:pPr marL="511175" lvl="2" indent="-236538" eaLnBrk="1" fontAlgn="auto" hangingPunct="1">
              <a:spcAft>
                <a:spcPts val="0"/>
              </a:spcAft>
              <a:buClr>
                <a:schemeClr val="accent1"/>
              </a:buClr>
              <a:buFont typeface="Wingdings 2"/>
              <a:buChar char=""/>
              <a:defRPr/>
            </a:pPr>
            <a:r>
              <a:rPr lang="en-PH" sz="2800" dirty="0" smtClean="0"/>
              <a:t>Separate testing room</a:t>
            </a:r>
          </a:p>
          <a:p>
            <a:pPr marL="511175" lvl="2" indent="-236538" eaLnBrk="1" fontAlgn="auto" hangingPunct="1">
              <a:spcAft>
                <a:spcPts val="0"/>
              </a:spcAft>
              <a:buClr>
                <a:schemeClr val="accent1"/>
              </a:buClr>
              <a:buFont typeface="Wingdings 2"/>
              <a:buChar char=""/>
              <a:defRPr/>
            </a:pPr>
            <a:r>
              <a:rPr lang="en-PH" sz="2800" dirty="0" smtClean="0"/>
              <a:t>Test items are read and answers are recorded by the examiner </a:t>
            </a:r>
          </a:p>
          <a:p>
            <a:pPr marL="511175" lvl="2" indent="-236538" eaLnBrk="1" fontAlgn="auto" hangingPunct="1">
              <a:spcAft>
                <a:spcPts val="0"/>
              </a:spcAft>
              <a:buClr>
                <a:schemeClr val="accent1"/>
              </a:buClr>
              <a:buFont typeface="Wingdings 2"/>
              <a:buChar char=""/>
              <a:defRPr/>
            </a:pPr>
            <a:r>
              <a:rPr lang="en-PH" sz="2800" dirty="0" smtClean="0"/>
              <a:t>Special test booklet with modified test items</a:t>
            </a:r>
          </a:p>
          <a:p>
            <a:pPr marL="511175" lvl="2" indent="-236538" eaLnBrk="1" fontAlgn="auto" hangingPunct="1">
              <a:spcAft>
                <a:spcPts val="0"/>
              </a:spcAft>
              <a:buClr>
                <a:schemeClr val="accent1"/>
              </a:buClr>
              <a:buFont typeface="Wingdings 2"/>
              <a:buChar char=""/>
              <a:defRPr/>
            </a:pPr>
            <a:r>
              <a:rPr lang="en-PH" sz="2800" dirty="0" smtClean="0"/>
              <a:t>Regular </a:t>
            </a:r>
            <a:r>
              <a:rPr lang="en-PH" sz="2800" dirty="0" err="1" smtClean="0"/>
              <a:t>scannable</a:t>
            </a:r>
            <a:r>
              <a:rPr lang="en-PH" sz="2800" dirty="0" smtClean="0"/>
              <a:t> answer sheet</a:t>
            </a:r>
          </a:p>
          <a:p>
            <a:pPr marL="236538" lvl="1" indent="-236538" eaLnBrk="1" fontAlgn="auto" hangingPunct="1">
              <a:spcAft>
                <a:spcPts val="0"/>
              </a:spcAft>
              <a:buClr>
                <a:schemeClr val="accent3"/>
              </a:buClr>
              <a:buFont typeface="Wingdings 2"/>
              <a:buChar char=""/>
              <a:defRPr/>
            </a:pPr>
            <a:endParaRPr lang="en-PH" sz="2800" dirty="0" smtClean="0"/>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sp>
        <p:nvSpPr>
          <p:cNvPr id="40963"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F3068F0-51CE-41E2-89B4-19FF2281CE35}" type="slidenum">
              <a:rPr lang="en-PH" smtClean="0"/>
              <a:pPr/>
              <a:t>26</a:t>
            </a:fld>
            <a:endParaRPr lang="en-PH" smtClean="0"/>
          </a:p>
        </p:txBody>
      </p:sp>
      <p:pic>
        <p:nvPicPr>
          <p:cNvPr id="40964"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90" name="Title 6"/>
          <p:cNvSpPr>
            <a:spLocks noGrp="1"/>
          </p:cNvSpPr>
          <p:nvPr>
            <p:ph type="title"/>
          </p:nvPr>
        </p:nvSpPr>
        <p:spPr/>
        <p:txBody>
          <a:bodyPr/>
          <a:lstStyle/>
          <a:p>
            <a:endParaRPr lang="en-PH" smtClean="0"/>
          </a:p>
        </p:txBody>
      </p:sp>
      <p:sp>
        <p:nvSpPr>
          <p:cNvPr id="3" name="Content Placeholder 2"/>
          <p:cNvSpPr>
            <a:spLocks noGrp="1"/>
          </p:cNvSpPr>
          <p:nvPr>
            <p:ph idx="1"/>
          </p:nvPr>
        </p:nvSpPr>
        <p:spPr>
          <a:xfrm>
            <a:off x="457200" y="1600200"/>
            <a:ext cx="8458200" cy="5257800"/>
          </a:xfrm>
        </p:spPr>
        <p:txBody>
          <a:bodyPr>
            <a:noAutofit/>
          </a:bodyPr>
          <a:lstStyle/>
          <a:p>
            <a:pPr marL="236538" lvl="1" indent="-236538" eaLnBrk="1" fontAlgn="auto" hangingPunct="1">
              <a:spcAft>
                <a:spcPts val="0"/>
              </a:spcAft>
              <a:buClr>
                <a:schemeClr val="accent3"/>
              </a:buClr>
              <a:buFont typeface="Wingdings 2"/>
              <a:buChar char=""/>
              <a:defRPr/>
            </a:pPr>
            <a:r>
              <a:rPr lang="en-PH" sz="3200" b="1" dirty="0" smtClean="0"/>
              <a:t>Individuals with Hearing </a:t>
            </a:r>
          </a:p>
          <a:p>
            <a:pPr marL="236538" lvl="1" indent="-236538" eaLnBrk="1" fontAlgn="auto" hangingPunct="1">
              <a:spcAft>
                <a:spcPts val="0"/>
              </a:spcAft>
              <a:buClr>
                <a:schemeClr val="accent3"/>
              </a:buClr>
              <a:buFont typeface="Wingdings 2" pitchFamily="18" charset="2"/>
              <a:buNone/>
              <a:defRPr/>
            </a:pPr>
            <a:r>
              <a:rPr lang="en-PH" sz="3200" b="1" dirty="0" smtClean="0"/>
              <a:t>   Impairment (HI)</a:t>
            </a:r>
          </a:p>
          <a:p>
            <a:pPr marL="511175" lvl="2" indent="-236538" eaLnBrk="1" fontAlgn="auto" hangingPunct="1">
              <a:spcAft>
                <a:spcPts val="0"/>
              </a:spcAft>
              <a:buClr>
                <a:srgbClr val="92D050"/>
              </a:buClr>
              <a:buFont typeface="Wingdings 2"/>
              <a:buChar char=""/>
              <a:defRPr/>
            </a:pPr>
            <a:r>
              <a:rPr lang="en-PH" sz="3200" dirty="0" smtClean="0"/>
              <a:t>They may be merged into the </a:t>
            </a:r>
          </a:p>
          <a:p>
            <a:pPr marL="511175" lvl="2" indent="-236538" eaLnBrk="1" fontAlgn="auto" hangingPunct="1">
              <a:spcAft>
                <a:spcPts val="0"/>
              </a:spcAft>
              <a:buClr>
                <a:srgbClr val="92D050"/>
              </a:buClr>
              <a:buFont typeface="Wingdings 2" pitchFamily="18" charset="2"/>
              <a:buNone/>
              <a:defRPr/>
            </a:pPr>
            <a:r>
              <a:rPr lang="en-PH" sz="3200" dirty="0" smtClean="0"/>
              <a:t>   regular testing room </a:t>
            </a:r>
          </a:p>
          <a:p>
            <a:pPr marL="511175" lvl="2" indent="-236538" eaLnBrk="1" fontAlgn="auto" hangingPunct="1">
              <a:spcAft>
                <a:spcPts val="0"/>
              </a:spcAft>
              <a:buClr>
                <a:srgbClr val="92D050"/>
              </a:buClr>
              <a:buFont typeface="Wingdings 2"/>
              <a:buChar char=""/>
              <a:defRPr/>
            </a:pPr>
            <a:r>
              <a:rPr lang="en-PH" sz="3200" dirty="0" smtClean="0"/>
              <a:t>Separate sheet with instructions will be provided for pre-testing activities/directions</a:t>
            </a:r>
          </a:p>
          <a:p>
            <a:pPr marL="511175" lvl="2" indent="-236538" eaLnBrk="1" fontAlgn="auto" hangingPunct="1">
              <a:spcAft>
                <a:spcPts val="0"/>
              </a:spcAft>
              <a:buClr>
                <a:srgbClr val="92D050"/>
              </a:buClr>
              <a:buFont typeface="Wingdings 2"/>
              <a:buChar char=""/>
              <a:defRPr/>
            </a:pPr>
            <a:r>
              <a:rPr lang="en-PH" sz="3200" dirty="0" smtClean="0"/>
              <a:t>Examiner has to be certain that instructions were understood by the examinee prior to the test proper</a:t>
            </a:r>
          </a:p>
          <a:p>
            <a:pPr marL="274320" lvl="1" indent="-274320" eaLnBrk="1" fontAlgn="auto" hangingPunct="1">
              <a:spcAft>
                <a:spcPts val="0"/>
              </a:spcAft>
              <a:buClr>
                <a:schemeClr val="accent3"/>
              </a:buClr>
              <a:buSzPct val="95000"/>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sz="2800" b="1" dirty="0" smtClean="0"/>
          </a:p>
        </p:txBody>
      </p:sp>
      <p:sp>
        <p:nvSpPr>
          <p:cNvPr id="41988"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8C6DB62-5236-4E81-BE91-82DB0AA70E36}" type="slidenum">
              <a:rPr lang="en-PH" smtClean="0"/>
              <a:pPr/>
              <a:t>27</a:t>
            </a:fld>
            <a:endParaRPr lang="en-PH" smtClean="0"/>
          </a:p>
        </p:txBody>
      </p:sp>
      <p:pic>
        <p:nvPicPr>
          <p:cNvPr id="40965" name="Picture 4"/>
          <p:cNvPicPr>
            <a:picLocks noChangeAspect="1" noChangeArrowheads="1"/>
          </p:cNvPicPr>
          <p:nvPr/>
        </p:nvPicPr>
        <p:blipFill>
          <a:blip r:embed="rId2" cstate="print">
            <a:lum contrast="20000"/>
          </a:blip>
          <a:srcRect/>
          <a:stretch>
            <a:fillRect/>
          </a:stretch>
        </p:blipFill>
        <p:spPr bwMode="auto">
          <a:xfrm>
            <a:off x="6248400" y="381000"/>
            <a:ext cx="2590800" cy="2489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989"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smtClean="0"/>
              <a:t>Additional information for Test Accommodations for Learners with Special Needs can be read in Section 9 of DO 55, s. 2016</a:t>
            </a:r>
            <a:endParaRPr lang="en-US" sz="4000" dirty="0"/>
          </a:p>
        </p:txBody>
      </p:sp>
      <p:sp>
        <p:nvSpPr>
          <p:cNvPr id="4" name="Slide Number Placeholder 3"/>
          <p:cNvSpPr>
            <a:spLocks noGrp="1"/>
          </p:cNvSpPr>
          <p:nvPr>
            <p:ph type="sldNum" sz="quarter" idx="12"/>
          </p:nvPr>
        </p:nvSpPr>
        <p:spPr/>
        <p:txBody>
          <a:bodyPr/>
          <a:lstStyle/>
          <a:p>
            <a:pPr>
              <a:defRPr/>
            </a:pPr>
            <a:fld id="{A84F2F95-45CA-4715-8D27-E0C346083E19}" type="slidenum">
              <a:rPr lang="en-PH" smtClean="0"/>
              <a:pPr>
                <a:defRPr/>
              </a:pPr>
              <a:t>28</a:t>
            </a:fld>
            <a:endParaRPr lang="en-PH"/>
          </a:p>
        </p:txBody>
      </p:sp>
    </p:spTree>
    <p:extLst>
      <p:ext uri="{BB962C8B-B14F-4D97-AF65-F5344CB8AC3E}">
        <p14:creationId xmlns:p14="http://schemas.microsoft.com/office/powerpoint/2010/main" val="100545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2" cstate="print">
            <a:lum bright="70000" contrast="-70000"/>
          </a:blip>
          <a:srcRect/>
          <a:stretch>
            <a:fillRect/>
          </a:stretch>
        </p:blipFill>
        <p:spPr bwMode="auto">
          <a:xfrm>
            <a:off x="0" y="0"/>
            <a:ext cx="9151938" cy="6324600"/>
          </a:xfrm>
          <a:prstGeom prst="rect">
            <a:avLst/>
          </a:prstGeom>
          <a:noFill/>
          <a:ln w="9525">
            <a:noFill/>
            <a:miter lim="800000"/>
            <a:headEnd/>
            <a:tailEnd/>
          </a:ln>
        </p:spPr>
      </p:pic>
      <p:sp>
        <p:nvSpPr>
          <p:cNvPr id="43011" name="Title 1"/>
          <p:cNvSpPr>
            <a:spLocks noGrp="1"/>
          </p:cNvSpPr>
          <p:nvPr>
            <p:ph type="title"/>
          </p:nvPr>
        </p:nvSpPr>
        <p:spPr>
          <a:xfrm>
            <a:off x="6553200" y="6248400"/>
            <a:ext cx="2438400" cy="457200"/>
          </a:xfrm>
        </p:spPr>
        <p:txBody>
          <a:bodyPr/>
          <a:lstStyle/>
          <a:p>
            <a:pPr eaLnBrk="1" hangingPunct="1"/>
            <a:r>
              <a:rPr lang="en-PH" sz="1800" i="1" smtClean="0"/>
              <a:t>End of Presentation</a:t>
            </a:r>
          </a:p>
        </p:txBody>
      </p:sp>
      <p:sp>
        <p:nvSpPr>
          <p:cNvPr id="43014"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4D0B1A3-6CD7-455F-A4F1-7459611A1ED8}" type="slidenum">
              <a:rPr lang="en-PH" smtClean="0"/>
              <a:pPr/>
              <a:t>29</a:t>
            </a:fld>
            <a:endParaRPr lang="en-PH" smtClean="0"/>
          </a:p>
        </p:txBody>
      </p:sp>
      <p:sp>
        <p:nvSpPr>
          <p:cNvPr id="4" name="Rectangle 3"/>
          <p:cNvSpPr/>
          <p:nvPr/>
        </p:nvSpPr>
        <p:spPr>
          <a:xfrm>
            <a:off x="533400" y="990600"/>
            <a:ext cx="5791200" cy="369331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lnSpc>
                <a:spcPct val="150000"/>
              </a:lnSpc>
              <a:defRPr/>
            </a:pPr>
            <a:r>
              <a:rPr lang="en-US" sz="3200" b="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PEPT Slogan:</a:t>
            </a:r>
          </a:p>
          <a:p>
            <a:pPr algn="ctr">
              <a:lnSpc>
                <a:spcPct val="150000"/>
              </a:lnSpc>
              <a:defRPr/>
            </a:pPr>
            <a:endParaRPr lang="en-US" sz="2800" b="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endParaRPr>
          </a:p>
          <a:p>
            <a:pPr algn="ctr">
              <a:lnSpc>
                <a:spcPct val="150000"/>
              </a:lnSpc>
              <a:defRPr/>
            </a:pPr>
            <a:r>
              <a:rPr lang="en-US" sz="3200" b="1" i="1" spc="50" dirty="0" err="1">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Tuloy</a:t>
            </a:r>
            <a:r>
              <a:rPr lang="en-US" sz="3200" b="1" i="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-Aral Tungo sa </a:t>
            </a:r>
          </a:p>
          <a:p>
            <a:pPr algn="ctr">
              <a:lnSpc>
                <a:spcPct val="150000"/>
              </a:lnSpc>
              <a:defRPr/>
            </a:pPr>
            <a:r>
              <a:rPr lang="en-US" sz="3200" b="1" i="1" spc="50" dirty="0">
                <a:ln w="12700" cmpd="sng">
                  <a:solidFill>
                    <a:srgbClr val="D6C2D5"/>
                  </a:solidFill>
                  <a:prstDash val="solid"/>
                </a:ln>
                <a:solidFill>
                  <a:srgbClr val="333300"/>
                </a:solidFill>
                <a:effectLst>
                  <a:glow rad="53100">
                    <a:schemeClr val="accent6">
                      <a:satMod val="180000"/>
                      <a:alpha val="30000"/>
                    </a:schemeClr>
                  </a:glow>
                </a:effectLst>
                <a:latin typeface="Rockwell Extra Bold" pitchFamily="18" charset="0"/>
              </a:rPr>
              <a:t>Magandang Kinabukasan</a:t>
            </a:r>
          </a:p>
        </p:txBody>
      </p:sp>
      <p:pic>
        <p:nvPicPr>
          <p:cNvPr id="58373" name="Picture 5" descr="C:\Users\dlpangilinan.DLPANGILINAN-NE\Desktop\index.jpg"/>
          <p:cNvPicPr>
            <a:picLocks noChangeAspect="1" noChangeArrowheads="1"/>
          </p:cNvPicPr>
          <p:nvPr/>
        </p:nvPicPr>
        <p:blipFill>
          <a:blip r:embed="rId3" cstate="print">
            <a:lum bright="-10000" contrast="20000"/>
          </a:blip>
          <a:srcRect/>
          <a:stretch>
            <a:fillRect/>
          </a:stretch>
        </p:blipFill>
        <p:spPr bwMode="auto">
          <a:xfrm>
            <a:off x="7400925" y="3581400"/>
            <a:ext cx="1743075" cy="2747963"/>
          </a:xfrm>
          <a:prstGeom prst="rect">
            <a:avLst/>
          </a:prstGeom>
          <a:ln>
            <a:noFill/>
          </a:ln>
          <a:effectLst>
            <a:outerShdw blurRad="190500" algn="tl" rotWithShape="0">
              <a:srgbClr val="000000">
                <a:alpha val="70000"/>
              </a:srgbClr>
            </a:outerShdw>
          </a:effectLst>
        </p:spPr>
      </p:pic>
      <p:pic>
        <p:nvPicPr>
          <p:cNvPr id="43015" name="Picture 7"/>
          <p:cNvPicPr>
            <a:picLocks noChangeAspect="1" noChangeArrowheads="1"/>
          </p:cNvPicPr>
          <p:nvPr/>
        </p:nvPicPr>
        <p:blipFill>
          <a:blip r:embed="rId4"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609600"/>
          </a:xfrm>
        </p:spPr>
        <p:txBody>
          <a:bodyPr/>
          <a:lstStyle/>
          <a:p>
            <a:pPr eaLnBrk="1" hangingPunct="1"/>
            <a:r>
              <a:rPr lang="en-PH" b="1" smtClean="0"/>
              <a:t>2.  Why is PEPT conducted?</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To establish that students have met learning standards for specific grade levels</a:t>
            </a:r>
          </a:p>
          <a:p>
            <a:pPr marL="274320" indent="-274320" eaLnBrk="1" fontAlgn="auto" hangingPunct="1">
              <a:spcAft>
                <a:spcPts val="0"/>
              </a:spcAft>
              <a:buClr>
                <a:schemeClr val="accent3"/>
              </a:buClr>
              <a:buFont typeface="Wingdings 2"/>
              <a:buChar char=""/>
              <a:defRPr/>
            </a:pPr>
            <a:r>
              <a:rPr lang="en-US" dirty="0" smtClean="0"/>
              <a:t>To determine the appropriate grade level of learners in special circumstances in the formal school system</a:t>
            </a:r>
          </a:p>
          <a:p>
            <a:pPr marL="274320" indent="-274320" eaLnBrk="1" fontAlgn="auto" hangingPunct="1">
              <a:spcAft>
                <a:spcPts val="0"/>
              </a:spcAft>
              <a:buClr>
                <a:schemeClr val="accent3"/>
              </a:buClr>
              <a:buFont typeface="Wingdings 2"/>
              <a:buChar char=""/>
              <a:defRPr/>
            </a:pPr>
            <a:r>
              <a:rPr lang="en-PH" dirty="0" smtClean="0"/>
              <a:t>To assess competencies in academic areas gained through informal and </a:t>
            </a:r>
            <a:r>
              <a:rPr lang="en-PH" dirty="0" err="1" smtClean="0"/>
              <a:t>nonformal</a:t>
            </a:r>
            <a:r>
              <a:rPr lang="en-PH" dirty="0" smtClean="0"/>
              <a:t> means for entry or </a:t>
            </a:r>
            <a:r>
              <a:rPr lang="en-PH" dirty="0" err="1" smtClean="0"/>
              <a:t>reentry</a:t>
            </a:r>
            <a:r>
              <a:rPr lang="en-PH" dirty="0" smtClean="0"/>
              <a:t> into formal school</a:t>
            </a:r>
          </a:p>
          <a:p>
            <a:pPr marL="274320" indent="-274320" eaLnBrk="1" fontAlgn="auto" hangingPunct="1">
              <a:spcAft>
                <a:spcPts val="0"/>
              </a:spcAft>
              <a:buClr>
                <a:schemeClr val="accent3"/>
              </a:buClr>
              <a:buFont typeface="Wingdings 2"/>
              <a:buChar char=""/>
              <a:defRPr/>
            </a:pPr>
            <a:r>
              <a:rPr lang="en-PH" dirty="0" smtClean="0"/>
              <a:t>To assess competencies in academic areas for entry or </a:t>
            </a:r>
            <a:r>
              <a:rPr lang="en-PH" dirty="0" err="1" smtClean="0"/>
              <a:t>reentry</a:t>
            </a:r>
            <a:r>
              <a:rPr lang="en-PH" dirty="0" smtClean="0"/>
              <a:t> to formal school</a:t>
            </a:r>
          </a:p>
          <a:p>
            <a:pPr marL="274320" indent="-274320" eaLnBrk="1" fontAlgn="auto" hangingPunct="1">
              <a:spcAft>
                <a:spcPts val="0"/>
              </a:spcAft>
              <a:buClr>
                <a:schemeClr val="accent3"/>
              </a:buClr>
              <a:buFont typeface="Wingdings 2"/>
              <a:buChar char=""/>
              <a:defRPr/>
            </a:pPr>
            <a:endParaRPr lang="en-PH" dirty="0" smtClean="0"/>
          </a:p>
          <a:p>
            <a:pPr marL="274320" indent="-274320" eaLnBrk="1" fontAlgn="auto" hangingPunct="1">
              <a:spcAft>
                <a:spcPts val="0"/>
              </a:spcAft>
              <a:buClr>
                <a:schemeClr val="accent3"/>
              </a:buClr>
              <a:buFont typeface="Wingdings 2"/>
              <a:buChar char=""/>
              <a:defRPr/>
            </a:pPr>
            <a:r>
              <a:rPr lang="en-US" dirty="0" smtClean="0"/>
              <a:t>The PEPT is NOT conducted for purposes of grade level acceleration.</a:t>
            </a:r>
            <a:endParaRPr lang="en-PH" dirty="0" smtClean="0"/>
          </a:p>
          <a:p>
            <a:pPr marL="274320" indent="-274320" eaLnBrk="1" fontAlgn="auto" hangingPunct="1">
              <a:spcAft>
                <a:spcPts val="0"/>
              </a:spcAft>
              <a:buClr>
                <a:schemeClr val="accent3"/>
              </a:buClr>
              <a:buFont typeface="Wingdings 2"/>
              <a:buChar char=""/>
              <a:defRPr/>
            </a:pPr>
            <a:endParaRPr lang="en-PH" dirty="0"/>
          </a:p>
        </p:txBody>
      </p:sp>
      <p:sp>
        <p:nvSpPr>
          <p:cNvPr id="15364"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D4EF691-00AB-473E-85FD-12BA2981066B}" type="slidenum">
              <a:rPr lang="en-PH" smtClean="0"/>
              <a:pPr/>
              <a:t>3</a:t>
            </a:fld>
            <a:endParaRPr lang="en-PH" smtClean="0"/>
          </a:p>
        </p:txBody>
      </p:sp>
      <p:pic>
        <p:nvPicPr>
          <p:cNvPr id="15365"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5638800" cy="914400"/>
          </a:xfrm>
        </p:spPr>
        <p:txBody>
          <a:bodyPr/>
          <a:lstStyle/>
          <a:p>
            <a:pPr eaLnBrk="1" hangingPunct="1"/>
            <a:r>
              <a:rPr lang="en-PH" sz="2800" b="1" smtClean="0"/>
              <a:t>3.  Who may take the test?</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2800" dirty="0" smtClean="0"/>
              <a:t>The target clientele of PEPT or those who may be qualified to take the test are/have: </a:t>
            </a:r>
            <a:endParaRPr lang="en-PH" sz="2800" dirty="0" smtClean="0"/>
          </a:p>
          <a:p>
            <a:pPr marL="274320" indent="-274320" eaLnBrk="1" fontAlgn="auto" hangingPunct="1">
              <a:spcAft>
                <a:spcPts val="0"/>
              </a:spcAft>
              <a:buClr>
                <a:schemeClr val="accent3"/>
              </a:buClr>
              <a:buFont typeface="Wingdings 2" pitchFamily="18" charset="2"/>
              <a:buNone/>
              <a:defRPr/>
            </a:pPr>
            <a:endParaRPr lang="en-PH" sz="2800" dirty="0" smtClean="0"/>
          </a:p>
          <a:p>
            <a:pPr marL="640080" lvl="1" indent="-246888" eaLnBrk="1" fontAlgn="auto" hangingPunct="1">
              <a:spcAft>
                <a:spcPts val="0"/>
              </a:spcAft>
              <a:buFont typeface="Wingdings 2"/>
              <a:buChar char=""/>
              <a:defRPr/>
            </a:pPr>
            <a:r>
              <a:rPr lang="en-US" dirty="0" smtClean="0"/>
              <a:t>from schools without a government permit</a:t>
            </a:r>
          </a:p>
          <a:p>
            <a:pPr marL="640080" lvl="1" indent="-246888" eaLnBrk="1" fontAlgn="auto" hangingPunct="1">
              <a:spcAft>
                <a:spcPts val="0"/>
              </a:spcAft>
              <a:buFont typeface="Wingdings 2"/>
              <a:buChar char=""/>
              <a:defRPr/>
            </a:pPr>
            <a:r>
              <a:rPr lang="en-US" dirty="0" smtClean="0"/>
              <a:t>from </a:t>
            </a:r>
            <a:r>
              <a:rPr lang="en-US" dirty="0" err="1" smtClean="0"/>
              <a:t>nonformal</a:t>
            </a:r>
            <a:r>
              <a:rPr lang="en-US" dirty="0" smtClean="0"/>
              <a:t> and informal education programs</a:t>
            </a:r>
          </a:p>
          <a:p>
            <a:pPr marL="640080" lvl="1" indent="-246888" eaLnBrk="1" fontAlgn="auto" hangingPunct="1">
              <a:spcAft>
                <a:spcPts val="0"/>
              </a:spcAft>
              <a:buFont typeface="Wingdings 2"/>
              <a:buChar char=""/>
              <a:defRPr/>
            </a:pPr>
            <a:r>
              <a:rPr lang="en-US" dirty="0"/>
              <a:t>i</a:t>
            </a:r>
            <a:r>
              <a:rPr lang="en-US" dirty="0" smtClean="0"/>
              <a:t>ncomplete or no record of formal schooling</a:t>
            </a:r>
          </a:p>
          <a:p>
            <a:pPr marL="640080" lvl="1" indent="-246888" eaLnBrk="1" fontAlgn="auto" hangingPunct="1">
              <a:spcAft>
                <a:spcPts val="0"/>
              </a:spcAft>
              <a:buFont typeface="Wingdings 2"/>
              <a:buChar char=""/>
              <a:defRPr/>
            </a:pPr>
            <a:r>
              <a:rPr lang="en-US" dirty="0" smtClean="0"/>
              <a:t>back subjects</a:t>
            </a:r>
          </a:p>
          <a:p>
            <a:pPr marL="640080" lvl="1" indent="-246888" eaLnBrk="1" fontAlgn="auto" hangingPunct="1">
              <a:spcAft>
                <a:spcPts val="0"/>
              </a:spcAft>
              <a:buFont typeface="Wingdings 2"/>
              <a:buChar char=""/>
              <a:defRPr/>
            </a:pPr>
            <a:r>
              <a:rPr lang="en-US" dirty="0" smtClean="0"/>
              <a:t>need grade level standards assessment</a:t>
            </a:r>
          </a:p>
          <a:p>
            <a:pPr marL="640080" lvl="1" indent="-246888" eaLnBrk="1" fontAlgn="auto" hangingPunct="1">
              <a:spcAft>
                <a:spcPts val="0"/>
              </a:spcAft>
              <a:buFont typeface="Wingdings 2"/>
              <a:buChar char=""/>
              <a:defRPr/>
            </a:pPr>
            <a:r>
              <a:rPr lang="en-US" dirty="0" smtClean="0"/>
              <a:t>Overage for their grade levels</a:t>
            </a:r>
          </a:p>
          <a:p>
            <a:pPr marL="640080" lvl="1" indent="-246888" eaLnBrk="1" fontAlgn="auto" hangingPunct="1">
              <a:spcAft>
                <a:spcPts val="0"/>
              </a:spcAft>
              <a:buFont typeface="Wingdings 2"/>
              <a:buChar char=""/>
              <a:defRPr/>
            </a:pPr>
            <a:endParaRPr lang="en-US" dirty="0"/>
          </a:p>
          <a:p>
            <a:pPr marL="393192" lvl="1" indent="0" eaLnBrk="1" fontAlgn="auto" hangingPunct="1">
              <a:spcAft>
                <a:spcPts val="0"/>
              </a:spcAft>
              <a:buNone/>
              <a:defRPr/>
            </a:pPr>
            <a:r>
              <a:rPr lang="en-US" dirty="0" smtClean="0">
                <a:solidFill>
                  <a:srgbClr val="FF0000"/>
                </a:solidFill>
              </a:rPr>
              <a:t>Learners with special needs may also be assessed provided that test accommodations as articulated in Section 9 of DO 55,  s. 2016  are met.</a:t>
            </a:r>
            <a:endParaRPr lang="en-PH" dirty="0" smtClean="0">
              <a:solidFill>
                <a:srgbClr val="FF0000"/>
              </a:solidFill>
            </a:endParaRPr>
          </a:p>
          <a:p>
            <a:pPr marL="274320" indent="-274320" eaLnBrk="1" fontAlgn="auto" hangingPunct="1">
              <a:spcAft>
                <a:spcPts val="0"/>
              </a:spcAft>
              <a:buClr>
                <a:schemeClr val="accent3"/>
              </a:buClr>
              <a:buFont typeface="Wingdings 2"/>
              <a:buChar char=""/>
              <a:defRPr/>
            </a:pPr>
            <a:endParaRPr lang="en-PH" dirty="0"/>
          </a:p>
        </p:txBody>
      </p:sp>
      <p:sp>
        <p:nvSpPr>
          <p:cNvPr id="2"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A2534C44-B3BB-47C0-952E-89D3BFABC173}" type="slidenum">
              <a:rPr lang="en-PH" smtClean="0"/>
              <a:pPr/>
              <a:t>4</a:t>
            </a:fld>
            <a:endParaRPr lang="en-PH" smtClean="0"/>
          </a:p>
        </p:txBody>
      </p:sp>
      <p:pic>
        <p:nvPicPr>
          <p:cNvPr id="16389" name="Picture 7"/>
          <p:cNvPicPr>
            <a:picLocks noChangeAspect="1" noChangeArrowheads="1"/>
          </p:cNvPicPr>
          <p:nvPr/>
        </p:nvPicPr>
        <p:blipFill>
          <a:blip r:embed="rId2" cstate="print"/>
          <a:srcRect/>
          <a:stretch>
            <a:fillRect/>
          </a:stretch>
        </p:blipFill>
        <p:spPr bwMode="auto">
          <a:xfrm>
            <a:off x="7162800" y="0"/>
            <a:ext cx="1981200" cy="11779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390"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609600"/>
          </a:xfrm>
        </p:spPr>
        <p:txBody>
          <a:bodyPr>
            <a:normAutofit fontScale="90000"/>
          </a:bodyPr>
          <a:lstStyle/>
          <a:p>
            <a:pPr marL="569913" indent="-569913" eaLnBrk="1" fontAlgn="auto" hangingPunct="1">
              <a:spcAft>
                <a:spcPts val="0"/>
              </a:spcAft>
              <a:defRPr/>
            </a:pPr>
            <a:r>
              <a:rPr lang="en-PH" sz="3600" b="1" dirty="0" smtClean="0"/>
              <a:t>4.  What are the requirements to be submitted prior to taking the test?</a:t>
            </a:r>
          </a:p>
        </p:txBody>
      </p:sp>
      <p:sp>
        <p:nvSpPr>
          <p:cNvPr id="3" name="Content Placeholder 2"/>
          <p:cNvSpPr>
            <a:spLocks noGrp="1"/>
          </p:cNvSpPr>
          <p:nvPr>
            <p:ph idx="1"/>
          </p:nvPr>
        </p:nvSpPr>
        <p:spPr>
          <a:xfrm>
            <a:off x="304800" y="1935163"/>
            <a:ext cx="8610600" cy="4694237"/>
          </a:xfrm>
        </p:spPr>
        <p:txBody>
          <a:bodyPr>
            <a:normAutofit/>
          </a:bodyPr>
          <a:lstStyle/>
          <a:p>
            <a:pPr marL="849313" lvl="1" indent="-457200" eaLnBrk="1" fontAlgn="auto" hangingPunct="1">
              <a:lnSpc>
                <a:spcPct val="80000"/>
              </a:lnSpc>
              <a:spcAft>
                <a:spcPts val="0"/>
              </a:spcAft>
              <a:buFont typeface="Calibri" pitchFamily="34" charset="0"/>
              <a:buAutoNum type="arabicPeriod"/>
              <a:defRPr/>
            </a:pPr>
            <a:r>
              <a:rPr lang="en-US" sz="2200" b="1" dirty="0" smtClean="0"/>
              <a:t>BIRTH CERTIFICATE -</a:t>
            </a:r>
            <a:r>
              <a:rPr lang="en-US" sz="2200" dirty="0" smtClean="0"/>
              <a:t> issued by the NSO or Local Civil Registrar duly authenticated (original and 2 photocopies)</a:t>
            </a:r>
            <a:endParaRPr lang="en-PH" sz="2200" dirty="0" smtClean="0"/>
          </a:p>
          <a:p>
            <a:pPr marL="849313" lvl="1" indent="-457200" eaLnBrk="1" fontAlgn="auto" hangingPunct="1">
              <a:lnSpc>
                <a:spcPct val="80000"/>
              </a:lnSpc>
              <a:spcAft>
                <a:spcPts val="0"/>
              </a:spcAft>
              <a:buFont typeface="Calibri" pitchFamily="34" charset="0"/>
              <a:buAutoNum type="arabicPeriod"/>
              <a:defRPr/>
            </a:pPr>
            <a:endParaRPr lang="en-PH" sz="2200" b="1" dirty="0" smtClean="0"/>
          </a:p>
          <a:p>
            <a:pPr marL="849313" lvl="1" indent="-457200" eaLnBrk="1" fontAlgn="auto" hangingPunct="1">
              <a:lnSpc>
                <a:spcPct val="80000"/>
              </a:lnSpc>
              <a:spcAft>
                <a:spcPts val="0"/>
              </a:spcAft>
              <a:buFont typeface="Calibri" pitchFamily="34" charset="0"/>
              <a:buAutoNum type="arabicPeriod"/>
              <a:defRPr/>
            </a:pPr>
            <a:r>
              <a:rPr lang="en-US" sz="2200" b="1" dirty="0" smtClean="0"/>
              <a:t>ID PICTURES - </a:t>
            </a:r>
            <a:r>
              <a:rPr lang="en-US" sz="2200" dirty="0" smtClean="0"/>
              <a:t>2 pieces, identical and recently taken </a:t>
            </a:r>
          </a:p>
          <a:p>
            <a:pPr marL="849313" lvl="1" indent="-457200" eaLnBrk="1" fontAlgn="auto" hangingPunct="1">
              <a:lnSpc>
                <a:spcPct val="80000"/>
              </a:lnSpc>
              <a:spcAft>
                <a:spcPts val="0"/>
              </a:spcAft>
              <a:buFont typeface="Calibri" pitchFamily="34" charset="0"/>
              <a:buNone/>
              <a:defRPr/>
            </a:pPr>
            <a:r>
              <a:rPr lang="en-US" sz="2200" dirty="0" smtClean="0"/>
              <a:t>                                (size 1”x1”)</a:t>
            </a:r>
            <a:endParaRPr lang="en-PH" sz="2200" dirty="0" smtClean="0"/>
          </a:p>
          <a:p>
            <a:pPr marL="849313" lvl="1" indent="-457200" eaLnBrk="1" fontAlgn="auto" hangingPunct="1">
              <a:lnSpc>
                <a:spcPct val="80000"/>
              </a:lnSpc>
              <a:spcAft>
                <a:spcPts val="0"/>
              </a:spcAft>
              <a:buFont typeface="Calibri" pitchFamily="34" charset="0"/>
              <a:buAutoNum type="arabicPeriod"/>
              <a:defRPr/>
            </a:pPr>
            <a:endParaRPr lang="en-PH" sz="2200" b="1" dirty="0" smtClean="0"/>
          </a:p>
          <a:p>
            <a:pPr marL="849313" lvl="1" indent="-457200" eaLnBrk="1" fontAlgn="auto" hangingPunct="1">
              <a:lnSpc>
                <a:spcPct val="80000"/>
              </a:lnSpc>
              <a:spcAft>
                <a:spcPts val="0"/>
              </a:spcAft>
              <a:buFont typeface="+mj-lt"/>
              <a:buAutoNum type="arabicPeriod" startAt="3"/>
              <a:defRPr/>
            </a:pPr>
            <a:r>
              <a:rPr lang="en-US" sz="2200" b="1" dirty="0" smtClean="0"/>
              <a:t>SCHOOL RECORDS </a:t>
            </a:r>
            <a:r>
              <a:rPr lang="en-US" sz="2200" dirty="0" smtClean="0"/>
              <a:t>- original and 2 photocopies</a:t>
            </a:r>
            <a:endParaRPr lang="en-PH" sz="2200" dirty="0" smtClean="0"/>
          </a:p>
          <a:p>
            <a:pPr marL="274320" indent="-274320" eaLnBrk="1" fontAlgn="auto" hangingPunct="1">
              <a:lnSpc>
                <a:spcPct val="80000"/>
              </a:lnSpc>
              <a:spcAft>
                <a:spcPts val="0"/>
              </a:spcAft>
              <a:buFont typeface="Wingdings 3"/>
              <a:buChar char=""/>
              <a:defRPr/>
            </a:pPr>
            <a:endParaRPr lang="en-PH" dirty="0" smtClean="0"/>
          </a:p>
          <a:p>
            <a:pPr marL="822960" lvl="2" eaLnBrk="1" fontAlgn="auto" hangingPunct="1">
              <a:lnSpc>
                <a:spcPct val="80000"/>
              </a:lnSpc>
              <a:spcAft>
                <a:spcPts val="0"/>
              </a:spcAft>
              <a:buClr>
                <a:schemeClr val="bg1">
                  <a:shade val="50000"/>
                </a:schemeClr>
              </a:buClr>
              <a:buFont typeface="Wingdings 3"/>
              <a:buChar char=""/>
              <a:defRPr/>
            </a:pPr>
            <a:r>
              <a:rPr lang="en-US" sz="2200" dirty="0" smtClean="0"/>
              <a:t>Elementary Level: Form 137 or Form 138</a:t>
            </a:r>
            <a:endParaRPr lang="en-PH" sz="2200" dirty="0" smtClean="0"/>
          </a:p>
          <a:p>
            <a:pPr marL="822960" lvl="2" eaLnBrk="1" fontAlgn="auto" hangingPunct="1">
              <a:lnSpc>
                <a:spcPct val="80000"/>
              </a:lnSpc>
              <a:spcAft>
                <a:spcPts val="0"/>
              </a:spcAft>
              <a:buClr>
                <a:schemeClr val="bg1">
                  <a:shade val="50000"/>
                </a:schemeClr>
              </a:buClr>
              <a:buFont typeface="Wingdings 3"/>
              <a:buChar char=""/>
              <a:defRPr/>
            </a:pPr>
            <a:r>
              <a:rPr lang="en-US" sz="2200" dirty="0" smtClean="0"/>
              <a:t>Secondary Level: Form 137</a:t>
            </a:r>
            <a:endParaRPr lang="en-PH" sz="2200" dirty="0" smtClean="0"/>
          </a:p>
          <a:p>
            <a:pPr marL="274320" indent="-274320" eaLnBrk="1" fontAlgn="auto" hangingPunct="1">
              <a:lnSpc>
                <a:spcPct val="80000"/>
              </a:lnSpc>
              <a:spcAft>
                <a:spcPts val="0"/>
              </a:spcAft>
              <a:buFont typeface="Wingdings 2" pitchFamily="18" charset="2"/>
              <a:buNone/>
              <a:defRPr/>
            </a:pPr>
            <a:r>
              <a:rPr lang="en-US" dirty="0" smtClean="0"/>
              <a:t> </a:t>
            </a:r>
            <a:endParaRPr lang="en-PH" dirty="0" smtClean="0"/>
          </a:p>
          <a:p>
            <a:pPr marL="274320" indent="-274320" eaLnBrk="1" fontAlgn="auto" hangingPunct="1">
              <a:lnSpc>
                <a:spcPct val="80000"/>
              </a:lnSpc>
              <a:spcAft>
                <a:spcPts val="0"/>
              </a:spcAft>
              <a:buFont typeface="Wingdings 3"/>
              <a:buChar char=""/>
              <a:defRPr/>
            </a:pPr>
            <a:r>
              <a:rPr lang="en-US" sz="1900" i="1" dirty="0" smtClean="0"/>
              <a:t>Form 137: Transcript of Records with school seal and signature of principal/registrar</a:t>
            </a:r>
          </a:p>
          <a:p>
            <a:pPr marL="274320" indent="-274320" eaLnBrk="1" fontAlgn="auto" hangingPunct="1">
              <a:lnSpc>
                <a:spcPct val="80000"/>
              </a:lnSpc>
              <a:spcAft>
                <a:spcPts val="0"/>
              </a:spcAft>
              <a:buFont typeface="Wingdings 3"/>
              <a:buChar char=""/>
              <a:defRPr/>
            </a:pPr>
            <a:r>
              <a:rPr lang="en-US" sz="1900" i="1" dirty="0" smtClean="0"/>
              <a:t>Form 138: Report Card with school seal and signature of principal/registrar</a:t>
            </a:r>
            <a:endParaRPr lang="en-PH" sz="1900" dirty="0" smtClean="0"/>
          </a:p>
          <a:p>
            <a:pPr marL="274320" indent="-274320" eaLnBrk="1" fontAlgn="auto" hangingPunct="1">
              <a:lnSpc>
                <a:spcPct val="80000"/>
              </a:lnSpc>
              <a:spcAft>
                <a:spcPts val="0"/>
              </a:spcAft>
              <a:buFont typeface="Wingdings 3"/>
              <a:buChar char=""/>
              <a:defRPr/>
            </a:pPr>
            <a:endParaRPr lang="en-PH" sz="2400" dirty="0" smtClean="0"/>
          </a:p>
        </p:txBody>
      </p:sp>
      <p:sp>
        <p:nvSpPr>
          <p:cNvPr id="17412"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C62C333-32AD-437E-B73C-681DAB415394}" type="slidenum">
              <a:rPr lang="en-PH" smtClean="0"/>
              <a:pPr/>
              <a:t>5</a:t>
            </a:fld>
            <a:endParaRPr lang="en-PH" smtClean="0"/>
          </a:p>
        </p:txBody>
      </p:sp>
      <p:pic>
        <p:nvPicPr>
          <p:cNvPr id="17413"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609600"/>
          </a:xfrm>
        </p:spPr>
        <p:txBody>
          <a:bodyPr>
            <a:normAutofit fontScale="90000"/>
          </a:bodyPr>
          <a:lstStyle/>
          <a:p>
            <a:pPr marL="569913" indent="-569913" eaLnBrk="1" fontAlgn="auto" hangingPunct="1">
              <a:spcAft>
                <a:spcPts val="0"/>
              </a:spcAft>
              <a:defRPr/>
            </a:pPr>
            <a:r>
              <a:rPr lang="en-PH" sz="3600" b="1" dirty="0" smtClean="0"/>
              <a:t>4.  What are the requirements to be submitted prior to taking the test?</a:t>
            </a:r>
          </a:p>
        </p:txBody>
      </p:sp>
      <p:sp>
        <p:nvSpPr>
          <p:cNvPr id="18435" name="Content Placeholder 2"/>
          <p:cNvSpPr>
            <a:spLocks noGrp="1"/>
          </p:cNvSpPr>
          <p:nvPr>
            <p:ph idx="1"/>
          </p:nvPr>
        </p:nvSpPr>
        <p:spPr>
          <a:xfrm>
            <a:off x="457200" y="2209800"/>
            <a:ext cx="8229600" cy="4419600"/>
          </a:xfrm>
        </p:spPr>
        <p:txBody>
          <a:bodyPr/>
          <a:lstStyle/>
          <a:p>
            <a:pPr marL="849313" lvl="1" indent="-457200" eaLnBrk="1" hangingPunct="1">
              <a:buFont typeface="Calibri" pitchFamily="34" charset="0"/>
              <a:buAutoNum type="arabicPeriod" startAt="4"/>
            </a:pPr>
            <a:r>
              <a:rPr lang="en-US" b="1" smtClean="0"/>
              <a:t>SCHOOL PERMIT -  </a:t>
            </a:r>
            <a:r>
              <a:rPr lang="en-US" smtClean="0"/>
              <a:t>photocopy of School Permit to Operate/Government Recognition (for applicants from private schools)</a:t>
            </a:r>
            <a:endParaRPr lang="en-PH" smtClean="0"/>
          </a:p>
          <a:p>
            <a:pPr marL="849313" lvl="1" indent="-457200" eaLnBrk="1" hangingPunct="1">
              <a:buFont typeface="Calibri" pitchFamily="34" charset="0"/>
              <a:buAutoNum type="arabicPeriod" startAt="4"/>
            </a:pPr>
            <a:endParaRPr lang="en-PH" b="1" smtClean="0"/>
          </a:p>
          <a:p>
            <a:pPr marL="849313" lvl="1" indent="-457200" eaLnBrk="1" hangingPunct="1">
              <a:buFont typeface="Calibri" pitchFamily="34" charset="0"/>
              <a:buAutoNum type="arabicPeriod" startAt="4"/>
            </a:pPr>
            <a:r>
              <a:rPr lang="en-US" b="1" smtClean="0"/>
              <a:t>REGISTRATION FEE - </a:t>
            </a:r>
            <a:r>
              <a:rPr lang="en-US" smtClean="0"/>
              <a:t> non-refundable</a:t>
            </a:r>
            <a:endParaRPr lang="en-PH" smtClean="0"/>
          </a:p>
          <a:p>
            <a:pPr eaLnBrk="1" hangingPunct="1">
              <a:buFont typeface="Wingdings 2" pitchFamily="18" charset="2"/>
              <a:buNone/>
            </a:pPr>
            <a:endParaRPr lang="en-PH" sz="2800" smtClean="0"/>
          </a:p>
          <a:p>
            <a:pPr lvl="2" eaLnBrk="1" hangingPunct="1"/>
            <a:r>
              <a:rPr lang="en-US" sz="2400" smtClean="0"/>
              <a:t>Regular administration (every November) - Php50.00</a:t>
            </a:r>
            <a:endParaRPr lang="en-PH" sz="2400" smtClean="0"/>
          </a:p>
          <a:p>
            <a:pPr lvl="2" eaLnBrk="1" hangingPunct="1"/>
            <a:r>
              <a:rPr lang="en-US" sz="2400" smtClean="0"/>
              <a:t>Walk-in/Special administration - Php200.00</a:t>
            </a:r>
            <a:endParaRPr lang="en-PH" sz="2400" smtClean="0"/>
          </a:p>
          <a:p>
            <a:pPr eaLnBrk="1" hangingPunct="1"/>
            <a:endParaRPr lang="en-PH" smtClean="0"/>
          </a:p>
        </p:txBody>
      </p:sp>
      <p:sp>
        <p:nvSpPr>
          <p:cNvPr id="18436"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CF74861F-D87E-49AD-85CE-08DE1B94967B}" type="slidenum">
              <a:rPr lang="en-PH" smtClean="0"/>
              <a:pPr/>
              <a:t>6</a:t>
            </a:fld>
            <a:endParaRPr lang="en-PH" smtClean="0"/>
          </a:p>
        </p:txBody>
      </p:sp>
      <p:pic>
        <p:nvPicPr>
          <p:cNvPr id="18437"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35163"/>
            <a:ext cx="2667000" cy="4694237"/>
          </a:xfrm>
        </p:spPr>
        <p:txBody>
          <a:bodyPr>
            <a:normAutofit/>
          </a:bodyPr>
          <a:lstStyle/>
          <a:p>
            <a:pPr marL="514350" indent="-514350" eaLnBrk="1" fontAlgn="auto" hangingPunct="1">
              <a:spcAft>
                <a:spcPts val="0"/>
              </a:spcAft>
              <a:buClr>
                <a:schemeClr val="accent3"/>
              </a:buClr>
              <a:buFont typeface="+mj-lt"/>
              <a:buAutoNum type="arabicPeriod"/>
              <a:defRPr/>
            </a:pPr>
            <a:r>
              <a:rPr lang="en-US" sz="2800" b="1" dirty="0" smtClean="0">
                <a:latin typeface="Cooper Black" pitchFamily="18" charset="0"/>
              </a:rPr>
              <a:t> Age</a:t>
            </a:r>
          </a:p>
          <a:p>
            <a:pPr marL="640080" lvl="1" indent="-246888" eaLnBrk="1" fontAlgn="auto" hangingPunct="1">
              <a:spcAft>
                <a:spcPts val="0"/>
              </a:spcAft>
              <a:buFont typeface="Wingdings 2"/>
              <a:buChar char=""/>
              <a:defRPr/>
            </a:pPr>
            <a:r>
              <a:rPr lang="en-US" dirty="0" smtClean="0"/>
              <a:t>For learners who are overage for their grade level.</a:t>
            </a:r>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PH" sz="2800" dirty="0" smtClean="0"/>
          </a:p>
          <a:p>
            <a:pPr marL="274320" indent="-274320" eaLnBrk="1" fontAlgn="auto" hangingPunct="1">
              <a:spcAft>
                <a:spcPts val="0"/>
              </a:spcAft>
              <a:buClr>
                <a:schemeClr val="accent3"/>
              </a:buClr>
              <a:buFont typeface="Wingdings 2"/>
              <a:buChar char=""/>
              <a:defRPr/>
            </a:pPr>
            <a:endParaRPr lang="en-PH" dirty="0"/>
          </a:p>
        </p:txBody>
      </p:sp>
      <p:sp>
        <p:nvSpPr>
          <p:cNvPr id="20484" name="Slide Number Placeholder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0081318A-A3E8-4348-B1B7-3573C98C7739}" type="slidenum">
              <a:rPr lang="en-PH" smtClean="0"/>
              <a:pPr/>
              <a:t>7</a:t>
            </a:fld>
            <a:endParaRPr lang="en-PH" smtClean="0"/>
          </a:p>
        </p:txBody>
      </p:sp>
      <p:sp>
        <p:nvSpPr>
          <p:cNvPr id="6" name="Title 1"/>
          <p:cNvSpPr txBox="1">
            <a:spLocks/>
          </p:cNvSpPr>
          <p:nvPr/>
        </p:nvSpPr>
        <p:spPr bwMode="auto">
          <a:xfrm>
            <a:off x="457200" y="228600"/>
            <a:ext cx="8229600" cy="914400"/>
          </a:xfrm>
          <a:prstGeom prst="rect">
            <a:avLst/>
          </a:prstGeom>
          <a:noFill/>
          <a:ln w="9525">
            <a:noFill/>
            <a:miter lim="800000"/>
            <a:headEnd/>
            <a:tailEnd/>
          </a:ln>
        </p:spPr>
        <p:txBody>
          <a:bodyPr anchor="b">
            <a:normAutofit/>
          </a:bodyPr>
          <a:lstStyle/>
          <a:p>
            <a:pPr fontAlgn="auto">
              <a:spcAft>
                <a:spcPts val="0"/>
              </a:spcAft>
              <a:defRPr/>
            </a:pPr>
            <a:r>
              <a:rPr lang="en-PH" sz="3200" b="1" dirty="0">
                <a:solidFill>
                  <a:schemeClr val="tx2"/>
                </a:solidFill>
                <a:latin typeface="+mj-lt"/>
                <a:ea typeface="+mj-ea"/>
                <a:cs typeface="+mj-cs"/>
              </a:rPr>
              <a:t>5.  How are test applicants screened?</a:t>
            </a:r>
          </a:p>
        </p:txBody>
      </p:sp>
      <p:graphicFrame>
        <p:nvGraphicFramePr>
          <p:cNvPr id="8" name="Table 7"/>
          <p:cNvGraphicFramePr>
            <a:graphicFrameLocks noGrp="1"/>
          </p:cNvGraphicFramePr>
          <p:nvPr/>
        </p:nvGraphicFramePr>
        <p:xfrm>
          <a:off x="3048000" y="1349375"/>
          <a:ext cx="5791200" cy="5280238"/>
        </p:xfrm>
        <a:graphic>
          <a:graphicData uri="http://schemas.openxmlformats.org/drawingml/2006/table">
            <a:tbl>
              <a:tblPr/>
              <a:tblGrid>
                <a:gridCol w="1552280"/>
                <a:gridCol w="1343320"/>
                <a:gridCol w="1486607"/>
                <a:gridCol w="1408993"/>
              </a:tblGrid>
              <a:tr h="830599">
                <a:tc>
                  <a:txBody>
                    <a:bodyPr/>
                    <a:lstStyle/>
                    <a:p>
                      <a:pPr algn="ctr" fontAlgn="ctr"/>
                      <a:r>
                        <a:rPr lang="fil-PH" sz="1400" b="1" i="0" u="none" strike="noStrike" dirty="0" smtClean="0">
                          <a:solidFill>
                            <a:srgbClr val="000000"/>
                          </a:solidFill>
                          <a:latin typeface="Arial Narrow"/>
                        </a:rPr>
                        <a:t>Grade</a:t>
                      </a:r>
                      <a:r>
                        <a:rPr lang="fil-PH" sz="1400" b="1" i="0" u="none" strike="noStrike" baseline="0" dirty="0" smtClean="0">
                          <a:solidFill>
                            <a:srgbClr val="000000"/>
                          </a:solidFill>
                          <a:latin typeface="Arial Narrow"/>
                        </a:rPr>
                        <a:t> </a:t>
                      </a:r>
                      <a:r>
                        <a:rPr lang="fil-PH" sz="1400" b="1" i="0" u="none" strike="noStrike" dirty="0" smtClean="0">
                          <a:solidFill>
                            <a:srgbClr val="000000"/>
                          </a:solidFill>
                          <a:latin typeface="Arial Narrow"/>
                        </a:rPr>
                        <a:t>Level </a:t>
                      </a:r>
                      <a:r>
                        <a:rPr lang="fil-PH" sz="1400" b="1" i="0" u="none" strike="noStrike" dirty="0">
                          <a:solidFill>
                            <a:srgbClr val="000000"/>
                          </a:solidFill>
                          <a:latin typeface="Arial Narrow"/>
                        </a:rPr>
                        <a:t>Passed / Completed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latin typeface="Arial Narrow"/>
                        </a:rPr>
                        <a:t>Normal Age </a:t>
                      </a:r>
                      <a:r>
                        <a:rPr lang="en-US" sz="1400" b="1" i="0" u="none" strike="noStrike" dirty="0" smtClean="0">
                          <a:solidFill>
                            <a:srgbClr val="000000"/>
                          </a:solidFill>
                          <a:latin typeface="Arial Narrow"/>
                        </a:rPr>
                        <a:t>        (</a:t>
                      </a:r>
                      <a:r>
                        <a:rPr lang="en-US" sz="1400" b="1" i="0" u="none" strike="noStrike" dirty="0">
                          <a:solidFill>
                            <a:srgbClr val="000000"/>
                          </a:solidFill>
                          <a:latin typeface="Arial Narrow"/>
                        </a:rPr>
                        <a:t>at the end of the SY)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a:solidFill>
                            <a:srgbClr val="000000"/>
                          </a:solidFill>
                          <a:latin typeface="Arial Narrow"/>
                        </a:rPr>
                        <a:t>Age on the Date of Examination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b="1" i="0" u="none" strike="noStrike" dirty="0" smtClean="0">
                          <a:solidFill>
                            <a:srgbClr val="000000"/>
                          </a:solidFill>
                          <a:latin typeface="Arial Narrow"/>
                        </a:rPr>
                        <a:t>Grade</a:t>
                      </a:r>
                      <a:r>
                        <a:rPr lang="en-US" sz="1400" b="1" i="0" u="none" strike="noStrike" baseline="0" dirty="0" smtClean="0">
                          <a:solidFill>
                            <a:srgbClr val="000000"/>
                          </a:solidFill>
                          <a:latin typeface="Arial Narrow"/>
                        </a:rPr>
                        <a:t> </a:t>
                      </a:r>
                      <a:r>
                        <a:rPr lang="en-US" sz="1400" b="1" i="0" u="none" strike="noStrike" dirty="0" smtClean="0">
                          <a:solidFill>
                            <a:srgbClr val="000000"/>
                          </a:solidFill>
                          <a:latin typeface="Arial Narrow"/>
                        </a:rPr>
                        <a:t>Level </a:t>
                      </a:r>
                      <a:r>
                        <a:rPr lang="en-US" sz="1400" b="1" i="0" u="none" strike="noStrike" dirty="0">
                          <a:solidFill>
                            <a:srgbClr val="000000"/>
                          </a:solidFill>
                          <a:latin typeface="Arial Narrow"/>
                        </a:rPr>
                        <a:t>to be Tested </a:t>
                      </a:r>
                      <a:r>
                        <a:rPr lang="en-US" sz="1400" b="1" i="0" u="none" strike="noStrike" dirty="0" smtClean="0">
                          <a:solidFill>
                            <a:srgbClr val="000000"/>
                          </a:solidFill>
                          <a:latin typeface="Arial Narrow"/>
                        </a:rPr>
                        <a:t>at </a:t>
                      </a:r>
                      <a:r>
                        <a:rPr lang="en-US" sz="1400" b="1" i="0" u="none" strike="noStrike" dirty="0">
                          <a:solidFill>
                            <a:srgbClr val="000000"/>
                          </a:solidFill>
                          <a:latin typeface="Arial Narrow"/>
                        </a:rPr>
                        <a:t>starting level)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403434">
                <a:tc>
                  <a:txBody>
                    <a:bodyPr/>
                    <a:lstStyle/>
                    <a:p>
                      <a:pPr algn="ctr" fontAlgn="b"/>
                      <a:r>
                        <a:rPr lang="fil-PH" sz="1400" b="1" i="0" u="none" strike="noStrike">
                          <a:solidFill>
                            <a:srgbClr val="000000"/>
                          </a:solidFill>
                          <a:latin typeface="Arial Narrow"/>
                        </a:rPr>
                        <a:t>None (No Schooling)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a:solidFill>
                            <a:srgbClr val="000000"/>
                          </a:solidFill>
                          <a:latin typeface="Arial Narrow"/>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Arial Narrow"/>
                        </a:rPr>
                        <a:t>At least </a:t>
                      </a:r>
                      <a:r>
                        <a:rPr lang="en-US" sz="1400" b="1" i="0" u="none" strike="noStrike" dirty="0" smtClean="0">
                          <a:solidFill>
                            <a:srgbClr val="000000"/>
                          </a:solidFill>
                          <a:latin typeface="Arial Narrow"/>
                        </a:rPr>
                        <a:t>6 </a:t>
                      </a:r>
                      <a:r>
                        <a:rPr lang="en-US" sz="1400" b="1" i="0" u="none" strike="noStrike" dirty="0">
                          <a:solidFill>
                            <a:srgbClr val="000000"/>
                          </a:solidFill>
                          <a:latin typeface="Arial Narrow"/>
                        </a:rPr>
                        <a:t>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Kinder</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Kinder</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6 years old</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Arial Narrow"/>
                        </a:rPr>
                        <a:t>At least 7 years old</a:t>
                      </a:r>
                      <a:endParaRPr lang="en-US"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1</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1</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a:solidFill>
                            <a:srgbClr val="000000"/>
                          </a:solidFill>
                          <a:latin typeface="Arial Narrow"/>
                        </a:rPr>
                        <a:t>7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8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2</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2</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8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9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3</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3</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9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10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4</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4</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10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11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5</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5</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11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12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6</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a:solidFill>
                            <a:srgbClr val="000000"/>
                          </a:solidFill>
                          <a:latin typeface="Arial Narrow"/>
                        </a:rPr>
                        <a:t>Grade </a:t>
                      </a:r>
                      <a:r>
                        <a:rPr lang="fil-PH" sz="1400" b="1" i="0" u="none" strike="noStrike" dirty="0" smtClean="0">
                          <a:solidFill>
                            <a:srgbClr val="000000"/>
                          </a:solidFill>
                          <a:latin typeface="Arial Narrow"/>
                        </a:rPr>
                        <a:t>6</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12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13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7</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Grade 7</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13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14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8</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434">
                <a:tc>
                  <a:txBody>
                    <a:bodyPr/>
                    <a:lstStyle/>
                    <a:p>
                      <a:pPr algn="ctr" fontAlgn="b"/>
                      <a:r>
                        <a:rPr lang="fil-PH" sz="1400" b="1" i="0" u="none" strike="noStrike" dirty="0" smtClean="0">
                          <a:solidFill>
                            <a:srgbClr val="000000"/>
                          </a:solidFill>
                          <a:latin typeface="Arial Narrow"/>
                        </a:rPr>
                        <a:t>Grade 8</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14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15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9</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99">
                <a:tc>
                  <a:txBody>
                    <a:bodyPr/>
                    <a:lstStyle/>
                    <a:p>
                      <a:pPr algn="ctr" fontAlgn="b"/>
                      <a:r>
                        <a:rPr lang="fil-PH" sz="1400" b="1" i="0" u="none" strike="noStrike" dirty="0" smtClean="0">
                          <a:solidFill>
                            <a:srgbClr val="000000"/>
                          </a:solidFill>
                          <a:latin typeface="Arial Narrow"/>
                        </a:rPr>
                        <a:t>Grade 9</a:t>
                      </a:r>
                      <a:endParaRPr lang="fil-PH" sz="1400" b="1"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a:solidFill>
                            <a:srgbClr val="000000"/>
                          </a:solidFill>
                          <a:latin typeface="Arial Narrow"/>
                        </a:rPr>
                        <a:t>15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Arial Narrow"/>
                        </a:rPr>
                        <a:t>At least 16 years 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il-PH" sz="1400" b="1" i="0" u="none" strike="noStrike" dirty="0" smtClean="0">
                          <a:solidFill>
                            <a:srgbClr val="000000"/>
                          </a:solidFill>
                          <a:latin typeface="Arial Narrow"/>
                        </a:rPr>
                        <a:t>Grade 10</a:t>
                      </a:r>
                      <a:endParaRPr lang="fil-PH" sz="1400" b="1" i="0" u="none" strike="noStrike" dirty="0">
                        <a:solidFill>
                          <a:srgbClr val="000000"/>
                        </a:solidFill>
                        <a:latin typeface="Arial Narrow"/>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52"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eaLnBrk="1" hangingPunct="1"/>
            <a:r>
              <a:rPr lang="en-PH" b="1" smtClean="0"/>
              <a:t>5.  How are test applicants screened?</a:t>
            </a:r>
          </a:p>
        </p:txBody>
      </p:sp>
      <p:sp>
        <p:nvSpPr>
          <p:cNvPr id="21507" name="Content Placeholder 2"/>
          <p:cNvSpPr>
            <a:spLocks noGrp="1"/>
          </p:cNvSpPr>
          <p:nvPr>
            <p:ph idx="1"/>
          </p:nvPr>
        </p:nvSpPr>
        <p:spPr>
          <a:xfrm>
            <a:off x="457200" y="1935163"/>
            <a:ext cx="8229600" cy="4694237"/>
          </a:xfrm>
        </p:spPr>
        <p:txBody>
          <a:bodyPr/>
          <a:lstStyle/>
          <a:p>
            <a:pPr marL="514350" indent="-514350" eaLnBrk="1" hangingPunct="1">
              <a:buFont typeface="+mj-lt"/>
              <a:buAutoNum type="arabicPeriod" startAt="2"/>
              <a:defRPr/>
            </a:pPr>
            <a:r>
              <a:rPr lang="en-US" sz="2800" dirty="0" smtClean="0">
                <a:latin typeface="Cooper Black" pitchFamily="18" charset="0"/>
              </a:rPr>
              <a:t> </a:t>
            </a:r>
            <a:r>
              <a:rPr lang="en-US" sz="2800" b="1" dirty="0" smtClean="0">
                <a:latin typeface="Cooper Black" pitchFamily="18" charset="0"/>
              </a:rPr>
              <a:t>Last Level Completed (LLC)</a:t>
            </a:r>
          </a:p>
          <a:p>
            <a:pPr eaLnBrk="1" hangingPunct="1">
              <a:defRPr/>
            </a:pPr>
            <a:endParaRPr lang="en-US" sz="2800" b="1" dirty="0" smtClean="0"/>
          </a:p>
          <a:p>
            <a:pPr lvl="1" eaLnBrk="1" hangingPunct="1">
              <a:defRPr/>
            </a:pPr>
            <a:r>
              <a:rPr lang="en-US" dirty="0" smtClean="0"/>
              <a:t>The LLC is the grade level finished by a test registrant in school.  </a:t>
            </a:r>
          </a:p>
          <a:p>
            <a:pPr lvl="1" eaLnBrk="1" hangingPunct="1">
              <a:defRPr/>
            </a:pPr>
            <a:endParaRPr lang="en-US" dirty="0" smtClean="0"/>
          </a:p>
          <a:p>
            <a:pPr lvl="1" eaLnBrk="1" hangingPunct="1">
              <a:defRPr/>
            </a:pPr>
            <a:r>
              <a:rPr lang="en-US" dirty="0" smtClean="0"/>
              <a:t>In the secondary level, all subjects must have a passing mark including back subjects (if there were) in previous levels as noted in Form 137.  </a:t>
            </a:r>
          </a:p>
          <a:p>
            <a:pPr lvl="1" eaLnBrk="1" hangingPunct="1">
              <a:defRPr/>
            </a:pPr>
            <a:endParaRPr lang="en-US" dirty="0" smtClean="0"/>
          </a:p>
          <a:p>
            <a:pPr lvl="1" eaLnBrk="1" hangingPunct="1">
              <a:defRPr/>
            </a:pPr>
            <a:r>
              <a:rPr lang="en-US" dirty="0" smtClean="0"/>
              <a:t>There should be no pending subject grade in the level in order for it to be considered as the LLC of the registrant.</a:t>
            </a:r>
            <a:endParaRPr lang="en-PH" dirty="0" smtClean="0"/>
          </a:p>
          <a:p>
            <a:pPr eaLnBrk="1" hangingPunct="1">
              <a:defRPr/>
            </a:pPr>
            <a:endParaRPr lang="en-US" sz="2800" dirty="0" smtClean="0"/>
          </a:p>
          <a:p>
            <a:pPr eaLnBrk="1" hangingPunct="1">
              <a:defRPr/>
            </a:pPr>
            <a:endParaRPr lang="en-US" sz="2800" dirty="0" smtClean="0"/>
          </a:p>
          <a:p>
            <a:pPr eaLnBrk="1" hangingPunct="1">
              <a:defRPr/>
            </a:pPr>
            <a:endParaRPr lang="en-PH" sz="2800" dirty="0" smtClean="0"/>
          </a:p>
          <a:p>
            <a:pPr eaLnBrk="1" hangingPunct="1">
              <a:defRPr/>
            </a:pPr>
            <a:endParaRPr lang="en-PH" dirty="0" smtClean="0"/>
          </a:p>
        </p:txBody>
      </p:sp>
      <p:sp>
        <p:nvSpPr>
          <p:cNvPr id="2150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E1B9886-2957-4FE7-8236-EAB612F33571}" type="slidenum">
              <a:rPr lang="en-PH" smtClean="0"/>
              <a:pPr/>
              <a:t>8</a:t>
            </a:fld>
            <a:endParaRPr lang="en-PH" smtClean="0"/>
          </a:p>
        </p:txBody>
      </p:sp>
      <p:pic>
        <p:nvPicPr>
          <p:cNvPr id="21509" name="Picture 7"/>
          <p:cNvPicPr>
            <a:picLocks noChangeAspect="1" noChangeArrowheads="1"/>
          </p:cNvPicPr>
          <p:nvPr/>
        </p:nvPicPr>
        <p:blipFill>
          <a:blip r:embed="rId2"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152400"/>
            <a:ext cx="8534400" cy="1143000"/>
          </a:xfrm>
        </p:spPr>
        <p:txBody>
          <a:bodyPr/>
          <a:lstStyle/>
          <a:p>
            <a:pPr marL="465138" indent="-465138" eaLnBrk="1" hangingPunct="1"/>
            <a:r>
              <a:rPr lang="en-PH" sz="2400" b="1" smtClean="0"/>
              <a:t>6.  Is the test administered based on the examinee’s age and LLC?</a:t>
            </a:r>
          </a:p>
        </p:txBody>
      </p:sp>
      <p:sp>
        <p:nvSpPr>
          <p:cNvPr id="3" name="Content Placeholder 2"/>
          <p:cNvSpPr>
            <a:spLocks noGrp="1"/>
          </p:cNvSpPr>
          <p:nvPr>
            <p:ph idx="1"/>
          </p:nvPr>
        </p:nvSpPr>
        <p:spPr>
          <a:xfrm>
            <a:off x="457200" y="1447800"/>
            <a:ext cx="8305800" cy="5105400"/>
          </a:xfrm>
        </p:spPr>
        <p:txBody>
          <a:bodyPr>
            <a:normAutofit/>
          </a:bodyPr>
          <a:lstStyle/>
          <a:p>
            <a:pPr marL="274320" indent="-274320" eaLnBrk="1" fontAlgn="auto" hangingPunct="1">
              <a:spcAft>
                <a:spcPts val="0"/>
              </a:spcAft>
              <a:buClr>
                <a:schemeClr val="accent3"/>
              </a:buClr>
              <a:buFont typeface="Wingdings 2"/>
              <a:buChar char=""/>
              <a:defRPr/>
            </a:pPr>
            <a:r>
              <a:rPr lang="en-US" sz="2000" b="1" dirty="0" smtClean="0"/>
              <a:t>Yes</a:t>
            </a:r>
            <a:endParaRPr lang="en-US"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dirty="0" smtClean="0"/>
              <a:t>Each examinee is assigned to answer a particular set of test items in the Test Booklet according to his/her age and LLC.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b="1" i="1" dirty="0" smtClean="0"/>
              <a:t>Example #1: </a:t>
            </a:r>
            <a:r>
              <a:rPr lang="en-US" sz="2000" dirty="0" smtClean="0"/>
              <a:t>a 12-year-old PEPT registrant who finished Grade 2 will be given test items for Grades 3 to 6 on exam day.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b="1" i="1" dirty="0" smtClean="0"/>
              <a:t>Example #2:</a:t>
            </a:r>
            <a:r>
              <a:rPr lang="en-US" sz="2000" b="1" dirty="0" smtClean="0"/>
              <a:t> </a:t>
            </a:r>
            <a:r>
              <a:rPr lang="en-US" sz="2000" dirty="0" smtClean="0"/>
              <a:t>a 16-year-old registrant who completed Grade 9 level will be given test items for Grade 10 on exam day. </a:t>
            </a:r>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r>
              <a:rPr lang="en-US" sz="2000" dirty="0" smtClean="0"/>
              <a:t>Thus, examinees will have different test time allotments depending on their age and LLC.</a:t>
            </a:r>
            <a:endParaRPr lang="en-PH"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endParaRPr lang="en-US" sz="2000" dirty="0" smtClean="0"/>
          </a:p>
          <a:p>
            <a:pPr marL="274320" indent="-274320" eaLnBrk="1" fontAlgn="auto" hangingPunct="1">
              <a:spcAft>
                <a:spcPts val="0"/>
              </a:spcAft>
              <a:buClr>
                <a:schemeClr val="accent3"/>
              </a:buClr>
              <a:buFont typeface="Wingdings 2"/>
              <a:buChar char=""/>
              <a:defRPr/>
            </a:pPr>
            <a:endParaRPr lang="en-PH" sz="2000" dirty="0" smtClean="0"/>
          </a:p>
          <a:p>
            <a:pPr marL="274320" indent="-274320" eaLnBrk="1" fontAlgn="auto" hangingPunct="1">
              <a:spcAft>
                <a:spcPts val="0"/>
              </a:spcAft>
              <a:buClr>
                <a:schemeClr val="accent3"/>
              </a:buClr>
              <a:buFont typeface="Wingdings 2"/>
              <a:buChar char=""/>
              <a:defRPr/>
            </a:pPr>
            <a:endParaRPr lang="en-PH" sz="2000" dirty="0"/>
          </a:p>
        </p:txBody>
      </p:sp>
      <p:sp>
        <p:nvSpPr>
          <p:cNvPr id="22534" name="Slide Number Placeholder 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79871630-C7D4-4337-B375-F2BA3140E1E4}" type="slidenum">
              <a:rPr lang="en-PH" smtClean="0"/>
              <a:pPr/>
              <a:t>9</a:t>
            </a:fld>
            <a:endParaRPr lang="en-PH" smtClean="0"/>
          </a:p>
        </p:txBody>
      </p:sp>
      <p:pic>
        <p:nvPicPr>
          <p:cNvPr id="22533" name="Picture 6"/>
          <p:cNvPicPr>
            <a:picLocks noChangeAspect="1" noChangeArrowheads="1"/>
          </p:cNvPicPr>
          <p:nvPr/>
        </p:nvPicPr>
        <p:blipFill>
          <a:blip r:embed="rId2" cstate="print"/>
          <a:srcRect b="54546"/>
          <a:stretch>
            <a:fillRect/>
          </a:stretch>
        </p:blipFill>
        <p:spPr bwMode="auto">
          <a:xfrm>
            <a:off x="4529138" y="762000"/>
            <a:ext cx="4506912" cy="1352550"/>
          </a:xfrm>
          <a:prstGeom prst="rect">
            <a:avLst/>
          </a:prstGeom>
          <a:ln>
            <a:noFill/>
          </a:ln>
          <a:effectLst>
            <a:outerShdw blurRad="190500" algn="tl" rotWithShape="0">
              <a:srgbClr val="000000">
                <a:alpha val="70000"/>
              </a:srgbClr>
            </a:outerShdw>
          </a:effectLst>
        </p:spPr>
      </p:pic>
      <p:sp>
        <p:nvSpPr>
          <p:cNvPr id="7" name="Oval 6"/>
          <p:cNvSpPr/>
          <p:nvPr/>
        </p:nvSpPr>
        <p:spPr>
          <a:xfrm>
            <a:off x="6858000" y="762000"/>
            <a:ext cx="381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pic>
        <p:nvPicPr>
          <p:cNvPr id="22535" name="Picture 7"/>
          <p:cNvPicPr>
            <a:picLocks noChangeAspect="1" noChangeArrowheads="1"/>
          </p:cNvPicPr>
          <p:nvPr/>
        </p:nvPicPr>
        <p:blipFill>
          <a:blip r:embed="rId3" cstate="print"/>
          <a:srcRect/>
          <a:stretch>
            <a:fillRect/>
          </a:stretch>
        </p:blipFill>
        <p:spPr bwMode="auto">
          <a:xfrm>
            <a:off x="152400" y="6400800"/>
            <a:ext cx="381000" cy="21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2856</TotalTime>
  <Words>1845</Words>
  <Application>Microsoft Office PowerPoint</Application>
  <PresentationFormat>On-screen Show (4:3)</PresentationFormat>
  <Paragraphs>301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The  Philippine Educational Placement Test:</vt:lpstr>
      <vt:lpstr>1.  What is PEPT?</vt:lpstr>
      <vt:lpstr>2.  Why is PEPT conducted?</vt:lpstr>
      <vt:lpstr>3.  Who may take the test?</vt:lpstr>
      <vt:lpstr>4.  What are the requirements to be submitted prior to taking the test?</vt:lpstr>
      <vt:lpstr>4.  What are the requirements to be submitted prior to taking the test?</vt:lpstr>
      <vt:lpstr>PowerPoint Presentation</vt:lpstr>
      <vt:lpstr>5.  How are test applicants screened?</vt:lpstr>
      <vt:lpstr>6.  Is the test administered based on the examinee’s age and LLC?</vt:lpstr>
      <vt:lpstr>7.  What is the coverage of the PEPT?</vt:lpstr>
      <vt:lpstr>7.  What is the coverage of the PEPT?</vt:lpstr>
      <vt:lpstr>8.  When could PEPT be availed?</vt:lpstr>
      <vt:lpstr>8.  When could PEPT be availed?</vt:lpstr>
      <vt:lpstr>9.  How does one register for the PEPT?</vt:lpstr>
      <vt:lpstr>9.  How does one register for the PEPT?</vt:lpstr>
      <vt:lpstr>10.  What is a testing center? What are the requirements in putting up one?</vt:lpstr>
      <vt:lpstr>11.  How are test results processed?</vt:lpstr>
      <vt:lpstr>12.  How are test results analyzed and interpreted?</vt:lpstr>
      <vt:lpstr>13.  How are test results analyzed and interpreted?</vt:lpstr>
      <vt:lpstr>14.  What if the examinee failed one subject, can the ratings in 5 subjects be averaged?</vt:lpstr>
      <vt:lpstr>15.  How do examinees get their test results?</vt:lpstr>
      <vt:lpstr>16.  What if an examinee lost his/her COR? Will BEA issue another copy? </vt:lpstr>
      <vt:lpstr>PEPT COR Request Form</vt:lpstr>
      <vt:lpstr>17.  When can examinees use the PEPT results?</vt:lpstr>
      <vt:lpstr>18.  Can the PEPT be administered to examinees with special needs?</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Frequently Asked Questions regarding the Philippine Educational Placement Test (PEPT)</dc:title>
  <dc:creator>Toshiba</dc:creator>
  <cp:lastModifiedBy>DepEd</cp:lastModifiedBy>
  <cp:revision>413</cp:revision>
  <dcterms:created xsi:type="dcterms:W3CDTF">2010-10-05T03:17:59Z</dcterms:created>
  <dcterms:modified xsi:type="dcterms:W3CDTF">2017-09-13T12:22:56Z</dcterms:modified>
</cp:coreProperties>
</file>