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88"/>
  </p:notesMasterIdLst>
  <p:handoutMasterIdLst>
    <p:handoutMasterId r:id="rId89"/>
  </p:handoutMasterIdLst>
  <p:sldIdLst>
    <p:sldId id="256" r:id="rId2"/>
    <p:sldId id="450" r:id="rId3"/>
    <p:sldId id="307" r:id="rId4"/>
    <p:sldId id="306" r:id="rId5"/>
    <p:sldId id="451" r:id="rId6"/>
    <p:sldId id="419" r:id="rId7"/>
    <p:sldId id="420" r:id="rId8"/>
    <p:sldId id="421" r:id="rId9"/>
    <p:sldId id="422" r:id="rId10"/>
    <p:sldId id="423" r:id="rId11"/>
    <p:sldId id="424" r:id="rId12"/>
    <p:sldId id="383" r:id="rId13"/>
    <p:sldId id="401"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00" r:id="rId29"/>
    <p:sldId id="441" r:id="rId30"/>
    <p:sldId id="393" r:id="rId31"/>
    <p:sldId id="394" r:id="rId32"/>
    <p:sldId id="402" r:id="rId33"/>
    <p:sldId id="406" r:id="rId34"/>
    <p:sldId id="442" r:id="rId35"/>
    <p:sldId id="403" r:id="rId36"/>
    <p:sldId id="412" r:id="rId37"/>
    <p:sldId id="413" r:id="rId38"/>
    <p:sldId id="330" r:id="rId39"/>
    <p:sldId id="350" r:id="rId40"/>
    <p:sldId id="353" r:id="rId41"/>
    <p:sldId id="354" r:id="rId42"/>
    <p:sldId id="355" r:id="rId43"/>
    <p:sldId id="356" r:id="rId44"/>
    <p:sldId id="358" r:id="rId45"/>
    <p:sldId id="359" r:id="rId46"/>
    <p:sldId id="360" r:id="rId47"/>
    <p:sldId id="361" r:id="rId48"/>
    <p:sldId id="362" r:id="rId49"/>
    <p:sldId id="363" r:id="rId50"/>
    <p:sldId id="364" r:id="rId51"/>
    <p:sldId id="366" r:id="rId52"/>
    <p:sldId id="367" r:id="rId53"/>
    <p:sldId id="373" r:id="rId54"/>
    <p:sldId id="374" r:id="rId55"/>
    <p:sldId id="375" r:id="rId56"/>
    <p:sldId id="381" r:id="rId57"/>
    <p:sldId id="385" r:id="rId58"/>
    <p:sldId id="425" r:id="rId59"/>
    <p:sldId id="426" r:id="rId60"/>
    <p:sldId id="261" r:id="rId61"/>
    <p:sldId id="262" r:id="rId62"/>
    <p:sldId id="263" r:id="rId63"/>
    <p:sldId id="264" r:id="rId64"/>
    <p:sldId id="259" r:id="rId65"/>
    <p:sldId id="289" r:id="rId66"/>
    <p:sldId id="290" r:id="rId67"/>
    <p:sldId id="266" r:id="rId68"/>
    <p:sldId id="407" r:id="rId69"/>
    <p:sldId id="321" r:id="rId70"/>
    <p:sldId id="415" r:id="rId71"/>
    <p:sldId id="416" r:id="rId72"/>
    <p:sldId id="417" r:id="rId73"/>
    <p:sldId id="418" r:id="rId74"/>
    <p:sldId id="443" r:id="rId75"/>
    <p:sldId id="410" r:id="rId76"/>
    <p:sldId id="408" r:id="rId77"/>
    <p:sldId id="409" r:id="rId78"/>
    <p:sldId id="447" r:id="rId79"/>
    <p:sldId id="324" r:id="rId80"/>
    <p:sldId id="322" r:id="rId81"/>
    <p:sldId id="445" r:id="rId82"/>
    <p:sldId id="448" r:id="rId83"/>
    <p:sldId id="449" r:id="rId84"/>
    <p:sldId id="452" r:id="rId85"/>
    <p:sldId id="453" r:id="rId86"/>
    <p:sldId id="454"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82187" autoAdjust="0"/>
  </p:normalViewPr>
  <p:slideViewPr>
    <p:cSldViewPr snapToGrid="0" snapToObjects="1">
      <p:cViewPr varScale="1">
        <p:scale>
          <a:sx n="41" d="100"/>
          <a:sy n="41" d="100"/>
        </p:scale>
        <p:origin x="-1230" y="-9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11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oleObject" Target="file:///C:\Users\tekya\Desktop\Problem%20Statement%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PH"/>
            </a:pPr>
            <a:r>
              <a:rPr lang="en-US" sz="2800" dirty="0" smtClean="0"/>
              <a:t>Item</a:t>
            </a:r>
            <a:r>
              <a:rPr lang="en-US" sz="2800" baseline="0" dirty="0" smtClean="0"/>
              <a:t> Analysis of Math Exam </a:t>
            </a:r>
            <a:endParaRPr lang="en-US" sz="2800"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9905643044619996E-2"/>
          <c:y val="0.133777777777778"/>
          <c:w val="0.72979855643045044"/>
          <c:h val="0.74040367454068523"/>
        </c:manualLayout>
      </c:layout>
      <c:bar3DChart>
        <c:barDir val="col"/>
        <c:grouping val="clustered"/>
        <c:varyColors val="0"/>
        <c:ser>
          <c:idx val="0"/>
          <c:order val="0"/>
          <c:tx>
            <c:strRef>
              <c:f>Sheet1!$I$4</c:f>
              <c:strCache>
                <c:ptCount val="1"/>
                <c:pt idx="0">
                  <c:v>SCORE</c:v>
                </c:pt>
              </c:strCache>
            </c:strRef>
          </c:tx>
          <c:spPr>
            <a:solidFill>
              <a:schemeClr val="accent1"/>
            </a:solidFill>
          </c:spPr>
          <c:invertIfNegative val="0"/>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Pt>
            <c:idx val="9"/>
            <c:invertIfNegative val="0"/>
            <c:bubble3D val="0"/>
            <c:spPr>
              <a:solidFill>
                <a:srgbClr val="00B050"/>
              </a:solidFill>
            </c:spPr>
          </c:dPt>
          <c:dPt>
            <c:idx val="10"/>
            <c:invertIfNegative val="0"/>
            <c:bubble3D val="0"/>
            <c:spPr>
              <a:solidFill>
                <a:srgbClr val="00B050"/>
              </a:solidFill>
            </c:spPr>
          </c:dPt>
          <c:dPt>
            <c:idx val="31"/>
            <c:invertIfNegative val="0"/>
            <c:bubble3D val="0"/>
            <c:spPr>
              <a:solidFill>
                <a:schemeClr val="accent2">
                  <a:lumMod val="75000"/>
                </a:schemeClr>
              </a:solidFill>
            </c:spPr>
          </c:dPt>
          <c:dPt>
            <c:idx val="32"/>
            <c:invertIfNegative val="0"/>
            <c:bubble3D val="0"/>
            <c:spPr>
              <a:solidFill>
                <a:schemeClr val="accent2">
                  <a:lumMod val="75000"/>
                </a:schemeClr>
              </a:solidFill>
            </c:spPr>
          </c:dPt>
          <c:cat>
            <c:numRef>
              <c:f>Sheet1!$H$4:$H$36</c:f>
              <c:numCache>
                <c:formatCode>General</c:formatCode>
                <c:ptCount val="33"/>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Sheet1!$I$4:$I$36</c:f>
              <c:numCache>
                <c:formatCode>General</c:formatCode>
                <c:ptCount val="33"/>
                <c:pt idx="0">
                  <c:v>0</c:v>
                </c:pt>
                <c:pt idx="1">
                  <c:v>47</c:v>
                </c:pt>
                <c:pt idx="2">
                  <c:v>35</c:v>
                </c:pt>
                <c:pt idx="3">
                  <c:v>42</c:v>
                </c:pt>
                <c:pt idx="4">
                  <c:v>40</c:v>
                </c:pt>
                <c:pt idx="5">
                  <c:v>45</c:v>
                </c:pt>
                <c:pt idx="6">
                  <c:v>47</c:v>
                </c:pt>
                <c:pt idx="7">
                  <c:v>47</c:v>
                </c:pt>
                <c:pt idx="8">
                  <c:v>46</c:v>
                </c:pt>
                <c:pt idx="9">
                  <c:v>40</c:v>
                </c:pt>
                <c:pt idx="10">
                  <c:v>36</c:v>
                </c:pt>
                <c:pt idx="11">
                  <c:v>25</c:v>
                </c:pt>
                <c:pt idx="12">
                  <c:v>28</c:v>
                </c:pt>
                <c:pt idx="13">
                  <c:v>30</c:v>
                </c:pt>
                <c:pt idx="14">
                  <c:v>31</c:v>
                </c:pt>
                <c:pt idx="15">
                  <c:v>36</c:v>
                </c:pt>
                <c:pt idx="16">
                  <c:v>30</c:v>
                </c:pt>
                <c:pt idx="17">
                  <c:v>32</c:v>
                </c:pt>
                <c:pt idx="18">
                  <c:v>33</c:v>
                </c:pt>
                <c:pt idx="19">
                  <c:v>32</c:v>
                </c:pt>
                <c:pt idx="20">
                  <c:v>32</c:v>
                </c:pt>
                <c:pt idx="21">
                  <c:v>17</c:v>
                </c:pt>
                <c:pt idx="22">
                  <c:v>16</c:v>
                </c:pt>
                <c:pt idx="23">
                  <c:v>15</c:v>
                </c:pt>
                <c:pt idx="24">
                  <c:v>11</c:v>
                </c:pt>
                <c:pt idx="25">
                  <c:v>10</c:v>
                </c:pt>
                <c:pt idx="26">
                  <c:v>13</c:v>
                </c:pt>
                <c:pt idx="27">
                  <c:v>12</c:v>
                </c:pt>
                <c:pt idx="28">
                  <c:v>9</c:v>
                </c:pt>
                <c:pt idx="29">
                  <c:v>8</c:v>
                </c:pt>
                <c:pt idx="30">
                  <c:v>7</c:v>
                </c:pt>
                <c:pt idx="31">
                  <c:v>5</c:v>
                </c:pt>
                <c:pt idx="32">
                  <c:v>3</c:v>
                </c:pt>
              </c:numCache>
            </c:numRef>
          </c:val>
        </c:ser>
        <c:dLbls>
          <c:showLegendKey val="0"/>
          <c:showVal val="0"/>
          <c:showCatName val="0"/>
          <c:showSerName val="0"/>
          <c:showPercent val="0"/>
          <c:showBubbleSize val="0"/>
        </c:dLbls>
        <c:gapWidth val="150"/>
        <c:shape val="cylinder"/>
        <c:axId val="61421056"/>
        <c:axId val="61422976"/>
        <c:axId val="0"/>
      </c:bar3DChart>
      <c:catAx>
        <c:axId val="61421056"/>
        <c:scaling>
          <c:orientation val="minMax"/>
        </c:scaling>
        <c:delete val="0"/>
        <c:axPos val="b"/>
        <c:title>
          <c:tx>
            <c:rich>
              <a:bodyPr/>
              <a:lstStyle/>
              <a:p>
                <a:pPr>
                  <a:defRPr sz="1400"/>
                </a:pPr>
                <a:r>
                  <a:rPr lang="en-US" sz="1400" dirty="0" smtClean="0"/>
                  <a:t>ITEM</a:t>
                </a:r>
                <a:r>
                  <a:rPr lang="en-US" sz="1400" baseline="0" dirty="0" smtClean="0"/>
                  <a:t> NUMBER</a:t>
                </a:r>
                <a:endParaRPr lang="en-US" sz="1400" dirty="0"/>
              </a:p>
            </c:rich>
          </c:tx>
          <c:layout/>
          <c:overlay val="0"/>
        </c:title>
        <c:numFmt formatCode="General" sourceLinked="1"/>
        <c:majorTickMark val="none"/>
        <c:minorTickMark val="none"/>
        <c:tickLblPos val="nextTo"/>
        <c:txPr>
          <a:bodyPr/>
          <a:lstStyle/>
          <a:p>
            <a:pPr>
              <a:defRPr lang="en-PH"/>
            </a:pPr>
            <a:endParaRPr lang="en-US"/>
          </a:p>
        </c:txPr>
        <c:crossAx val="61422976"/>
        <c:crosses val="autoZero"/>
        <c:auto val="1"/>
        <c:lblAlgn val="ctr"/>
        <c:lblOffset val="100"/>
        <c:noMultiLvlLbl val="0"/>
      </c:catAx>
      <c:valAx>
        <c:axId val="61422976"/>
        <c:scaling>
          <c:orientation val="minMax"/>
        </c:scaling>
        <c:delete val="0"/>
        <c:axPos val="l"/>
        <c:majorGridlines/>
        <c:title>
          <c:tx>
            <c:rich>
              <a:bodyPr/>
              <a:lstStyle/>
              <a:p>
                <a:pPr>
                  <a:defRPr sz="1200"/>
                </a:pPr>
                <a:r>
                  <a:rPr lang="en-US" sz="1200" dirty="0" smtClean="0"/>
                  <a:t>NUMBER OF PUPILS WITH CORRECT ANSWER </a:t>
                </a:r>
                <a:endParaRPr lang="en-US" sz="1200" dirty="0"/>
              </a:p>
            </c:rich>
          </c:tx>
          <c:layout/>
          <c:overlay val="0"/>
        </c:title>
        <c:numFmt formatCode="General" sourceLinked="1"/>
        <c:majorTickMark val="out"/>
        <c:minorTickMark val="none"/>
        <c:tickLblPos val="nextTo"/>
        <c:txPr>
          <a:bodyPr/>
          <a:lstStyle/>
          <a:p>
            <a:pPr>
              <a:defRPr lang="en-PH"/>
            </a:pPr>
            <a:endParaRPr lang="en-US"/>
          </a:p>
        </c:txPr>
        <c:crossAx val="614210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a:t>Item Analysis of Word </a:t>
            </a:r>
            <a:r>
              <a:rPr lang="en-US" dirty="0" smtClean="0"/>
              <a:t>Problem Grade</a:t>
            </a:r>
            <a:r>
              <a:rPr lang="en-US" baseline="0" dirty="0" smtClean="0"/>
              <a:t> IV Pupils</a:t>
            </a:r>
            <a:endParaRPr lang="en-US"/>
          </a:p>
        </c:rich>
      </c:tx>
      <c:layout/>
      <c:overlay val="0"/>
      <c:spPr>
        <a:noFill/>
        <a:ln w="25385">
          <a:noFill/>
        </a:ln>
      </c:spPr>
    </c:title>
    <c:autoTitleDeleted val="0"/>
    <c:plotArea>
      <c:layout>
        <c:manualLayout>
          <c:layoutTarget val="inner"/>
          <c:xMode val="edge"/>
          <c:yMode val="edge"/>
          <c:x val="0.15341409246921112"/>
          <c:y val="9.3012501726757832E-2"/>
          <c:w val="0.82479639680962202"/>
          <c:h val="0.83511793046417626"/>
        </c:manualLayout>
      </c:layout>
      <c:barChart>
        <c:barDir val="col"/>
        <c:grouping val="clustered"/>
        <c:varyColors val="0"/>
        <c:ser>
          <c:idx val="0"/>
          <c:order val="0"/>
          <c:tx>
            <c:strRef>
              <c:f>Sheet1!$B$1</c:f>
              <c:strCache>
                <c:ptCount val="1"/>
                <c:pt idx="0">
                  <c:v>Score</c:v>
                </c:pt>
              </c:strCache>
            </c:strRef>
          </c:tx>
          <c:spPr>
            <a:solidFill>
              <a:srgbClr val="4F81BD"/>
            </a:solidFill>
            <a:ln w="25385">
              <a:noFill/>
            </a:ln>
          </c:spPr>
          <c:invertIfNegative val="0"/>
          <c:dPt>
            <c:idx val="0"/>
            <c:invertIfNegative val="0"/>
            <c:bubble3D val="0"/>
            <c:spPr>
              <a:solidFill>
                <a:srgbClr val="BC16BC"/>
              </a:solidFill>
              <a:ln w="25385">
                <a:noFill/>
              </a:ln>
            </c:spPr>
          </c:dPt>
          <c:dPt>
            <c:idx val="1"/>
            <c:invertIfNegative val="0"/>
            <c:bubble3D val="0"/>
            <c:spPr>
              <a:solidFill>
                <a:srgbClr val="3CF640"/>
              </a:solidFill>
              <a:ln w="25385">
                <a:noFill/>
              </a:ln>
            </c:spPr>
          </c:dPt>
          <c:dPt>
            <c:idx val="2"/>
            <c:invertIfNegative val="0"/>
            <c:bubble3D val="0"/>
            <c:spPr>
              <a:solidFill>
                <a:srgbClr val="BC16BC"/>
              </a:solidFill>
              <a:ln w="25385">
                <a:noFill/>
              </a:ln>
            </c:spPr>
          </c:dPt>
          <c:dPt>
            <c:idx val="3"/>
            <c:invertIfNegative val="0"/>
            <c:bubble3D val="0"/>
            <c:spPr>
              <a:solidFill>
                <a:srgbClr val="FF3300"/>
              </a:solidFill>
              <a:ln w="25385">
                <a:noFill/>
              </a:ln>
            </c:spPr>
          </c:dPt>
          <c:dPt>
            <c:idx val="4"/>
            <c:invertIfNegative val="0"/>
            <c:bubble3D val="0"/>
            <c:spPr>
              <a:solidFill>
                <a:srgbClr val="BC16BC"/>
              </a:solidFill>
              <a:ln w="25385">
                <a:noFill/>
              </a:ln>
            </c:spPr>
          </c:dPt>
          <c:dPt>
            <c:idx val="5"/>
            <c:invertIfNegative val="0"/>
            <c:bubble3D val="0"/>
            <c:spPr>
              <a:solidFill>
                <a:srgbClr val="BC16BC"/>
              </a:solidFill>
              <a:ln w="25385">
                <a:noFill/>
              </a:ln>
            </c:spPr>
          </c:dPt>
          <c:dPt>
            <c:idx val="6"/>
            <c:invertIfNegative val="0"/>
            <c:bubble3D val="0"/>
            <c:spPr>
              <a:solidFill>
                <a:srgbClr val="FF3300"/>
              </a:solidFill>
              <a:ln w="25385">
                <a:noFill/>
              </a:ln>
            </c:spPr>
          </c:dPt>
          <c:dPt>
            <c:idx val="7"/>
            <c:invertIfNegative val="0"/>
            <c:bubble3D val="0"/>
            <c:spPr>
              <a:solidFill>
                <a:srgbClr val="3CF640"/>
              </a:solidFill>
              <a:ln w="25385">
                <a:noFill/>
              </a:ln>
            </c:spPr>
          </c:dPt>
          <c:dPt>
            <c:idx val="8"/>
            <c:invertIfNegative val="0"/>
            <c:bubble3D val="0"/>
            <c:spPr>
              <a:solidFill>
                <a:srgbClr val="3CF640"/>
              </a:solidFill>
              <a:ln w="25385">
                <a:noFill/>
              </a:ln>
            </c:spPr>
          </c:dPt>
          <c:dPt>
            <c:idx val="10"/>
            <c:invertIfNegative val="0"/>
            <c:bubble3D val="0"/>
            <c:spPr>
              <a:solidFill>
                <a:srgbClr val="3CF640"/>
              </a:solidFill>
              <a:ln w="25385">
                <a:noFill/>
              </a:ln>
            </c:spPr>
          </c:dPt>
          <c:dPt>
            <c:idx val="11"/>
            <c:invertIfNegative val="0"/>
            <c:bubble3D val="0"/>
            <c:spPr>
              <a:solidFill>
                <a:srgbClr val="FF3300"/>
              </a:solidFill>
              <a:ln w="25385">
                <a:noFill/>
              </a:ln>
            </c:spPr>
          </c:dPt>
          <c:dPt>
            <c:idx val="12"/>
            <c:invertIfNegative val="0"/>
            <c:bubble3D val="0"/>
            <c:spPr>
              <a:solidFill>
                <a:srgbClr val="FF3300"/>
              </a:solidFill>
              <a:ln w="25385">
                <a:noFill/>
              </a:ln>
            </c:spPr>
          </c:dPt>
          <c:dPt>
            <c:idx val="14"/>
            <c:invertIfNegative val="0"/>
            <c:bubble3D val="0"/>
            <c:spPr>
              <a:solidFill>
                <a:srgbClr val="3CF640"/>
              </a:solidFill>
              <a:ln w="25385">
                <a:noFill/>
              </a:ln>
            </c:spPr>
          </c:dPt>
          <c:dPt>
            <c:idx val="15"/>
            <c:invertIfNegative val="0"/>
            <c:bubble3D val="0"/>
            <c:spPr>
              <a:solidFill>
                <a:srgbClr val="FF3300"/>
              </a:solidFill>
              <a:ln w="25385">
                <a:noFill/>
              </a:ln>
            </c:spPr>
          </c:dPt>
          <c:dPt>
            <c:idx val="18"/>
            <c:invertIfNegative val="0"/>
            <c:bubble3D val="0"/>
            <c:spPr>
              <a:solidFill>
                <a:srgbClr val="BC16BC"/>
              </a:solidFill>
              <a:ln w="25385">
                <a:noFill/>
              </a:ln>
            </c:spPr>
          </c:dPt>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Sheet1!$B$2:$B$21</c:f>
              <c:numCache>
                <c:formatCode>General</c:formatCode>
                <c:ptCount val="20"/>
                <c:pt idx="0">
                  <c:v>129</c:v>
                </c:pt>
                <c:pt idx="1">
                  <c:v>51</c:v>
                </c:pt>
                <c:pt idx="2">
                  <c:v>93</c:v>
                </c:pt>
                <c:pt idx="3">
                  <c:v>70</c:v>
                </c:pt>
                <c:pt idx="4">
                  <c:v>88</c:v>
                </c:pt>
                <c:pt idx="5">
                  <c:v>121</c:v>
                </c:pt>
                <c:pt idx="6">
                  <c:v>87</c:v>
                </c:pt>
                <c:pt idx="7">
                  <c:v>48</c:v>
                </c:pt>
                <c:pt idx="8">
                  <c:v>42</c:v>
                </c:pt>
                <c:pt idx="9">
                  <c:v>30</c:v>
                </c:pt>
                <c:pt idx="10">
                  <c:v>42</c:v>
                </c:pt>
                <c:pt idx="11">
                  <c:v>59</c:v>
                </c:pt>
                <c:pt idx="12">
                  <c:v>62</c:v>
                </c:pt>
                <c:pt idx="13">
                  <c:v>40</c:v>
                </c:pt>
                <c:pt idx="14">
                  <c:v>54</c:v>
                </c:pt>
                <c:pt idx="15">
                  <c:v>83</c:v>
                </c:pt>
                <c:pt idx="16">
                  <c:v>18</c:v>
                </c:pt>
                <c:pt idx="17">
                  <c:v>12</c:v>
                </c:pt>
                <c:pt idx="18">
                  <c:v>95</c:v>
                </c:pt>
                <c:pt idx="19">
                  <c:v>20</c:v>
                </c:pt>
              </c:numCache>
            </c:numRef>
          </c:val>
        </c:ser>
        <c:dLbls>
          <c:showLegendKey val="0"/>
          <c:showVal val="0"/>
          <c:showCatName val="0"/>
          <c:showSerName val="0"/>
          <c:showPercent val="0"/>
          <c:showBubbleSize val="0"/>
        </c:dLbls>
        <c:gapWidth val="150"/>
        <c:axId val="92164480"/>
        <c:axId val="92166016"/>
      </c:barChart>
      <c:catAx>
        <c:axId val="92164480"/>
        <c:scaling>
          <c:orientation val="minMax"/>
        </c:scaling>
        <c:delete val="0"/>
        <c:axPos val="b"/>
        <c:numFmt formatCode="General" sourceLinked="1"/>
        <c:majorTickMark val="none"/>
        <c:minorTickMark val="none"/>
        <c:tickLblPos val="nextTo"/>
        <c:spPr>
          <a:ln w="3173">
            <a:solidFill>
              <a:srgbClr val="808080"/>
            </a:solidFill>
            <a:prstDash val="solid"/>
          </a:ln>
        </c:spPr>
        <c:txPr>
          <a:bodyPr/>
          <a:lstStyle/>
          <a:p>
            <a:pPr>
              <a:defRPr sz="1399"/>
            </a:pPr>
            <a:endParaRPr lang="en-US"/>
          </a:p>
        </c:txPr>
        <c:crossAx val="92166016"/>
        <c:crosses val="autoZero"/>
        <c:auto val="1"/>
        <c:lblAlgn val="ctr"/>
        <c:lblOffset val="100"/>
        <c:noMultiLvlLbl val="0"/>
      </c:catAx>
      <c:valAx>
        <c:axId val="92166016"/>
        <c:scaling>
          <c:orientation val="minMax"/>
        </c:scaling>
        <c:delete val="0"/>
        <c:axPos val="l"/>
        <c:majorGridlines>
          <c:spPr>
            <a:ln w="3173">
              <a:solidFill>
                <a:srgbClr val="808080"/>
              </a:solidFill>
              <a:prstDash val="solid"/>
            </a:ln>
          </c:spPr>
        </c:majorGridlines>
        <c:title>
          <c:tx>
            <c:rich>
              <a:bodyPr/>
              <a:lstStyle/>
              <a:p>
                <a:pPr>
                  <a:defRPr sz="1799" b="1" i="0" u="none" strike="noStrike" baseline="0">
                    <a:solidFill>
                      <a:srgbClr val="000000"/>
                    </a:solidFill>
                    <a:latin typeface="Calibri"/>
                    <a:ea typeface="Calibri"/>
                    <a:cs typeface="Calibri"/>
                  </a:defRPr>
                </a:pPr>
                <a:r>
                  <a:rPr lang="en-US"/>
                  <a:t>NUMBER OF CORRECT RESPONSE</a:t>
                </a:r>
              </a:p>
            </c:rich>
          </c:tx>
          <c:layout>
            <c:manualLayout>
              <c:xMode val="edge"/>
              <c:yMode val="edge"/>
              <c:x val="2.9614063515372513E-3"/>
              <c:y val="0.25847027072146012"/>
            </c:manualLayout>
          </c:layout>
          <c:overlay val="0"/>
          <c:spPr>
            <a:noFill/>
            <a:ln w="25385">
              <a:noFill/>
            </a:ln>
          </c:spPr>
        </c:title>
        <c:numFmt formatCode="General" sourceLinked="1"/>
        <c:majorTickMark val="out"/>
        <c:minorTickMark val="none"/>
        <c:tickLblPos val="nextTo"/>
        <c:spPr>
          <a:ln w="3173">
            <a:solidFill>
              <a:srgbClr val="808080"/>
            </a:solidFill>
            <a:prstDash val="solid"/>
          </a:ln>
        </c:spPr>
        <c:crossAx val="92164480"/>
        <c:crosses val="autoZero"/>
        <c:crossBetween val="between"/>
      </c:valAx>
      <c:spPr>
        <a:solidFill>
          <a:srgbClr val="FFFFFF"/>
        </a:solidFill>
        <a:ln w="25385">
          <a:noFill/>
        </a:ln>
      </c:spPr>
    </c:plotArea>
    <c:plotVisOnly val="1"/>
    <c:dispBlanksAs val="gap"/>
    <c:showDLblsOverMax val="0"/>
  </c:chart>
  <c:spPr>
    <a:solidFill>
      <a:srgbClr val="FFFFFF"/>
    </a:solidFill>
    <a:ln w="3173">
      <a:solidFill>
        <a:srgbClr val="808080"/>
      </a:solidFill>
      <a:prstDash val="solid"/>
    </a:ln>
  </c:spPr>
  <c:txPr>
    <a:bodyPr/>
    <a:lstStyle/>
    <a:p>
      <a:pPr>
        <a:defRPr sz="1799"/>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 of Pupils with Correct Response in the AGONA Method</a:t>
            </a:r>
          </a:p>
        </c:rich>
      </c:tx>
      <c:layout/>
      <c:overlay val="0"/>
    </c:title>
    <c:autoTitleDeleted val="0"/>
    <c:plotArea>
      <c:layout/>
      <c:barChart>
        <c:barDir val="col"/>
        <c:grouping val="clustered"/>
        <c:varyColors val="0"/>
        <c:ser>
          <c:idx val="0"/>
          <c:order val="0"/>
          <c:tx>
            <c:strRef>
              <c:f>Sheet1!$A$1</c:f>
              <c:strCache>
                <c:ptCount val="1"/>
                <c:pt idx="0">
                  <c:v> </c:v>
                </c:pt>
              </c:strCache>
            </c:strRef>
          </c:tx>
          <c:invertIfNegative val="0"/>
          <c:val>
            <c:numRef>
              <c:f>Sheet1!$A$6:$A$8</c:f>
              <c:numCache>
                <c:formatCode>General</c:formatCode>
                <c:ptCount val="3"/>
                <c:pt idx="0">
                  <c:v>0</c:v>
                </c:pt>
                <c:pt idx="1">
                  <c:v>0</c:v>
                </c:pt>
                <c:pt idx="2">
                  <c:v>0</c:v>
                </c:pt>
              </c:numCache>
            </c:numRef>
          </c:val>
        </c:ser>
        <c:ser>
          <c:idx val="1"/>
          <c:order val="1"/>
          <c:tx>
            <c:strRef>
              <c:f>Sheet1!$B$1</c:f>
              <c:strCache>
                <c:ptCount val="1"/>
                <c:pt idx="0">
                  <c:v>Asked</c:v>
                </c:pt>
              </c:strCache>
            </c:strRef>
          </c:tx>
          <c:invertIfNegative val="0"/>
          <c:val>
            <c:numRef>
              <c:f>Sheet1!$B$6:$B$8</c:f>
              <c:numCache>
                <c:formatCode>0%</c:formatCode>
                <c:ptCount val="3"/>
                <c:pt idx="0">
                  <c:v>0.73913043478260798</c:v>
                </c:pt>
                <c:pt idx="1">
                  <c:v>0.60869565217392663</c:v>
                </c:pt>
                <c:pt idx="2">
                  <c:v>0.65217391304348959</c:v>
                </c:pt>
              </c:numCache>
            </c:numRef>
          </c:val>
        </c:ser>
        <c:ser>
          <c:idx val="2"/>
          <c:order val="2"/>
          <c:tx>
            <c:strRef>
              <c:f>Sheet1!$C$1</c:f>
              <c:strCache>
                <c:ptCount val="1"/>
                <c:pt idx="0">
                  <c:v>Given</c:v>
                </c:pt>
              </c:strCache>
            </c:strRef>
          </c:tx>
          <c:invertIfNegative val="0"/>
          <c:val>
            <c:numRef>
              <c:f>Sheet1!$C$6:$C$8</c:f>
              <c:numCache>
                <c:formatCode>0%</c:formatCode>
                <c:ptCount val="3"/>
                <c:pt idx="0">
                  <c:v>0.95652173913043503</c:v>
                </c:pt>
                <c:pt idx="1">
                  <c:v>0.6739130434782622</c:v>
                </c:pt>
                <c:pt idx="2">
                  <c:v>1</c:v>
                </c:pt>
              </c:numCache>
            </c:numRef>
          </c:val>
        </c:ser>
        <c:ser>
          <c:idx val="3"/>
          <c:order val="3"/>
          <c:tx>
            <c:strRef>
              <c:f>Sheet1!$D$1</c:f>
              <c:strCache>
                <c:ptCount val="1"/>
                <c:pt idx="0">
                  <c:v>Operation</c:v>
                </c:pt>
              </c:strCache>
            </c:strRef>
          </c:tx>
          <c:invertIfNegative val="0"/>
          <c:val>
            <c:numRef>
              <c:f>Sheet1!$D$6:$D$8</c:f>
              <c:numCache>
                <c:formatCode>0%</c:formatCode>
                <c:ptCount val="3"/>
                <c:pt idx="0">
                  <c:v>0.10869565217391508</c:v>
                </c:pt>
                <c:pt idx="1">
                  <c:v>0.71739130434782605</c:v>
                </c:pt>
                <c:pt idx="2">
                  <c:v>0.65217391304348959</c:v>
                </c:pt>
              </c:numCache>
            </c:numRef>
          </c:val>
        </c:ser>
        <c:ser>
          <c:idx val="4"/>
          <c:order val="4"/>
          <c:tx>
            <c:strRef>
              <c:f>Sheet1!$E$1</c:f>
              <c:strCache>
                <c:ptCount val="1"/>
                <c:pt idx="0">
                  <c:v>Number Sentence</c:v>
                </c:pt>
              </c:strCache>
            </c:strRef>
          </c:tx>
          <c:invertIfNegative val="0"/>
          <c:val>
            <c:numRef>
              <c:f>Sheet1!$E$6:$E$8</c:f>
              <c:numCache>
                <c:formatCode>0%</c:formatCode>
                <c:ptCount val="3"/>
                <c:pt idx="0">
                  <c:v>0.10869565217391508</c:v>
                </c:pt>
                <c:pt idx="1">
                  <c:v>0.65217391304348959</c:v>
                </c:pt>
                <c:pt idx="2">
                  <c:v>0.5</c:v>
                </c:pt>
              </c:numCache>
            </c:numRef>
          </c:val>
        </c:ser>
        <c:ser>
          <c:idx val="5"/>
          <c:order val="5"/>
          <c:tx>
            <c:strRef>
              <c:f>Sheet1!$F$1</c:f>
              <c:strCache>
                <c:ptCount val="1"/>
                <c:pt idx="0">
                  <c:v>Answer</c:v>
                </c:pt>
              </c:strCache>
            </c:strRef>
          </c:tx>
          <c:invertIfNegative val="0"/>
          <c:val>
            <c:numRef>
              <c:f>Sheet1!$F$6:$F$8</c:f>
              <c:numCache>
                <c:formatCode>0%</c:formatCode>
                <c:ptCount val="3"/>
                <c:pt idx="0">
                  <c:v>0</c:v>
                </c:pt>
                <c:pt idx="1">
                  <c:v>0.1956521739130419</c:v>
                </c:pt>
                <c:pt idx="2">
                  <c:v>0.1956521739130419</c:v>
                </c:pt>
              </c:numCache>
            </c:numRef>
          </c:val>
        </c:ser>
        <c:dLbls>
          <c:showLegendKey val="0"/>
          <c:showVal val="0"/>
          <c:showCatName val="0"/>
          <c:showSerName val="0"/>
          <c:showPercent val="0"/>
          <c:showBubbleSize val="0"/>
        </c:dLbls>
        <c:gapWidth val="150"/>
        <c:axId val="59464704"/>
        <c:axId val="59475072"/>
      </c:barChart>
      <c:catAx>
        <c:axId val="59464704"/>
        <c:scaling>
          <c:orientation val="minMax"/>
        </c:scaling>
        <c:delete val="0"/>
        <c:axPos val="b"/>
        <c:title>
          <c:tx>
            <c:rich>
              <a:bodyPr/>
              <a:lstStyle/>
              <a:p>
                <a:pPr>
                  <a:defRPr/>
                </a:pPr>
                <a:r>
                  <a:rPr lang="en-US" dirty="0" smtClean="0"/>
                  <a:t>Problem Number</a:t>
                </a:r>
                <a:endParaRPr lang="en-US" dirty="0"/>
              </a:p>
            </c:rich>
          </c:tx>
          <c:layout/>
          <c:overlay val="0"/>
        </c:title>
        <c:majorTickMark val="none"/>
        <c:minorTickMark val="none"/>
        <c:tickLblPos val="nextTo"/>
        <c:crossAx val="59475072"/>
        <c:crosses val="autoZero"/>
        <c:auto val="1"/>
        <c:lblAlgn val="ctr"/>
        <c:lblOffset val="100"/>
        <c:noMultiLvlLbl val="0"/>
      </c:catAx>
      <c:valAx>
        <c:axId val="59475072"/>
        <c:scaling>
          <c:orientation val="minMax"/>
        </c:scaling>
        <c:delete val="0"/>
        <c:axPos val="l"/>
        <c:majorGridlines/>
        <c:title>
          <c:tx>
            <c:rich>
              <a:bodyPr rot="-5400000" vert="horz"/>
              <a:lstStyle/>
              <a:p>
                <a:pPr>
                  <a:defRPr/>
                </a:pPr>
                <a:r>
                  <a:rPr lang="en-US" dirty="0" smtClean="0"/>
                  <a:t>Percentage</a:t>
                </a:r>
                <a:endParaRPr lang="en-US" dirty="0"/>
              </a:p>
            </c:rich>
          </c:tx>
          <c:layout/>
          <c:overlay val="0"/>
        </c:title>
        <c:numFmt formatCode="General" sourceLinked="1"/>
        <c:majorTickMark val="none"/>
        <c:minorTickMark val="none"/>
        <c:tickLblPos val="nextTo"/>
        <c:crossAx val="59464704"/>
        <c:crosses val="autoZero"/>
        <c:crossBetween val="between"/>
      </c:valAx>
    </c:plotArea>
    <c:legend>
      <c:legendPos val="r"/>
      <c:legendEntry>
        <c:idx val="0"/>
        <c:delete val="1"/>
      </c:legendEntry>
      <c:layout/>
      <c:overlay val="0"/>
    </c:legend>
    <c:plotVisOnly val="1"/>
    <c:dispBlanksAs val="gap"/>
    <c:showDLblsOverMax val="0"/>
  </c:chart>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E106-572E-F046-B009-352D46B7D74F}" type="doc">
      <dgm:prSet loTypeId="urn:microsoft.com/office/officeart/2005/8/layout/hProcess9" loCatId="" qsTypeId="urn:microsoft.com/office/officeart/2005/8/quickstyle/simple4" qsCatId="simple" csTypeId="urn:microsoft.com/office/officeart/2005/8/colors/accent1_2" csCatId="accent1" phldr="1"/>
      <dgm:spPr/>
    </dgm:pt>
    <dgm:pt modelId="{519ED603-312B-BB4D-A973-5850015A0923}">
      <dgm:prSet phldrT="[Text]"/>
      <dgm:spPr>
        <a:solidFill>
          <a:srgbClr val="A6A6A6"/>
        </a:solidFill>
      </dgm:spPr>
      <dgm:t>
        <a:bodyPr/>
        <a:lstStyle/>
        <a:p>
          <a:r>
            <a:rPr lang="en-US" dirty="0" smtClean="0"/>
            <a:t>Get Organized</a:t>
          </a:r>
          <a:endParaRPr lang="en-US" dirty="0"/>
        </a:p>
      </dgm:t>
    </dgm:pt>
    <dgm:pt modelId="{E8217F1C-0D7C-3540-A854-9D0F2BEE6435}" type="parTrans" cxnId="{26E14275-4661-6748-B73E-E75A1149FCF8}">
      <dgm:prSet/>
      <dgm:spPr/>
      <dgm:t>
        <a:bodyPr/>
        <a:lstStyle/>
        <a:p>
          <a:endParaRPr lang="en-US"/>
        </a:p>
      </dgm:t>
    </dgm:pt>
    <dgm:pt modelId="{D473FE35-4D59-274F-873B-43FE605098F1}" type="sibTrans" cxnId="{26E14275-4661-6748-B73E-E75A1149FCF8}">
      <dgm:prSet/>
      <dgm:spPr/>
      <dgm:t>
        <a:bodyPr/>
        <a:lstStyle/>
        <a:p>
          <a:endParaRPr lang="en-US"/>
        </a:p>
      </dgm:t>
    </dgm:pt>
    <dgm:pt modelId="{8C933C14-CD62-0C4C-9E0F-FEE606707AF6}">
      <dgm:prSet phldrT="[Text]"/>
      <dgm:spPr>
        <a:solidFill>
          <a:srgbClr val="A6A6A6"/>
        </a:solidFill>
      </dgm:spPr>
      <dgm:t>
        <a:bodyPr/>
        <a:lstStyle/>
        <a:p>
          <a:r>
            <a:rPr lang="en-US" dirty="0" smtClean="0"/>
            <a:t>Talk with Your Customers</a:t>
          </a:r>
          <a:endParaRPr lang="en-US" dirty="0"/>
        </a:p>
      </dgm:t>
    </dgm:pt>
    <dgm:pt modelId="{206DC0E9-FAB7-7A4F-8B5B-2562A769ACA8}" type="parTrans" cxnId="{07E5E501-8B65-D148-87A6-210644F80D4B}">
      <dgm:prSet/>
      <dgm:spPr/>
      <dgm:t>
        <a:bodyPr/>
        <a:lstStyle/>
        <a:p>
          <a:endParaRPr lang="en-US"/>
        </a:p>
      </dgm:t>
    </dgm:pt>
    <dgm:pt modelId="{F155ED81-688D-9349-9E48-E4C48FF3C105}" type="sibTrans" cxnId="{07E5E501-8B65-D148-87A6-210644F80D4B}">
      <dgm:prSet/>
      <dgm:spPr/>
      <dgm:t>
        <a:bodyPr/>
        <a:lstStyle/>
        <a:p>
          <a:endParaRPr lang="en-US"/>
        </a:p>
      </dgm:t>
    </dgm:pt>
    <dgm:pt modelId="{34923839-77B4-BD41-8E6A-0D0E3C09F971}">
      <dgm:prSet phldrT="[Text]"/>
      <dgm:spPr>
        <a:solidFill>
          <a:srgbClr val="A6A6A6"/>
        </a:solidFill>
      </dgm:spPr>
      <dgm:t>
        <a:bodyPr/>
        <a:lstStyle/>
        <a:p>
          <a:r>
            <a:rPr lang="en-US" dirty="0" smtClean="0"/>
            <a:t>Walk the Process</a:t>
          </a:r>
        </a:p>
      </dgm:t>
    </dgm:pt>
    <dgm:pt modelId="{85C3DCB2-74FF-1347-A667-2252DC8D32FB}" type="parTrans" cxnId="{C5B91C1F-1069-F04E-9825-6F4881E84D62}">
      <dgm:prSet/>
      <dgm:spPr/>
      <dgm:t>
        <a:bodyPr/>
        <a:lstStyle/>
        <a:p>
          <a:endParaRPr lang="en-US"/>
        </a:p>
      </dgm:t>
    </dgm:pt>
    <dgm:pt modelId="{FEEA21D6-F802-A74E-BFB1-A1C287D84C14}" type="sibTrans" cxnId="{C5B91C1F-1069-F04E-9825-6F4881E84D62}">
      <dgm:prSet/>
      <dgm:spPr/>
      <dgm:t>
        <a:bodyPr/>
        <a:lstStyle/>
        <a:p>
          <a:endParaRPr lang="en-US"/>
        </a:p>
      </dgm:t>
    </dgm:pt>
    <dgm:pt modelId="{9FFD2359-D247-6D42-92AF-FD4B55A88647}">
      <dgm:prSet/>
      <dgm:spPr/>
      <dgm:t>
        <a:bodyPr/>
        <a:lstStyle/>
        <a:p>
          <a:r>
            <a:rPr lang="en-US" dirty="0" smtClean="0"/>
            <a:t>Identify Priority Improvement Areas</a:t>
          </a:r>
          <a:endParaRPr lang="en-US" dirty="0"/>
        </a:p>
      </dgm:t>
    </dgm:pt>
    <dgm:pt modelId="{7116B90C-94CF-4546-9BF9-F9C295A5ACB8}" type="parTrans" cxnId="{0B7997EF-5AF5-C64A-A6B0-D790D493859E}">
      <dgm:prSet/>
      <dgm:spPr/>
      <dgm:t>
        <a:bodyPr/>
        <a:lstStyle/>
        <a:p>
          <a:endParaRPr lang="en-US"/>
        </a:p>
      </dgm:t>
    </dgm:pt>
    <dgm:pt modelId="{905780BB-76C7-D84B-B58D-435F9B8BF023}" type="sibTrans" cxnId="{0B7997EF-5AF5-C64A-A6B0-D790D493859E}">
      <dgm:prSet/>
      <dgm:spPr/>
      <dgm:t>
        <a:bodyPr/>
        <a:lstStyle/>
        <a:p>
          <a:endParaRPr lang="en-US"/>
        </a:p>
      </dgm:t>
    </dgm:pt>
    <dgm:pt modelId="{AEFA5BE6-E742-6445-9A5C-B201748979C4}" type="pres">
      <dgm:prSet presAssocID="{6EDFE106-572E-F046-B009-352D46B7D74F}" presName="CompostProcess" presStyleCnt="0">
        <dgm:presLayoutVars>
          <dgm:dir/>
          <dgm:resizeHandles val="exact"/>
        </dgm:presLayoutVars>
      </dgm:prSet>
      <dgm:spPr/>
    </dgm:pt>
    <dgm:pt modelId="{4F049E5C-3073-884A-B9E4-9A9AC63C77CB}" type="pres">
      <dgm:prSet presAssocID="{6EDFE106-572E-F046-B009-352D46B7D74F}" presName="arrow" presStyleLbl="bgShp" presStyleIdx="0" presStyleCnt="1" custLinFactNeighborY="-430"/>
      <dgm:spPr/>
    </dgm:pt>
    <dgm:pt modelId="{B72B3CCD-98BF-F842-AA95-C6384F9DA65D}" type="pres">
      <dgm:prSet presAssocID="{6EDFE106-572E-F046-B009-352D46B7D74F}" presName="linearProcess" presStyleCnt="0"/>
      <dgm:spPr/>
    </dgm:pt>
    <dgm:pt modelId="{BD009699-D81F-5E40-BE61-3DD65DB918D2}" type="pres">
      <dgm:prSet presAssocID="{519ED603-312B-BB4D-A973-5850015A0923}" presName="textNode" presStyleLbl="node1" presStyleIdx="0" presStyleCnt="4">
        <dgm:presLayoutVars>
          <dgm:bulletEnabled val="1"/>
        </dgm:presLayoutVars>
      </dgm:prSet>
      <dgm:spPr/>
      <dgm:t>
        <a:bodyPr/>
        <a:lstStyle/>
        <a:p>
          <a:endParaRPr lang="en-US"/>
        </a:p>
      </dgm:t>
    </dgm:pt>
    <dgm:pt modelId="{4511DDAA-A7A4-EE4B-9474-B31FB7DB6E96}" type="pres">
      <dgm:prSet presAssocID="{D473FE35-4D59-274F-873B-43FE605098F1}" presName="sibTrans" presStyleCnt="0"/>
      <dgm:spPr/>
    </dgm:pt>
    <dgm:pt modelId="{201EE76A-79A4-B642-A21D-FB4F9280F676}" type="pres">
      <dgm:prSet presAssocID="{8C933C14-CD62-0C4C-9E0F-FEE606707AF6}" presName="textNode" presStyleLbl="node1" presStyleIdx="1" presStyleCnt="4">
        <dgm:presLayoutVars>
          <dgm:bulletEnabled val="1"/>
        </dgm:presLayoutVars>
      </dgm:prSet>
      <dgm:spPr/>
      <dgm:t>
        <a:bodyPr/>
        <a:lstStyle/>
        <a:p>
          <a:endParaRPr lang="en-US"/>
        </a:p>
      </dgm:t>
    </dgm:pt>
    <dgm:pt modelId="{D03CB86F-86C0-D24E-B2F9-16CE110A679B}" type="pres">
      <dgm:prSet presAssocID="{F155ED81-688D-9349-9E48-E4C48FF3C105}" presName="sibTrans" presStyleCnt="0"/>
      <dgm:spPr/>
    </dgm:pt>
    <dgm:pt modelId="{141B6EED-3302-5D48-B95D-4ACE31D25FD1}" type="pres">
      <dgm:prSet presAssocID="{34923839-77B4-BD41-8E6A-0D0E3C09F971}" presName="textNode" presStyleLbl="node1" presStyleIdx="2" presStyleCnt="4">
        <dgm:presLayoutVars>
          <dgm:bulletEnabled val="1"/>
        </dgm:presLayoutVars>
      </dgm:prSet>
      <dgm:spPr/>
      <dgm:t>
        <a:bodyPr/>
        <a:lstStyle/>
        <a:p>
          <a:endParaRPr lang="en-US"/>
        </a:p>
      </dgm:t>
    </dgm:pt>
    <dgm:pt modelId="{AC15D3B6-39ED-094F-8C94-2C3809BCF79A}" type="pres">
      <dgm:prSet presAssocID="{FEEA21D6-F802-A74E-BFB1-A1C287D84C14}" presName="sibTrans" presStyleCnt="0"/>
      <dgm:spPr/>
    </dgm:pt>
    <dgm:pt modelId="{77B9DDE5-9F81-A843-9D5B-45E9DF405F51}" type="pres">
      <dgm:prSet presAssocID="{9FFD2359-D247-6D42-92AF-FD4B55A88647}" presName="textNode" presStyleLbl="node1" presStyleIdx="3" presStyleCnt="4">
        <dgm:presLayoutVars>
          <dgm:bulletEnabled val="1"/>
        </dgm:presLayoutVars>
      </dgm:prSet>
      <dgm:spPr/>
      <dgm:t>
        <a:bodyPr/>
        <a:lstStyle/>
        <a:p>
          <a:endParaRPr lang="en-US"/>
        </a:p>
      </dgm:t>
    </dgm:pt>
  </dgm:ptLst>
  <dgm:cxnLst>
    <dgm:cxn modelId="{0B7997EF-5AF5-C64A-A6B0-D790D493859E}" srcId="{6EDFE106-572E-F046-B009-352D46B7D74F}" destId="{9FFD2359-D247-6D42-92AF-FD4B55A88647}" srcOrd="3" destOrd="0" parTransId="{7116B90C-94CF-4546-9BF9-F9C295A5ACB8}" sibTransId="{905780BB-76C7-D84B-B58D-435F9B8BF023}"/>
    <dgm:cxn modelId="{6A47628A-E063-5147-B08E-4634BFE55C23}" type="presOf" srcId="{9FFD2359-D247-6D42-92AF-FD4B55A88647}" destId="{77B9DDE5-9F81-A843-9D5B-45E9DF405F51}" srcOrd="0" destOrd="0" presId="urn:microsoft.com/office/officeart/2005/8/layout/hProcess9"/>
    <dgm:cxn modelId="{38C0DB93-5713-1C4D-97C1-DB365BB284A5}" type="presOf" srcId="{6EDFE106-572E-F046-B009-352D46B7D74F}" destId="{AEFA5BE6-E742-6445-9A5C-B201748979C4}" srcOrd="0" destOrd="0" presId="urn:microsoft.com/office/officeart/2005/8/layout/hProcess9"/>
    <dgm:cxn modelId="{313EE947-7702-5C48-A9DD-A4065A1A9240}" type="presOf" srcId="{8C933C14-CD62-0C4C-9E0F-FEE606707AF6}" destId="{201EE76A-79A4-B642-A21D-FB4F9280F676}" srcOrd="0" destOrd="0" presId="urn:microsoft.com/office/officeart/2005/8/layout/hProcess9"/>
    <dgm:cxn modelId="{CEA8E887-FAB1-834B-9AAD-C148875BB4C2}" type="presOf" srcId="{519ED603-312B-BB4D-A973-5850015A0923}" destId="{BD009699-D81F-5E40-BE61-3DD65DB918D2}" srcOrd="0" destOrd="0" presId="urn:microsoft.com/office/officeart/2005/8/layout/hProcess9"/>
    <dgm:cxn modelId="{C5B91C1F-1069-F04E-9825-6F4881E84D62}" srcId="{6EDFE106-572E-F046-B009-352D46B7D74F}" destId="{34923839-77B4-BD41-8E6A-0D0E3C09F971}" srcOrd="2" destOrd="0" parTransId="{85C3DCB2-74FF-1347-A667-2252DC8D32FB}" sibTransId="{FEEA21D6-F802-A74E-BFB1-A1C287D84C14}"/>
    <dgm:cxn modelId="{07E5E501-8B65-D148-87A6-210644F80D4B}" srcId="{6EDFE106-572E-F046-B009-352D46B7D74F}" destId="{8C933C14-CD62-0C4C-9E0F-FEE606707AF6}" srcOrd="1" destOrd="0" parTransId="{206DC0E9-FAB7-7A4F-8B5B-2562A769ACA8}" sibTransId="{F155ED81-688D-9349-9E48-E4C48FF3C105}"/>
    <dgm:cxn modelId="{26E14275-4661-6748-B73E-E75A1149FCF8}" srcId="{6EDFE106-572E-F046-B009-352D46B7D74F}" destId="{519ED603-312B-BB4D-A973-5850015A0923}" srcOrd="0" destOrd="0" parTransId="{E8217F1C-0D7C-3540-A854-9D0F2BEE6435}" sibTransId="{D473FE35-4D59-274F-873B-43FE605098F1}"/>
    <dgm:cxn modelId="{CC0280BE-9EEF-D64E-A526-29C1C376D4C1}" type="presOf" srcId="{34923839-77B4-BD41-8E6A-0D0E3C09F971}" destId="{141B6EED-3302-5D48-B95D-4ACE31D25FD1}" srcOrd="0" destOrd="0" presId="urn:microsoft.com/office/officeart/2005/8/layout/hProcess9"/>
    <dgm:cxn modelId="{CE18400C-6A11-9241-944F-820C6905B139}" type="presParOf" srcId="{AEFA5BE6-E742-6445-9A5C-B201748979C4}" destId="{4F049E5C-3073-884A-B9E4-9A9AC63C77CB}" srcOrd="0" destOrd="0" presId="urn:microsoft.com/office/officeart/2005/8/layout/hProcess9"/>
    <dgm:cxn modelId="{CC1DCD7F-2157-0B4C-B90E-DA286D281183}" type="presParOf" srcId="{AEFA5BE6-E742-6445-9A5C-B201748979C4}" destId="{B72B3CCD-98BF-F842-AA95-C6384F9DA65D}" srcOrd="1" destOrd="0" presId="urn:microsoft.com/office/officeart/2005/8/layout/hProcess9"/>
    <dgm:cxn modelId="{8917AB49-092B-6D4D-AD52-E89D2D9025BB}" type="presParOf" srcId="{B72B3CCD-98BF-F842-AA95-C6384F9DA65D}" destId="{BD009699-D81F-5E40-BE61-3DD65DB918D2}" srcOrd="0" destOrd="0" presId="urn:microsoft.com/office/officeart/2005/8/layout/hProcess9"/>
    <dgm:cxn modelId="{AB37BC68-54A5-8B41-AF23-ADE765954DD1}" type="presParOf" srcId="{B72B3CCD-98BF-F842-AA95-C6384F9DA65D}" destId="{4511DDAA-A7A4-EE4B-9474-B31FB7DB6E96}" srcOrd="1" destOrd="0" presId="urn:microsoft.com/office/officeart/2005/8/layout/hProcess9"/>
    <dgm:cxn modelId="{CC0D223C-3B43-E04E-A1F4-E59D53D808EC}" type="presParOf" srcId="{B72B3CCD-98BF-F842-AA95-C6384F9DA65D}" destId="{201EE76A-79A4-B642-A21D-FB4F9280F676}" srcOrd="2" destOrd="0" presId="urn:microsoft.com/office/officeart/2005/8/layout/hProcess9"/>
    <dgm:cxn modelId="{D41DE7C1-D638-124F-9E73-146ED2EFA9D0}" type="presParOf" srcId="{B72B3CCD-98BF-F842-AA95-C6384F9DA65D}" destId="{D03CB86F-86C0-D24E-B2F9-16CE110A679B}" srcOrd="3" destOrd="0" presId="urn:microsoft.com/office/officeart/2005/8/layout/hProcess9"/>
    <dgm:cxn modelId="{202612C9-80C0-AF4A-B58B-1D161264478F}" type="presParOf" srcId="{B72B3CCD-98BF-F842-AA95-C6384F9DA65D}" destId="{141B6EED-3302-5D48-B95D-4ACE31D25FD1}" srcOrd="4" destOrd="0" presId="urn:microsoft.com/office/officeart/2005/8/layout/hProcess9"/>
    <dgm:cxn modelId="{7A221388-F45E-B746-9E1B-73F55D7F19D7}" type="presParOf" srcId="{B72B3CCD-98BF-F842-AA95-C6384F9DA65D}" destId="{AC15D3B6-39ED-094F-8C94-2C3809BCF79A}" srcOrd="5" destOrd="0" presId="urn:microsoft.com/office/officeart/2005/8/layout/hProcess9"/>
    <dgm:cxn modelId="{07C08D54-D66C-7946-BCD8-E69485A3739A}" type="presParOf" srcId="{B72B3CCD-98BF-F842-AA95-C6384F9DA65D}" destId="{77B9DDE5-9F81-A843-9D5B-45E9DF405F5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232F-B35D-4CFD-994F-8D6B1463DFE6}" type="doc">
      <dgm:prSet loTypeId="urn:microsoft.com/office/officeart/2005/8/layout/process1" loCatId="process" qsTypeId="urn:microsoft.com/office/officeart/2005/8/quickstyle/simple1" qsCatId="simple" csTypeId="urn:microsoft.com/office/officeart/2005/8/colors/accent0_1" csCatId="mainScheme" phldr="1"/>
      <dgm:spPr/>
    </dgm:pt>
    <dgm:pt modelId="{6C276EC6-30B3-4C1D-A3B0-AEAF7F951D1B}">
      <dgm:prSet phldrT="[Text]"/>
      <dgm:spPr/>
      <dgm:t>
        <a:bodyPr/>
        <a:lstStyle/>
        <a:p>
          <a:r>
            <a:rPr lang="en-PH"/>
            <a:t> </a:t>
          </a:r>
        </a:p>
      </dgm:t>
    </dgm:pt>
    <dgm:pt modelId="{970AB6CF-8A71-4391-B0BE-A79793632E30}" type="parTrans" cxnId="{78CB9235-5CE9-4D6C-A4EB-12B96184F7F4}">
      <dgm:prSet/>
      <dgm:spPr/>
      <dgm:t>
        <a:bodyPr/>
        <a:lstStyle/>
        <a:p>
          <a:endParaRPr lang="en-PH"/>
        </a:p>
      </dgm:t>
    </dgm:pt>
    <dgm:pt modelId="{45CD9D31-1730-43D2-BB98-984BD25CE80C}" type="sibTrans" cxnId="{78CB9235-5CE9-4D6C-A4EB-12B96184F7F4}">
      <dgm:prSet/>
      <dgm:spPr/>
      <dgm:t>
        <a:bodyPr/>
        <a:lstStyle/>
        <a:p>
          <a:endParaRPr lang="en-PH"/>
        </a:p>
      </dgm:t>
    </dgm:pt>
    <dgm:pt modelId="{81C13266-BC15-4A8E-9D6B-5AF2B8ED645C}">
      <dgm:prSet phldrT="[Text]"/>
      <dgm:spPr/>
      <dgm:t>
        <a:bodyPr/>
        <a:lstStyle/>
        <a:p>
          <a:endParaRPr lang="en-PH"/>
        </a:p>
      </dgm:t>
    </dgm:pt>
    <dgm:pt modelId="{F00835DB-44B5-4C9B-9160-D5F344DACE23}" type="parTrans" cxnId="{D0A205D0-E836-46BA-A579-8639D4ABB255}">
      <dgm:prSet/>
      <dgm:spPr/>
      <dgm:t>
        <a:bodyPr/>
        <a:lstStyle/>
        <a:p>
          <a:endParaRPr lang="en-US"/>
        </a:p>
      </dgm:t>
    </dgm:pt>
    <dgm:pt modelId="{DA9151A9-6018-461B-AE0B-CA9395AF115C}" type="sibTrans" cxnId="{D0A205D0-E836-46BA-A579-8639D4ABB255}">
      <dgm:prSet/>
      <dgm:spPr/>
      <dgm:t>
        <a:bodyPr/>
        <a:lstStyle/>
        <a:p>
          <a:endParaRPr lang="en-US"/>
        </a:p>
      </dgm:t>
    </dgm:pt>
    <dgm:pt modelId="{F98FD29F-8A59-4F9D-A179-C3690708A79F}">
      <dgm:prSet phldrT="[Text]"/>
      <dgm:spPr/>
      <dgm:t>
        <a:bodyPr/>
        <a:lstStyle/>
        <a:p>
          <a:endParaRPr lang="en-PH"/>
        </a:p>
      </dgm:t>
    </dgm:pt>
    <dgm:pt modelId="{4C4CA06E-EC7A-418F-A25B-5C3E25EA5771}" type="parTrans" cxnId="{4949C937-4708-4F94-B010-58CEB00E05D8}">
      <dgm:prSet/>
      <dgm:spPr/>
      <dgm:t>
        <a:bodyPr/>
        <a:lstStyle/>
        <a:p>
          <a:endParaRPr lang="en-US"/>
        </a:p>
      </dgm:t>
    </dgm:pt>
    <dgm:pt modelId="{3A6CBEDC-5C95-4FCE-8D44-841EDA6AAEA5}" type="sibTrans" cxnId="{4949C937-4708-4F94-B010-58CEB00E05D8}">
      <dgm:prSet/>
      <dgm:spPr/>
      <dgm:t>
        <a:bodyPr/>
        <a:lstStyle/>
        <a:p>
          <a:endParaRPr lang="en-PH"/>
        </a:p>
      </dgm:t>
    </dgm:pt>
    <dgm:pt modelId="{6035C9C8-25F9-48B6-A79D-BC9C89F321D7}">
      <dgm:prSet phldrT="[Text]"/>
      <dgm:spPr/>
      <dgm:t>
        <a:bodyPr/>
        <a:lstStyle/>
        <a:p>
          <a:endParaRPr lang="en-PH"/>
        </a:p>
      </dgm:t>
    </dgm:pt>
    <dgm:pt modelId="{634D420F-AF52-4C5F-A88B-199FBC464211}" type="parTrans" cxnId="{8B292399-5D1D-46A8-A5B7-A7AF93816391}">
      <dgm:prSet/>
      <dgm:spPr/>
      <dgm:t>
        <a:bodyPr/>
        <a:lstStyle/>
        <a:p>
          <a:endParaRPr lang="en-US"/>
        </a:p>
      </dgm:t>
    </dgm:pt>
    <dgm:pt modelId="{47988B5A-AB7B-4BB0-8CB8-F95E8E343DE6}" type="sibTrans" cxnId="{8B292399-5D1D-46A8-A5B7-A7AF93816391}">
      <dgm:prSet/>
      <dgm:spPr/>
      <dgm:t>
        <a:bodyPr/>
        <a:lstStyle/>
        <a:p>
          <a:endParaRPr lang="en-PH"/>
        </a:p>
      </dgm:t>
    </dgm:pt>
    <dgm:pt modelId="{CDECE01B-768B-41BC-9E9A-424B99C87441}">
      <dgm:prSet phldrT="[Text]"/>
      <dgm:spPr/>
      <dgm:t>
        <a:bodyPr/>
        <a:lstStyle/>
        <a:p>
          <a:endParaRPr lang="en-PH"/>
        </a:p>
      </dgm:t>
    </dgm:pt>
    <dgm:pt modelId="{5F459D46-663C-458A-9173-E5405C120488}" type="parTrans" cxnId="{359C9631-5D53-4C64-B487-2C3663ABECF6}">
      <dgm:prSet/>
      <dgm:spPr/>
      <dgm:t>
        <a:bodyPr/>
        <a:lstStyle/>
        <a:p>
          <a:endParaRPr lang="en-US"/>
        </a:p>
      </dgm:t>
    </dgm:pt>
    <dgm:pt modelId="{666B32BA-057A-49F9-9F26-7B69ED7A6E96}" type="sibTrans" cxnId="{359C9631-5D53-4C64-B487-2C3663ABECF6}">
      <dgm:prSet/>
      <dgm:spPr/>
      <dgm:t>
        <a:bodyPr/>
        <a:lstStyle/>
        <a:p>
          <a:endParaRPr lang="en-PH"/>
        </a:p>
      </dgm:t>
    </dgm:pt>
    <dgm:pt modelId="{ECC24DF6-3B77-47F7-8102-FCB45AD44733}" type="pres">
      <dgm:prSet presAssocID="{58A3232F-B35D-4CFD-994F-8D6B1463DFE6}" presName="Name0" presStyleCnt="0">
        <dgm:presLayoutVars>
          <dgm:dir/>
          <dgm:resizeHandles val="exact"/>
        </dgm:presLayoutVars>
      </dgm:prSet>
      <dgm:spPr/>
    </dgm:pt>
    <dgm:pt modelId="{3075D511-E8C1-4F2F-8326-8AB2B2AC5C3E}" type="pres">
      <dgm:prSet presAssocID="{6C276EC6-30B3-4C1D-A3B0-AEAF7F951D1B}" presName="node" presStyleLbl="node1" presStyleIdx="0" presStyleCnt="5">
        <dgm:presLayoutVars>
          <dgm:bulletEnabled val="1"/>
        </dgm:presLayoutVars>
      </dgm:prSet>
      <dgm:spPr/>
      <dgm:t>
        <a:bodyPr/>
        <a:lstStyle/>
        <a:p>
          <a:endParaRPr lang="en-PH"/>
        </a:p>
      </dgm:t>
    </dgm:pt>
    <dgm:pt modelId="{221326F8-45B0-4913-A411-5BC95132D1A2}" type="pres">
      <dgm:prSet presAssocID="{45CD9D31-1730-43D2-BB98-984BD25CE80C}" presName="sibTrans" presStyleLbl="sibTrans2D1" presStyleIdx="0" presStyleCnt="4"/>
      <dgm:spPr/>
      <dgm:t>
        <a:bodyPr/>
        <a:lstStyle/>
        <a:p>
          <a:endParaRPr lang="en-US"/>
        </a:p>
      </dgm:t>
    </dgm:pt>
    <dgm:pt modelId="{D5538304-79AA-40F2-9F40-7DD864BB03ED}" type="pres">
      <dgm:prSet presAssocID="{45CD9D31-1730-43D2-BB98-984BD25CE80C}" presName="connectorText" presStyleLbl="sibTrans2D1" presStyleIdx="0" presStyleCnt="4"/>
      <dgm:spPr/>
      <dgm:t>
        <a:bodyPr/>
        <a:lstStyle/>
        <a:p>
          <a:endParaRPr lang="en-US"/>
        </a:p>
      </dgm:t>
    </dgm:pt>
    <dgm:pt modelId="{B81F74B9-407A-4D6F-A766-015662897FF9}" type="pres">
      <dgm:prSet presAssocID="{F98FD29F-8A59-4F9D-A179-C3690708A79F}" presName="node" presStyleLbl="node1" presStyleIdx="1" presStyleCnt="5">
        <dgm:presLayoutVars>
          <dgm:bulletEnabled val="1"/>
        </dgm:presLayoutVars>
      </dgm:prSet>
      <dgm:spPr/>
      <dgm:t>
        <a:bodyPr/>
        <a:lstStyle/>
        <a:p>
          <a:endParaRPr lang="en-US"/>
        </a:p>
      </dgm:t>
    </dgm:pt>
    <dgm:pt modelId="{579A6E40-14F2-453E-8239-D0D21D279CC0}" type="pres">
      <dgm:prSet presAssocID="{3A6CBEDC-5C95-4FCE-8D44-841EDA6AAEA5}" presName="sibTrans" presStyleLbl="sibTrans2D1" presStyleIdx="1" presStyleCnt="4"/>
      <dgm:spPr/>
      <dgm:t>
        <a:bodyPr/>
        <a:lstStyle/>
        <a:p>
          <a:endParaRPr lang="en-US"/>
        </a:p>
      </dgm:t>
    </dgm:pt>
    <dgm:pt modelId="{D7C0D918-DA64-4438-B5F2-8B41940C9338}" type="pres">
      <dgm:prSet presAssocID="{3A6CBEDC-5C95-4FCE-8D44-841EDA6AAEA5}" presName="connectorText" presStyleLbl="sibTrans2D1" presStyleIdx="1" presStyleCnt="4"/>
      <dgm:spPr/>
      <dgm:t>
        <a:bodyPr/>
        <a:lstStyle/>
        <a:p>
          <a:endParaRPr lang="en-US"/>
        </a:p>
      </dgm:t>
    </dgm:pt>
    <dgm:pt modelId="{58E7914E-7A1F-4E80-A99C-CF082EFF2F7C}" type="pres">
      <dgm:prSet presAssocID="{6035C9C8-25F9-48B6-A79D-BC9C89F321D7}" presName="node" presStyleLbl="node1" presStyleIdx="2" presStyleCnt="5">
        <dgm:presLayoutVars>
          <dgm:bulletEnabled val="1"/>
        </dgm:presLayoutVars>
      </dgm:prSet>
      <dgm:spPr/>
      <dgm:t>
        <a:bodyPr/>
        <a:lstStyle/>
        <a:p>
          <a:endParaRPr lang="en-US"/>
        </a:p>
      </dgm:t>
    </dgm:pt>
    <dgm:pt modelId="{37FBF082-B4B3-45D7-991B-6082A787614B}" type="pres">
      <dgm:prSet presAssocID="{47988B5A-AB7B-4BB0-8CB8-F95E8E343DE6}" presName="sibTrans" presStyleLbl="sibTrans2D1" presStyleIdx="2" presStyleCnt="4"/>
      <dgm:spPr/>
      <dgm:t>
        <a:bodyPr/>
        <a:lstStyle/>
        <a:p>
          <a:endParaRPr lang="en-US"/>
        </a:p>
      </dgm:t>
    </dgm:pt>
    <dgm:pt modelId="{53985C76-0973-4E03-8AEA-F99D62E0138A}" type="pres">
      <dgm:prSet presAssocID="{47988B5A-AB7B-4BB0-8CB8-F95E8E343DE6}" presName="connectorText" presStyleLbl="sibTrans2D1" presStyleIdx="2" presStyleCnt="4"/>
      <dgm:spPr/>
      <dgm:t>
        <a:bodyPr/>
        <a:lstStyle/>
        <a:p>
          <a:endParaRPr lang="en-US"/>
        </a:p>
      </dgm:t>
    </dgm:pt>
    <dgm:pt modelId="{B767DC66-88E3-4066-8A4C-0856423B963E}" type="pres">
      <dgm:prSet presAssocID="{CDECE01B-768B-41BC-9E9A-424B99C87441}" presName="node" presStyleLbl="node1" presStyleIdx="3" presStyleCnt="5">
        <dgm:presLayoutVars>
          <dgm:bulletEnabled val="1"/>
        </dgm:presLayoutVars>
      </dgm:prSet>
      <dgm:spPr/>
      <dgm:t>
        <a:bodyPr/>
        <a:lstStyle/>
        <a:p>
          <a:endParaRPr lang="en-US"/>
        </a:p>
      </dgm:t>
    </dgm:pt>
    <dgm:pt modelId="{AB222FCE-314C-419F-8417-3D3C7246C7B8}" type="pres">
      <dgm:prSet presAssocID="{666B32BA-057A-49F9-9F26-7B69ED7A6E96}" presName="sibTrans" presStyleLbl="sibTrans2D1" presStyleIdx="3" presStyleCnt="4"/>
      <dgm:spPr/>
      <dgm:t>
        <a:bodyPr/>
        <a:lstStyle/>
        <a:p>
          <a:endParaRPr lang="en-US"/>
        </a:p>
      </dgm:t>
    </dgm:pt>
    <dgm:pt modelId="{1FDC7EC7-1E4B-486E-BDCA-CC638C904FCF}" type="pres">
      <dgm:prSet presAssocID="{666B32BA-057A-49F9-9F26-7B69ED7A6E96}" presName="connectorText" presStyleLbl="sibTrans2D1" presStyleIdx="3" presStyleCnt="4"/>
      <dgm:spPr/>
      <dgm:t>
        <a:bodyPr/>
        <a:lstStyle/>
        <a:p>
          <a:endParaRPr lang="en-US"/>
        </a:p>
      </dgm:t>
    </dgm:pt>
    <dgm:pt modelId="{996C2857-CA47-4517-BB6B-84A8516A1A59}" type="pres">
      <dgm:prSet presAssocID="{81C13266-BC15-4A8E-9D6B-5AF2B8ED645C}" presName="node" presStyleLbl="node1" presStyleIdx="4" presStyleCnt="5">
        <dgm:presLayoutVars>
          <dgm:bulletEnabled val="1"/>
        </dgm:presLayoutVars>
      </dgm:prSet>
      <dgm:spPr/>
      <dgm:t>
        <a:bodyPr/>
        <a:lstStyle/>
        <a:p>
          <a:endParaRPr lang="en-US"/>
        </a:p>
      </dgm:t>
    </dgm:pt>
  </dgm:ptLst>
  <dgm:cxnLst>
    <dgm:cxn modelId="{02057382-677C-9C47-9D8C-8B171C676B6B}" type="presOf" srcId="{47988B5A-AB7B-4BB0-8CB8-F95E8E343DE6}" destId="{53985C76-0973-4E03-8AEA-F99D62E0138A}" srcOrd="1" destOrd="0" presId="urn:microsoft.com/office/officeart/2005/8/layout/process1"/>
    <dgm:cxn modelId="{F30592F5-1EA7-F34B-A103-4CF5F9AC9320}" type="presOf" srcId="{3A6CBEDC-5C95-4FCE-8D44-841EDA6AAEA5}" destId="{579A6E40-14F2-453E-8239-D0D21D279CC0}" srcOrd="0" destOrd="0" presId="urn:microsoft.com/office/officeart/2005/8/layout/process1"/>
    <dgm:cxn modelId="{A27A6E1F-D744-0A4E-8639-045300D87A0C}" type="presOf" srcId="{666B32BA-057A-49F9-9F26-7B69ED7A6E96}" destId="{1FDC7EC7-1E4B-486E-BDCA-CC638C904FCF}" srcOrd="1" destOrd="0" presId="urn:microsoft.com/office/officeart/2005/8/layout/process1"/>
    <dgm:cxn modelId="{876B517A-EA4D-784B-A1B6-0619A500AC20}" type="presOf" srcId="{6035C9C8-25F9-48B6-A79D-BC9C89F321D7}" destId="{58E7914E-7A1F-4E80-A99C-CF082EFF2F7C}" srcOrd="0" destOrd="0" presId="urn:microsoft.com/office/officeart/2005/8/layout/process1"/>
    <dgm:cxn modelId="{79098C52-D06B-5741-9404-B992B0DC209A}" type="presOf" srcId="{3A6CBEDC-5C95-4FCE-8D44-841EDA6AAEA5}" destId="{D7C0D918-DA64-4438-B5F2-8B41940C9338}" srcOrd="1" destOrd="0" presId="urn:microsoft.com/office/officeart/2005/8/layout/process1"/>
    <dgm:cxn modelId="{A85A8041-F577-EE49-8A7C-7BA1A80FE5F9}" type="presOf" srcId="{58A3232F-B35D-4CFD-994F-8D6B1463DFE6}" destId="{ECC24DF6-3B77-47F7-8102-FCB45AD44733}" srcOrd="0" destOrd="0" presId="urn:microsoft.com/office/officeart/2005/8/layout/process1"/>
    <dgm:cxn modelId="{05E50880-6477-EE45-8977-7300D2DED201}" type="presOf" srcId="{6C276EC6-30B3-4C1D-A3B0-AEAF7F951D1B}" destId="{3075D511-E8C1-4F2F-8326-8AB2B2AC5C3E}" srcOrd="0" destOrd="0" presId="urn:microsoft.com/office/officeart/2005/8/layout/process1"/>
    <dgm:cxn modelId="{9753842B-75EE-884F-B494-0934054F240B}" type="presOf" srcId="{47988B5A-AB7B-4BB0-8CB8-F95E8E343DE6}" destId="{37FBF082-B4B3-45D7-991B-6082A787614B}" srcOrd="0" destOrd="0" presId="urn:microsoft.com/office/officeart/2005/8/layout/process1"/>
    <dgm:cxn modelId="{596FB1D1-0DA1-3D45-9C1D-5D26B884E923}" type="presOf" srcId="{666B32BA-057A-49F9-9F26-7B69ED7A6E96}" destId="{AB222FCE-314C-419F-8417-3D3C7246C7B8}" srcOrd="0" destOrd="0" presId="urn:microsoft.com/office/officeart/2005/8/layout/process1"/>
    <dgm:cxn modelId="{4949C937-4708-4F94-B010-58CEB00E05D8}" srcId="{58A3232F-B35D-4CFD-994F-8D6B1463DFE6}" destId="{F98FD29F-8A59-4F9D-A179-C3690708A79F}" srcOrd="1" destOrd="0" parTransId="{4C4CA06E-EC7A-418F-A25B-5C3E25EA5771}" sibTransId="{3A6CBEDC-5C95-4FCE-8D44-841EDA6AAEA5}"/>
    <dgm:cxn modelId="{22833E15-FAB3-5443-9776-D51A03E2FDBE}" type="presOf" srcId="{F98FD29F-8A59-4F9D-A179-C3690708A79F}" destId="{B81F74B9-407A-4D6F-A766-015662897FF9}" srcOrd="0" destOrd="0" presId="urn:microsoft.com/office/officeart/2005/8/layout/process1"/>
    <dgm:cxn modelId="{7051B776-DC96-3E49-90FD-557E9B359256}" type="presOf" srcId="{CDECE01B-768B-41BC-9E9A-424B99C87441}" destId="{B767DC66-88E3-4066-8A4C-0856423B963E}" srcOrd="0" destOrd="0" presId="urn:microsoft.com/office/officeart/2005/8/layout/process1"/>
    <dgm:cxn modelId="{D0A205D0-E836-46BA-A579-8639D4ABB255}" srcId="{58A3232F-B35D-4CFD-994F-8D6B1463DFE6}" destId="{81C13266-BC15-4A8E-9D6B-5AF2B8ED645C}" srcOrd="4" destOrd="0" parTransId="{F00835DB-44B5-4C9B-9160-D5F344DACE23}" sibTransId="{DA9151A9-6018-461B-AE0B-CA9395AF115C}"/>
    <dgm:cxn modelId="{52F48B44-FCDA-1F42-A864-AF227DA81D94}" type="presOf" srcId="{45CD9D31-1730-43D2-BB98-984BD25CE80C}" destId="{221326F8-45B0-4913-A411-5BC95132D1A2}" srcOrd="0" destOrd="0" presId="urn:microsoft.com/office/officeart/2005/8/layout/process1"/>
    <dgm:cxn modelId="{8B292399-5D1D-46A8-A5B7-A7AF93816391}" srcId="{58A3232F-B35D-4CFD-994F-8D6B1463DFE6}" destId="{6035C9C8-25F9-48B6-A79D-BC9C89F321D7}" srcOrd="2" destOrd="0" parTransId="{634D420F-AF52-4C5F-A88B-199FBC464211}" sibTransId="{47988B5A-AB7B-4BB0-8CB8-F95E8E343DE6}"/>
    <dgm:cxn modelId="{24792FD3-B41F-E044-8F10-AAA8C937A4ED}" type="presOf" srcId="{81C13266-BC15-4A8E-9D6B-5AF2B8ED645C}" destId="{996C2857-CA47-4517-BB6B-84A8516A1A59}" srcOrd="0" destOrd="0" presId="urn:microsoft.com/office/officeart/2005/8/layout/process1"/>
    <dgm:cxn modelId="{359C9631-5D53-4C64-B487-2C3663ABECF6}" srcId="{58A3232F-B35D-4CFD-994F-8D6B1463DFE6}" destId="{CDECE01B-768B-41BC-9E9A-424B99C87441}" srcOrd="3" destOrd="0" parTransId="{5F459D46-663C-458A-9173-E5405C120488}" sibTransId="{666B32BA-057A-49F9-9F26-7B69ED7A6E96}"/>
    <dgm:cxn modelId="{78CB9235-5CE9-4D6C-A4EB-12B96184F7F4}" srcId="{58A3232F-B35D-4CFD-994F-8D6B1463DFE6}" destId="{6C276EC6-30B3-4C1D-A3B0-AEAF7F951D1B}" srcOrd="0" destOrd="0" parTransId="{970AB6CF-8A71-4391-B0BE-A79793632E30}" sibTransId="{45CD9D31-1730-43D2-BB98-984BD25CE80C}"/>
    <dgm:cxn modelId="{96578315-0D74-2749-960C-0B26DDC87326}" type="presOf" srcId="{45CD9D31-1730-43D2-BB98-984BD25CE80C}" destId="{D5538304-79AA-40F2-9F40-7DD864BB03ED}" srcOrd="1" destOrd="0" presId="urn:microsoft.com/office/officeart/2005/8/layout/process1"/>
    <dgm:cxn modelId="{40866630-4E4D-9D4F-985F-AB55FFA2D8B6}" type="presParOf" srcId="{ECC24DF6-3B77-47F7-8102-FCB45AD44733}" destId="{3075D511-E8C1-4F2F-8326-8AB2B2AC5C3E}" srcOrd="0" destOrd="0" presId="urn:microsoft.com/office/officeart/2005/8/layout/process1"/>
    <dgm:cxn modelId="{7AA629CA-206B-0A4A-A338-45F40205273B}" type="presParOf" srcId="{ECC24DF6-3B77-47F7-8102-FCB45AD44733}" destId="{221326F8-45B0-4913-A411-5BC95132D1A2}" srcOrd="1" destOrd="0" presId="urn:microsoft.com/office/officeart/2005/8/layout/process1"/>
    <dgm:cxn modelId="{6B2D0CFF-4503-764B-954B-6221FCFAFCB1}" type="presParOf" srcId="{221326F8-45B0-4913-A411-5BC95132D1A2}" destId="{D5538304-79AA-40F2-9F40-7DD864BB03ED}" srcOrd="0" destOrd="0" presId="urn:microsoft.com/office/officeart/2005/8/layout/process1"/>
    <dgm:cxn modelId="{976AE568-D47A-9646-82CE-42852A545FC1}" type="presParOf" srcId="{ECC24DF6-3B77-47F7-8102-FCB45AD44733}" destId="{B81F74B9-407A-4D6F-A766-015662897FF9}" srcOrd="2" destOrd="0" presId="urn:microsoft.com/office/officeart/2005/8/layout/process1"/>
    <dgm:cxn modelId="{565DCB12-F580-7C44-8B2F-A7A16421A408}" type="presParOf" srcId="{ECC24DF6-3B77-47F7-8102-FCB45AD44733}" destId="{579A6E40-14F2-453E-8239-D0D21D279CC0}" srcOrd="3" destOrd="0" presId="urn:microsoft.com/office/officeart/2005/8/layout/process1"/>
    <dgm:cxn modelId="{B75169AC-CADA-0E46-9059-06EC1008F9AE}" type="presParOf" srcId="{579A6E40-14F2-453E-8239-D0D21D279CC0}" destId="{D7C0D918-DA64-4438-B5F2-8B41940C9338}" srcOrd="0" destOrd="0" presId="urn:microsoft.com/office/officeart/2005/8/layout/process1"/>
    <dgm:cxn modelId="{A11667B3-9DDF-7B43-95CD-9688DF747D97}" type="presParOf" srcId="{ECC24DF6-3B77-47F7-8102-FCB45AD44733}" destId="{58E7914E-7A1F-4E80-A99C-CF082EFF2F7C}" srcOrd="4" destOrd="0" presId="urn:microsoft.com/office/officeart/2005/8/layout/process1"/>
    <dgm:cxn modelId="{9BE7AA6B-321D-F247-904E-34C2B1EA9EE0}" type="presParOf" srcId="{ECC24DF6-3B77-47F7-8102-FCB45AD44733}" destId="{37FBF082-B4B3-45D7-991B-6082A787614B}" srcOrd="5" destOrd="0" presId="urn:microsoft.com/office/officeart/2005/8/layout/process1"/>
    <dgm:cxn modelId="{6472DE07-97C9-8B4E-BFC4-6F06874C7657}" type="presParOf" srcId="{37FBF082-B4B3-45D7-991B-6082A787614B}" destId="{53985C76-0973-4E03-8AEA-F99D62E0138A}" srcOrd="0" destOrd="0" presId="urn:microsoft.com/office/officeart/2005/8/layout/process1"/>
    <dgm:cxn modelId="{A8E18438-4D0C-0B45-9D03-E2A623E140D8}" type="presParOf" srcId="{ECC24DF6-3B77-47F7-8102-FCB45AD44733}" destId="{B767DC66-88E3-4066-8A4C-0856423B963E}" srcOrd="6" destOrd="0" presId="urn:microsoft.com/office/officeart/2005/8/layout/process1"/>
    <dgm:cxn modelId="{FF171F91-6F43-A544-80E9-2831E8BCB7B6}" type="presParOf" srcId="{ECC24DF6-3B77-47F7-8102-FCB45AD44733}" destId="{AB222FCE-314C-419F-8417-3D3C7246C7B8}" srcOrd="7" destOrd="0" presId="urn:microsoft.com/office/officeart/2005/8/layout/process1"/>
    <dgm:cxn modelId="{0E52F8B1-7DCE-054C-8306-B25E585451F4}" type="presParOf" srcId="{AB222FCE-314C-419F-8417-3D3C7246C7B8}" destId="{1FDC7EC7-1E4B-486E-BDCA-CC638C904FCF}" srcOrd="0" destOrd="0" presId="urn:microsoft.com/office/officeart/2005/8/layout/process1"/>
    <dgm:cxn modelId="{BE397794-E513-9744-827F-E8A5EA36EA9D}" type="presParOf" srcId="{ECC24DF6-3B77-47F7-8102-FCB45AD44733}" destId="{996C2857-CA47-4517-BB6B-84A8516A1A5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845C4-5856-9D49-BFB3-DF58CF930B1C}" type="doc">
      <dgm:prSet loTypeId="urn:microsoft.com/office/officeart/2005/8/layout/process1" loCatId="" qsTypeId="urn:microsoft.com/office/officeart/2005/8/quickstyle/simple4" qsCatId="simple" csTypeId="urn:microsoft.com/office/officeart/2005/8/colors/accent1_2" csCatId="accent1" phldr="1"/>
      <dgm:spPr/>
    </dgm:pt>
    <dgm:pt modelId="{D2E4A702-0C4E-4446-84F3-80280BC63EEB}">
      <dgm:prSet phldrT="[Text]" custT="1"/>
      <dgm:spPr/>
      <dgm:t>
        <a:bodyPr/>
        <a:lstStyle/>
        <a:p>
          <a:r>
            <a:rPr lang="en-US" sz="2400" dirty="0" smtClean="0"/>
            <a:t>Absences</a:t>
          </a:r>
          <a:endParaRPr lang="en-US" sz="2400" dirty="0"/>
        </a:p>
      </dgm:t>
    </dgm:pt>
    <dgm:pt modelId="{C9226BBA-7480-A94F-A2B4-1E6A796EE464}" type="parTrans" cxnId="{C655EAAD-7BF0-9B48-B23D-8DF4C5BB8485}">
      <dgm:prSet/>
      <dgm:spPr/>
      <dgm:t>
        <a:bodyPr/>
        <a:lstStyle/>
        <a:p>
          <a:endParaRPr lang="en-US" sz="1200"/>
        </a:p>
      </dgm:t>
    </dgm:pt>
    <dgm:pt modelId="{F30C1DAA-E4D3-4D40-9D3B-71C70B441CE7}" type="sibTrans" cxnId="{C655EAAD-7BF0-9B48-B23D-8DF4C5BB8485}">
      <dgm:prSet custT="1"/>
      <dgm:spPr/>
      <dgm:t>
        <a:bodyPr/>
        <a:lstStyle/>
        <a:p>
          <a:endParaRPr lang="en-US" sz="2400" dirty="0"/>
        </a:p>
      </dgm:t>
    </dgm:pt>
    <dgm:pt modelId="{9DC59FB9-10D9-C74D-A74B-CF6AC7F90D73}">
      <dgm:prSet phldrT="[Text]" custT="1"/>
      <dgm:spPr/>
      <dgm:t>
        <a:bodyPr/>
        <a:lstStyle/>
        <a:p>
          <a:r>
            <a:rPr lang="en-US" sz="2400" dirty="0" smtClean="0"/>
            <a:t>Students Failed in Math</a:t>
          </a:r>
          <a:endParaRPr lang="en-US" sz="2400" dirty="0"/>
        </a:p>
      </dgm:t>
    </dgm:pt>
    <dgm:pt modelId="{67844F29-458A-514D-9347-9682C2C2DC34}" type="parTrans" cxnId="{5065F096-EC4C-C742-ABCF-940BA168AC79}">
      <dgm:prSet/>
      <dgm:spPr/>
      <dgm:t>
        <a:bodyPr/>
        <a:lstStyle/>
        <a:p>
          <a:endParaRPr lang="en-US" sz="1200"/>
        </a:p>
      </dgm:t>
    </dgm:pt>
    <dgm:pt modelId="{7DECFB9E-1910-0D4C-BB3E-F9D95CEEA26C}" type="sibTrans" cxnId="{5065F096-EC4C-C742-ABCF-940BA168AC79}">
      <dgm:prSet/>
      <dgm:spPr/>
      <dgm:t>
        <a:bodyPr/>
        <a:lstStyle/>
        <a:p>
          <a:endParaRPr lang="en-US" sz="1200"/>
        </a:p>
      </dgm:t>
    </dgm:pt>
    <dgm:pt modelId="{EA784043-4C00-2B4D-9188-0E19A4E1E7C4}" type="pres">
      <dgm:prSet presAssocID="{707845C4-5856-9D49-BFB3-DF58CF930B1C}" presName="Name0" presStyleCnt="0">
        <dgm:presLayoutVars>
          <dgm:dir/>
          <dgm:resizeHandles val="exact"/>
        </dgm:presLayoutVars>
      </dgm:prSet>
      <dgm:spPr/>
    </dgm:pt>
    <dgm:pt modelId="{4F95FC37-1E93-A549-BD9E-BEDCD1071F7A}" type="pres">
      <dgm:prSet presAssocID="{D2E4A702-0C4E-4446-84F3-80280BC63EEB}" presName="node" presStyleLbl="node1" presStyleIdx="0" presStyleCnt="2">
        <dgm:presLayoutVars>
          <dgm:bulletEnabled val="1"/>
        </dgm:presLayoutVars>
      </dgm:prSet>
      <dgm:spPr/>
      <dgm:t>
        <a:bodyPr/>
        <a:lstStyle/>
        <a:p>
          <a:endParaRPr lang="en-US"/>
        </a:p>
      </dgm:t>
    </dgm:pt>
    <dgm:pt modelId="{117D687E-DD7E-4144-B66B-AE745BE47B9C}" type="pres">
      <dgm:prSet presAssocID="{F30C1DAA-E4D3-4D40-9D3B-71C70B441CE7}" presName="sibTrans" presStyleLbl="sibTrans2D1" presStyleIdx="0" presStyleCnt="1"/>
      <dgm:spPr/>
      <dgm:t>
        <a:bodyPr/>
        <a:lstStyle/>
        <a:p>
          <a:endParaRPr lang="en-US"/>
        </a:p>
      </dgm:t>
    </dgm:pt>
    <dgm:pt modelId="{B8E1BC19-993A-7045-8335-50E94579F1FB}" type="pres">
      <dgm:prSet presAssocID="{F30C1DAA-E4D3-4D40-9D3B-71C70B441CE7}" presName="connectorText" presStyleLbl="sibTrans2D1" presStyleIdx="0" presStyleCnt="1"/>
      <dgm:spPr/>
      <dgm:t>
        <a:bodyPr/>
        <a:lstStyle/>
        <a:p>
          <a:endParaRPr lang="en-US"/>
        </a:p>
      </dgm:t>
    </dgm:pt>
    <dgm:pt modelId="{5F3CA384-3252-BD47-961E-5C5387374A9F}" type="pres">
      <dgm:prSet presAssocID="{9DC59FB9-10D9-C74D-A74B-CF6AC7F90D73}" presName="node" presStyleLbl="node1" presStyleIdx="1" presStyleCnt="2">
        <dgm:presLayoutVars>
          <dgm:bulletEnabled val="1"/>
        </dgm:presLayoutVars>
      </dgm:prSet>
      <dgm:spPr/>
      <dgm:t>
        <a:bodyPr/>
        <a:lstStyle/>
        <a:p>
          <a:endParaRPr lang="en-US"/>
        </a:p>
      </dgm:t>
    </dgm:pt>
  </dgm:ptLst>
  <dgm:cxnLst>
    <dgm:cxn modelId="{FFBF0D89-D17A-6641-A6DD-793E12EE36CD}" type="presOf" srcId="{D2E4A702-0C4E-4446-84F3-80280BC63EEB}" destId="{4F95FC37-1E93-A549-BD9E-BEDCD1071F7A}" srcOrd="0" destOrd="0" presId="urn:microsoft.com/office/officeart/2005/8/layout/process1"/>
    <dgm:cxn modelId="{C655EAAD-7BF0-9B48-B23D-8DF4C5BB8485}" srcId="{707845C4-5856-9D49-BFB3-DF58CF930B1C}" destId="{D2E4A702-0C4E-4446-84F3-80280BC63EEB}" srcOrd="0" destOrd="0" parTransId="{C9226BBA-7480-A94F-A2B4-1E6A796EE464}" sibTransId="{F30C1DAA-E4D3-4D40-9D3B-71C70B441CE7}"/>
    <dgm:cxn modelId="{60FB97AC-1A13-1B47-BE7F-6C0BB69E4549}" type="presOf" srcId="{F30C1DAA-E4D3-4D40-9D3B-71C70B441CE7}" destId="{B8E1BC19-993A-7045-8335-50E94579F1FB}" srcOrd="1" destOrd="0" presId="urn:microsoft.com/office/officeart/2005/8/layout/process1"/>
    <dgm:cxn modelId="{BCFA3E97-852C-624D-B7D8-731FF6168389}" type="presOf" srcId="{F30C1DAA-E4D3-4D40-9D3B-71C70B441CE7}" destId="{117D687E-DD7E-4144-B66B-AE745BE47B9C}" srcOrd="0" destOrd="0" presId="urn:microsoft.com/office/officeart/2005/8/layout/process1"/>
    <dgm:cxn modelId="{EBD2D627-2246-1C4C-8253-F4E4D5BEFA40}" type="presOf" srcId="{9DC59FB9-10D9-C74D-A74B-CF6AC7F90D73}" destId="{5F3CA384-3252-BD47-961E-5C5387374A9F}" srcOrd="0" destOrd="0" presId="urn:microsoft.com/office/officeart/2005/8/layout/process1"/>
    <dgm:cxn modelId="{5065F096-EC4C-C742-ABCF-940BA168AC79}" srcId="{707845C4-5856-9D49-BFB3-DF58CF930B1C}" destId="{9DC59FB9-10D9-C74D-A74B-CF6AC7F90D73}" srcOrd="1" destOrd="0" parTransId="{67844F29-458A-514D-9347-9682C2C2DC34}" sibTransId="{7DECFB9E-1910-0D4C-BB3E-F9D95CEEA26C}"/>
    <dgm:cxn modelId="{E9826A99-1C01-2048-9DE4-DD7C67749B48}" type="presOf" srcId="{707845C4-5856-9D49-BFB3-DF58CF930B1C}" destId="{EA784043-4C00-2B4D-9188-0E19A4E1E7C4}" srcOrd="0" destOrd="0" presId="urn:microsoft.com/office/officeart/2005/8/layout/process1"/>
    <dgm:cxn modelId="{F94C0E5E-FF85-4F4C-8B58-543818D7FFF4}" type="presParOf" srcId="{EA784043-4C00-2B4D-9188-0E19A4E1E7C4}" destId="{4F95FC37-1E93-A549-BD9E-BEDCD1071F7A}" srcOrd="0" destOrd="0" presId="urn:microsoft.com/office/officeart/2005/8/layout/process1"/>
    <dgm:cxn modelId="{B5CC9F28-1B92-1342-9C67-CC27F7A4A7E6}" type="presParOf" srcId="{EA784043-4C00-2B4D-9188-0E19A4E1E7C4}" destId="{117D687E-DD7E-4144-B66B-AE745BE47B9C}" srcOrd="1" destOrd="0" presId="urn:microsoft.com/office/officeart/2005/8/layout/process1"/>
    <dgm:cxn modelId="{B14E6DBB-3F8A-3C45-BE58-489AAC78A0E5}" type="presParOf" srcId="{117D687E-DD7E-4144-B66B-AE745BE47B9C}" destId="{B8E1BC19-993A-7045-8335-50E94579F1FB}" srcOrd="0" destOrd="0" presId="urn:microsoft.com/office/officeart/2005/8/layout/process1"/>
    <dgm:cxn modelId="{4A423252-8C76-FB44-BF01-7061C66E9C7B}" type="presParOf" srcId="{EA784043-4C00-2B4D-9188-0E19A4E1E7C4}" destId="{5F3CA384-3252-BD47-961E-5C5387374A9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7845C4-5856-9D49-BFB3-DF58CF930B1C}" type="doc">
      <dgm:prSet loTypeId="urn:microsoft.com/office/officeart/2005/8/layout/process1" loCatId="" qsTypeId="urn:microsoft.com/office/officeart/2005/8/quickstyle/simple4" qsCatId="simple" csTypeId="urn:microsoft.com/office/officeart/2005/8/colors/accent1_2" csCatId="accent1" phldr="1"/>
      <dgm:spPr/>
    </dgm:pt>
    <dgm:pt modelId="{D2E4A702-0C4E-4446-84F3-80280BC63EEB}">
      <dgm:prSet phldrT="[Text]" custT="1"/>
      <dgm:spPr/>
      <dgm:t>
        <a:bodyPr/>
        <a:lstStyle/>
        <a:p>
          <a:r>
            <a:rPr lang="en-US" sz="2400" dirty="0" smtClean="0"/>
            <a:t>Student Health</a:t>
          </a:r>
          <a:endParaRPr lang="en-US" sz="2400" dirty="0"/>
        </a:p>
      </dgm:t>
    </dgm:pt>
    <dgm:pt modelId="{C9226BBA-7480-A94F-A2B4-1E6A796EE464}" type="parTrans" cxnId="{C655EAAD-7BF0-9B48-B23D-8DF4C5BB8485}">
      <dgm:prSet/>
      <dgm:spPr/>
      <dgm:t>
        <a:bodyPr/>
        <a:lstStyle/>
        <a:p>
          <a:endParaRPr lang="en-US" sz="1200"/>
        </a:p>
      </dgm:t>
    </dgm:pt>
    <dgm:pt modelId="{F30C1DAA-E4D3-4D40-9D3B-71C70B441CE7}" type="sibTrans" cxnId="{C655EAAD-7BF0-9B48-B23D-8DF4C5BB8485}">
      <dgm:prSet custT="1"/>
      <dgm:spPr/>
      <dgm:t>
        <a:bodyPr/>
        <a:lstStyle/>
        <a:p>
          <a:endParaRPr lang="en-US" sz="2400" dirty="0"/>
        </a:p>
      </dgm:t>
    </dgm:pt>
    <dgm:pt modelId="{9DC59FB9-10D9-C74D-A74B-CF6AC7F90D73}">
      <dgm:prSet phldrT="[Text]" custT="1"/>
      <dgm:spPr/>
      <dgm:t>
        <a:bodyPr/>
        <a:lstStyle/>
        <a:p>
          <a:r>
            <a:rPr lang="en-US" sz="2400" dirty="0" smtClean="0"/>
            <a:t>Absences</a:t>
          </a:r>
          <a:endParaRPr lang="en-US" sz="2400" dirty="0"/>
        </a:p>
      </dgm:t>
    </dgm:pt>
    <dgm:pt modelId="{67844F29-458A-514D-9347-9682C2C2DC34}" type="parTrans" cxnId="{5065F096-EC4C-C742-ABCF-940BA168AC79}">
      <dgm:prSet/>
      <dgm:spPr/>
      <dgm:t>
        <a:bodyPr/>
        <a:lstStyle/>
        <a:p>
          <a:endParaRPr lang="en-US" sz="1200"/>
        </a:p>
      </dgm:t>
    </dgm:pt>
    <dgm:pt modelId="{7DECFB9E-1910-0D4C-BB3E-F9D95CEEA26C}" type="sibTrans" cxnId="{5065F096-EC4C-C742-ABCF-940BA168AC79}">
      <dgm:prSet/>
      <dgm:spPr/>
      <dgm:t>
        <a:bodyPr/>
        <a:lstStyle/>
        <a:p>
          <a:endParaRPr lang="en-US" sz="1200"/>
        </a:p>
      </dgm:t>
    </dgm:pt>
    <dgm:pt modelId="{EA784043-4C00-2B4D-9188-0E19A4E1E7C4}" type="pres">
      <dgm:prSet presAssocID="{707845C4-5856-9D49-BFB3-DF58CF930B1C}" presName="Name0" presStyleCnt="0">
        <dgm:presLayoutVars>
          <dgm:dir/>
          <dgm:resizeHandles val="exact"/>
        </dgm:presLayoutVars>
      </dgm:prSet>
      <dgm:spPr/>
    </dgm:pt>
    <dgm:pt modelId="{4F95FC37-1E93-A549-BD9E-BEDCD1071F7A}" type="pres">
      <dgm:prSet presAssocID="{D2E4A702-0C4E-4446-84F3-80280BC63EEB}" presName="node" presStyleLbl="node1" presStyleIdx="0" presStyleCnt="2">
        <dgm:presLayoutVars>
          <dgm:bulletEnabled val="1"/>
        </dgm:presLayoutVars>
      </dgm:prSet>
      <dgm:spPr/>
      <dgm:t>
        <a:bodyPr/>
        <a:lstStyle/>
        <a:p>
          <a:endParaRPr lang="en-US"/>
        </a:p>
      </dgm:t>
    </dgm:pt>
    <dgm:pt modelId="{117D687E-DD7E-4144-B66B-AE745BE47B9C}" type="pres">
      <dgm:prSet presAssocID="{F30C1DAA-E4D3-4D40-9D3B-71C70B441CE7}" presName="sibTrans" presStyleLbl="sibTrans2D1" presStyleIdx="0" presStyleCnt="1"/>
      <dgm:spPr/>
      <dgm:t>
        <a:bodyPr/>
        <a:lstStyle/>
        <a:p>
          <a:endParaRPr lang="en-US"/>
        </a:p>
      </dgm:t>
    </dgm:pt>
    <dgm:pt modelId="{B8E1BC19-993A-7045-8335-50E94579F1FB}" type="pres">
      <dgm:prSet presAssocID="{F30C1DAA-E4D3-4D40-9D3B-71C70B441CE7}" presName="connectorText" presStyleLbl="sibTrans2D1" presStyleIdx="0" presStyleCnt="1"/>
      <dgm:spPr/>
      <dgm:t>
        <a:bodyPr/>
        <a:lstStyle/>
        <a:p>
          <a:endParaRPr lang="en-US"/>
        </a:p>
      </dgm:t>
    </dgm:pt>
    <dgm:pt modelId="{5F3CA384-3252-BD47-961E-5C5387374A9F}" type="pres">
      <dgm:prSet presAssocID="{9DC59FB9-10D9-C74D-A74B-CF6AC7F90D73}" presName="node" presStyleLbl="node1" presStyleIdx="1" presStyleCnt="2">
        <dgm:presLayoutVars>
          <dgm:bulletEnabled val="1"/>
        </dgm:presLayoutVars>
      </dgm:prSet>
      <dgm:spPr/>
      <dgm:t>
        <a:bodyPr/>
        <a:lstStyle/>
        <a:p>
          <a:endParaRPr lang="en-US"/>
        </a:p>
      </dgm:t>
    </dgm:pt>
  </dgm:ptLst>
  <dgm:cxnLst>
    <dgm:cxn modelId="{E134ECA9-057D-474B-B332-9768955B4464}" type="presOf" srcId="{F30C1DAA-E4D3-4D40-9D3B-71C70B441CE7}" destId="{B8E1BC19-993A-7045-8335-50E94579F1FB}" srcOrd="1" destOrd="0" presId="urn:microsoft.com/office/officeart/2005/8/layout/process1"/>
    <dgm:cxn modelId="{C655EAAD-7BF0-9B48-B23D-8DF4C5BB8485}" srcId="{707845C4-5856-9D49-BFB3-DF58CF930B1C}" destId="{D2E4A702-0C4E-4446-84F3-80280BC63EEB}" srcOrd="0" destOrd="0" parTransId="{C9226BBA-7480-A94F-A2B4-1E6A796EE464}" sibTransId="{F30C1DAA-E4D3-4D40-9D3B-71C70B441CE7}"/>
    <dgm:cxn modelId="{7ED69D28-18C4-634D-A022-22BA1546F310}" type="presOf" srcId="{D2E4A702-0C4E-4446-84F3-80280BC63EEB}" destId="{4F95FC37-1E93-A549-BD9E-BEDCD1071F7A}" srcOrd="0" destOrd="0" presId="urn:microsoft.com/office/officeart/2005/8/layout/process1"/>
    <dgm:cxn modelId="{F72291ED-09A8-4D47-A86E-DB2C9EC25997}" type="presOf" srcId="{707845C4-5856-9D49-BFB3-DF58CF930B1C}" destId="{EA784043-4C00-2B4D-9188-0E19A4E1E7C4}" srcOrd="0" destOrd="0" presId="urn:microsoft.com/office/officeart/2005/8/layout/process1"/>
    <dgm:cxn modelId="{EAC75DD4-E73A-EC41-A498-9E1457C9856D}" type="presOf" srcId="{F30C1DAA-E4D3-4D40-9D3B-71C70B441CE7}" destId="{117D687E-DD7E-4144-B66B-AE745BE47B9C}" srcOrd="0" destOrd="0" presId="urn:microsoft.com/office/officeart/2005/8/layout/process1"/>
    <dgm:cxn modelId="{5065F096-EC4C-C742-ABCF-940BA168AC79}" srcId="{707845C4-5856-9D49-BFB3-DF58CF930B1C}" destId="{9DC59FB9-10D9-C74D-A74B-CF6AC7F90D73}" srcOrd="1" destOrd="0" parTransId="{67844F29-458A-514D-9347-9682C2C2DC34}" sibTransId="{7DECFB9E-1910-0D4C-BB3E-F9D95CEEA26C}"/>
    <dgm:cxn modelId="{156955E9-AB79-A844-97FF-130917D8E9A9}" type="presOf" srcId="{9DC59FB9-10D9-C74D-A74B-CF6AC7F90D73}" destId="{5F3CA384-3252-BD47-961E-5C5387374A9F}" srcOrd="0" destOrd="0" presId="urn:microsoft.com/office/officeart/2005/8/layout/process1"/>
    <dgm:cxn modelId="{63DDCEF1-BD33-0F47-A46D-DC33156260D2}" type="presParOf" srcId="{EA784043-4C00-2B4D-9188-0E19A4E1E7C4}" destId="{4F95FC37-1E93-A549-BD9E-BEDCD1071F7A}" srcOrd="0" destOrd="0" presId="urn:microsoft.com/office/officeart/2005/8/layout/process1"/>
    <dgm:cxn modelId="{651C700D-1F15-1A49-9F91-0A11C9978EA5}" type="presParOf" srcId="{EA784043-4C00-2B4D-9188-0E19A4E1E7C4}" destId="{117D687E-DD7E-4144-B66B-AE745BE47B9C}" srcOrd="1" destOrd="0" presId="urn:microsoft.com/office/officeart/2005/8/layout/process1"/>
    <dgm:cxn modelId="{258F294A-212D-6A4B-AC03-07273B11A974}" type="presParOf" srcId="{117D687E-DD7E-4144-B66B-AE745BE47B9C}" destId="{B8E1BC19-993A-7045-8335-50E94579F1FB}" srcOrd="0" destOrd="0" presId="urn:microsoft.com/office/officeart/2005/8/layout/process1"/>
    <dgm:cxn modelId="{5889B5E2-C1A8-FC41-AB69-0F4BCFA40BD7}" type="presParOf" srcId="{EA784043-4C00-2B4D-9188-0E19A4E1E7C4}" destId="{5F3CA384-3252-BD47-961E-5C5387374A9F}"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845C4-5856-9D49-BFB3-DF58CF930B1C}" type="doc">
      <dgm:prSet loTypeId="urn:microsoft.com/office/officeart/2005/8/layout/process1" loCatId="" qsTypeId="urn:microsoft.com/office/officeart/2005/8/quickstyle/simple4" qsCatId="simple" csTypeId="urn:microsoft.com/office/officeart/2005/8/colors/accent1_2" csCatId="accent1" phldr="1"/>
      <dgm:spPr/>
    </dgm:pt>
    <dgm:pt modelId="{D2E4A702-0C4E-4446-84F3-80280BC63EEB}">
      <dgm:prSet phldrT="[Text]" custT="1"/>
      <dgm:spPr/>
      <dgm:t>
        <a:bodyPr/>
        <a:lstStyle/>
        <a:p>
          <a:r>
            <a:rPr lang="en-US" sz="2400" dirty="0" smtClean="0"/>
            <a:t>Teaching Time Spent in Class</a:t>
          </a:r>
          <a:endParaRPr lang="en-US" sz="2400" dirty="0"/>
        </a:p>
      </dgm:t>
    </dgm:pt>
    <dgm:pt modelId="{C9226BBA-7480-A94F-A2B4-1E6A796EE464}" type="parTrans" cxnId="{C655EAAD-7BF0-9B48-B23D-8DF4C5BB8485}">
      <dgm:prSet/>
      <dgm:spPr/>
      <dgm:t>
        <a:bodyPr/>
        <a:lstStyle/>
        <a:p>
          <a:endParaRPr lang="en-US" sz="1200"/>
        </a:p>
      </dgm:t>
    </dgm:pt>
    <dgm:pt modelId="{F30C1DAA-E4D3-4D40-9D3B-71C70B441CE7}" type="sibTrans" cxnId="{C655EAAD-7BF0-9B48-B23D-8DF4C5BB8485}">
      <dgm:prSet custT="1"/>
      <dgm:spPr/>
      <dgm:t>
        <a:bodyPr/>
        <a:lstStyle/>
        <a:p>
          <a:r>
            <a:rPr lang="en-US" sz="3200" b="1" dirty="0" smtClean="0">
              <a:solidFill>
                <a:srgbClr val="FF0000"/>
              </a:solidFill>
            </a:rPr>
            <a:t>?</a:t>
          </a:r>
          <a:endParaRPr lang="en-US" sz="3200" b="1" dirty="0">
            <a:solidFill>
              <a:srgbClr val="FF0000"/>
            </a:solidFill>
          </a:endParaRPr>
        </a:p>
      </dgm:t>
    </dgm:pt>
    <dgm:pt modelId="{9DC59FB9-10D9-C74D-A74B-CF6AC7F90D73}">
      <dgm:prSet phldrT="[Text]" custT="1"/>
      <dgm:spPr/>
      <dgm:t>
        <a:bodyPr/>
        <a:lstStyle/>
        <a:p>
          <a:r>
            <a:rPr lang="en-US" sz="2400" dirty="0" smtClean="0"/>
            <a:t>Mean Percentage Scores of Class</a:t>
          </a:r>
          <a:endParaRPr lang="en-US" sz="2400" dirty="0"/>
        </a:p>
      </dgm:t>
    </dgm:pt>
    <dgm:pt modelId="{67844F29-458A-514D-9347-9682C2C2DC34}" type="parTrans" cxnId="{5065F096-EC4C-C742-ABCF-940BA168AC79}">
      <dgm:prSet/>
      <dgm:spPr/>
      <dgm:t>
        <a:bodyPr/>
        <a:lstStyle/>
        <a:p>
          <a:endParaRPr lang="en-US" sz="1200"/>
        </a:p>
      </dgm:t>
    </dgm:pt>
    <dgm:pt modelId="{7DECFB9E-1910-0D4C-BB3E-F9D95CEEA26C}" type="sibTrans" cxnId="{5065F096-EC4C-C742-ABCF-940BA168AC79}">
      <dgm:prSet/>
      <dgm:spPr/>
      <dgm:t>
        <a:bodyPr/>
        <a:lstStyle/>
        <a:p>
          <a:endParaRPr lang="en-US" sz="1200"/>
        </a:p>
      </dgm:t>
    </dgm:pt>
    <dgm:pt modelId="{EA784043-4C00-2B4D-9188-0E19A4E1E7C4}" type="pres">
      <dgm:prSet presAssocID="{707845C4-5856-9D49-BFB3-DF58CF930B1C}" presName="Name0" presStyleCnt="0">
        <dgm:presLayoutVars>
          <dgm:dir/>
          <dgm:resizeHandles val="exact"/>
        </dgm:presLayoutVars>
      </dgm:prSet>
      <dgm:spPr/>
    </dgm:pt>
    <dgm:pt modelId="{4F95FC37-1E93-A549-BD9E-BEDCD1071F7A}" type="pres">
      <dgm:prSet presAssocID="{D2E4A702-0C4E-4446-84F3-80280BC63EEB}" presName="node" presStyleLbl="node1" presStyleIdx="0" presStyleCnt="2">
        <dgm:presLayoutVars>
          <dgm:bulletEnabled val="1"/>
        </dgm:presLayoutVars>
      </dgm:prSet>
      <dgm:spPr/>
      <dgm:t>
        <a:bodyPr/>
        <a:lstStyle/>
        <a:p>
          <a:endParaRPr lang="en-US"/>
        </a:p>
      </dgm:t>
    </dgm:pt>
    <dgm:pt modelId="{117D687E-DD7E-4144-B66B-AE745BE47B9C}" type="pres">
      <dgm:prSet presAssocID="{F30C1DAA-E4D3-4D40-9D3B-71C70B441CE7}" presName="sibTrans" presStyleLbl="sibTrans2D1" presStyleIdx="0" presStyleCnt="1"/>
      <dgm:spPr/>
      <dgm:t>
        <a:bodyPr/>
        <a:lstStyle/>
        <a:p>
          <a:endParaRPr lang="en-US"/>
        </a:p>
      </dgm:t>
    </dgm:pt>
    <dgm:pt modelId="{B8E1BC19-993A-7045-8335-50E94579F1FB}" type="pres">
      <dgm:prSet presAssocID="{F30C1DAA-E4D3-4D40-9D3B-71C70B441CE7}" presName="connectorText" presStyleLbl="sibTrans2D1" presStyleIdx="0" presStyleCnt="1"/>
      <dgm:spPr/>
      <dgm:t>
        <a:bodyPr/>
        <a:lstStyle/>
        <a:p>
          <a:endParaRPr lang="en-US"/>
        </a:p>
      </dgm:t>
    </dgm:pt>
    <dgm:pt modelId="{5F3CA384-3252-BD47-961E-5C5387374A9F}" type="pres">
      <dgm:prSet presAssocID="{9DC59FB9-10D9-C74D-A74B-CF6AC7F90D73}" presName="node" presStyleLbl="node1" presStyleIdx="1" presStyleCnt="2" custLinFactX="1222" custLinFactNeighborX="100000">
        <dgm:presLayoutVars>
          <dgm:bulletEnabled val="1"/>
        </dgm:presLayoutVars>
      </dgm:prSet>
      <dgm:spPr/>
      <dgm:t>
        <a:bodyPr/>
        <a:lstStyle/>
        <a:p>
          <a:endParaRPr lang="en-US"/>
        </a:p>
      </dgm:t>
    </dgm:pt>
  </dgm:ptLst>
  <dgm:cxnLst>
    <dgm:cxn modelId="{9551102D-F1BC-6642-8F4E-B37DD2C739CA}" type="presOf" srcId="{F30C1DAA-E4D3-4D40-9D3B-71C70B441CE7}" destId="{117D687E-DD7E-4144-B66B-AE745BE47B9C}" srcOrd="0" destOrd="0" presId="urn:microsoft.com/office/officeart/2005/8/layout/process1"/>
    <dgm:cxn modelId="{C655EAAD-7BF0-9B48-B23D-8DF4C5BB8485}" srcId="{707845C4-5856-9D49-BFB3-DF58CF930B1C}" destId="{D2E4A702-0C4E-4446-84F3-80280BC63EEB}" srcOrd="0" destOrd="0" parTransId="{C9226BBA-7480-A94F-A2B4-1E6A796EE464}" sibTransId="{F30C1DAA-E4D3-4D40-9D3B-71C70B441CE7}"/>
    <dgm:cxn modelId="{47EC4BE5-05A7-B040-B45B-D136231E20FE}" type="presOf" srcId="{F30C1DAA-E4D3-4D40-9D3B-71C70B441CE7}" destId="{B8E1BC19-993A-7045-8335-50E94579F1FB}" srcOrd="1" destOrd="0" presId="urn:microsoft.com/office/officeart/2005/8/layout/process1"/>
    <dgm:cxn modelId="{1BDE9329-BAE7-9740-B056-25175B2C4F0D}" type="presOf" srcId="{D2E4A702-0C4E-4446-84F3-80280BC63EEB}" destId="{4F95FC37-1E93-A549-BD9E-BEDCD1071F7A}" srcOrd="0" destOrd="0" presId="urn:microsoft.com/office/officeart/2005/8/layout/process1"/>
    <dgm:cxn modelId="{531B108A-2A1A-2C41-AB48-A0F3247A3E26}" type="presOf" srcId="{707845C4-5856-9D49-BFB3-DF58CF930B1C}" destId="{EA784043-4C00-2B4D-9188-0E19A4E1E7C4}" srcOrd="0" destOrd="0" presId="urn:microsoft.com/office/officeart/2005/8/layout/process1"/>
    <dgm:cxn modelId="{5E4D6492-91B0-D64E-844A-05652BEFE47F}" type="presOf" srcId="{9DC59FB9-10D9-C74D-A74B-CF6AC7F90D73}" destId="{5F3CA384-3252-BD47-961E-5C5387374A9F}" srcOrd="0" destOrd="0" presId="urn:microsoft.com/office/officeart/2005/8/layout/process1"/>
    <dgm:cxn modelId="{5065F096-EC4C-C742-ABCF-940BA168AC79}" srcId="{707845C4-5856-9D49-BFB3-DF58CF930B1C}" destId="{9DC59FB9-10D9-C74D-A74B-CF6AC7F90D73}" srcOrd="1" destOrd="0" parTransId="{67844F29-458A-514D-9347-9682C2C2DC34}" sibTransId="{7DECFB9E-1910-0D4C-BB3E-F9D95CEEA26C}"/>
    <dgm:cxn modelId="{A2496D51-E022-694F-BDBC-D6D1708B1CA0}" type="presParOf" srcId="{EA784043-4C00-2B4D-9188-0E19A4E1E7C4}" destId="{4F95FC37-1E93-A549-BD9E-BEDCD1071F7A}" srcOrd="0" destOrd="0" presId="urn:microsoft.com/office/officeart/2005/8/layout/process1"/>
    <dgm:cxn modelId="{B41FEE85-27FA-DE4B-A3F5-27C3805EAE24}" type="presParOf" srcId="{EA784043-4C00-2B4D-9188-0E19A4E1E7C4}" destId="{117D687E-DD7E-4144-B66B-AE745BE47B9C}" srcOrd="1" destOrd="0" presId="urn:microsoft.com/office/officeart/2005/8/layout/process1"/>
    <dgm:cxn modelId="{AA60CF54-E5F7-A54D-BFFC-FE463CBF66FE}" type="presParOf" srcId="{117D687E-DD7E-4144-B66B-AE745BE47B9C}" destId="{B8E1BC19-993A-7045-8335-50E94579F1FB}" srcOrd="0" destOrd="0" presId="urn:microsoft.com/office/officeart/2005/8/layout/process1"/>
    <dgm:cxn modelId="{7DFE2929-6D77-6242-8379-2246EE4FDD7E}" type="presParOf" srcId="{EA784043-4C00-2B4D-9188-0E19A4E1E7C4}" destId="{5F3CA384-3252-BD47-961E-5C5387374A9F}"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A3232F-B35D-4CFD-994F-8D6B1463DFE6}" type="doc">
      <dgm:prSet loTypeId="urn:microsoft.com/office/officeart/2005/8/layout/process1" loCatId="process" qsTypeId="urn:microsoft.com/office/officeart/2005/8/quickstyle/simple1" qsCatId="simple" csTypeId="urn:microsoft.com/office/officeart/2005/8/colors/accent0_1" csCatId="mainScheme" phldr="1"/>
      <dgm:spPr/>
    </dgm:pt>
    <dgm:pt modelId="{A112A70D-CB79-EE4D-9693-2BB9F0553E40}">
      <dgm:prSet/>
      <dgm:spPr/>
      <dgm:t>
        <a:bodyPr/>
        <a:lstStyle/>
        <a:p>
          <a:r>
            <a:rPr lang="en-US" dirty="0" smtClean="0"/>
            <a:t>Check Attendance</a:t>
          </a:r>
          <a:endParaRPr lang="en-US" dirty="0"/>
        </a:p>
      </dgm:t>
    </dgm:pt>
    <dgm:pt modelId="{49A8B1CA-1AA6-0D4F-9627-D2B066BA5529}" type="parTrans" cxnId="{2B36E100-7262-5641-868D-50BFDFE949C4}">
      <dgm:prSet/>
      <dgm:spPr/>
      <dgm:t>
        <a:bodyPr/>
        <a:lstStyle/>
        <a:p>
          <a:endParaRPr lang="en-US"/>
        </a:p>
      </dgm:t>
    </dgm:pt>
    <dgm:pt modelId="{C080CF60-2101-3341-8DAA-C5360B6D4CC8}" type="sibTrans" cxnId="{2B36E100-7262-5641-868D-50BFDFE949C4}">
      <dgm:prSet/>
      <dgm:spPr/>
      <dgm:t>
        <a:bodyPr/>
        <a:lstStyle/>
        <a:p>
          <a:endParaRPr lang="en-US"/>
        </a:p>
      </dgm:t>
    </dgm:pt>
    <dgm:pt modelId="{05617C75-7C95-A04F-9429-787C2BAD2617}">
      <dgm:prSet/>
      <dgm:spPr/>
      <dgm:t>
        <a:bodyPr/>
        <a:lstStyle/>
        <a:p>
          <a:r>
            <a:rPr lang="en-US" dirty="0" smtClean="0"/>
            <a:t>Do Motivation Activities </a:t>
          </a:r>
          <a:endParaRPr lang="en-US" dirty="0"/>
        </a:p>
      </dgm:t>
    </dgm:pt>
    <dgm:pt modelId="{FFF4BE63-5442-EA41-8470-165D0B9DE2B0}" type="parTrans" cxnId="{0D3D7614-2AA4-1B43-BCCC-E61C4252A45D}">
      <dgm:prSet/>
      <dgm:spPr/>
      <dgm:t>
        <a:bodyPr/>
        <a:lstStyle/>
        <a:p>
          <a:endParaRPr lang="en-US"/>
        </a:p>
      </dgm:t>
    </dgm:pt>
    <dgm:pt modelId="{7443F841-2445-C74A-8726-D93755FD34AC}" type="sibTrans" cxnId="{0D3D7614-2AA4-1B43-BCCC-E61C4252A45D}">
      <dgm:prSet/>
      <dgm:spPr/>
      <dgm:t>
        <a:bodyPr/>
        <a:lstStyle/>
        <a:p>
          <a:endParaRPr lang="en-US"/>
        </a:p>
      </dgm:t>
    </dgm:pt>
    <dgm:pt modelId="{5CF98C7B-DE0A-7F4B-A778-AA69BD37E148}">
      <dgm:prSet/>
      <dgm:spPr/>
      <dgm:t>
        <a:bodyPr/>
        <a:lstStyle/>
        <a:p>
          <a:r>
            <a:rPr lang="en-US" dirty="0" smtClean="0"/>
            <a:t>Review Previous Lesson</a:t>
          </a:r>
          <a:endParaRPr lang="en-US" dirty="0"/>
        </a:p>
      </dgm:t>
    </dgm:pt>
    <dgm:pt modelId="{26A42AC4-6994-F84C-BFFA-863930ADA325}" type="parTrans" cxnId="{EAD02801-532A-534C-9D75-15B988CEF411}">
      <dgm:prSet/>
      <dgm:spPr/>
      <dgm:t>
        <a:bodyPr/>
        <a:lstStyle/>
        <a:p>
          <a:endParaRPr lang="en-US"/>
        </a:p>
      </dgm:t>
    </dgm:pt>
    <dgm:pt modelId="{D0EEDE6A-6C68-0842-BC0C-61177756DC5E}" type="sibTrans" cxnId="{EAD02801-532A-534C-9D75-15B988CEF411}">
      <dgm:prSet/>
      <dgm:spPr/>
      <dgm:t>
        <a:bodyPr/>
        <a:lstStyle/>
        <a:p>
          <a:endParaRPr lang="en-US"/>
        </a:p>
      </dgm:t>
    </dgm:pt>
    <dgm:pt modelId="{7D9ABB3F-FC90-B047-BFE7-D4813F7BB2B2}">
      <dgm:prSet/>
      <dgm:spPr/>
      <dgm:t>
        <a:bodyPr/>
        <a:lstStyle/>
        <a:p>
          <a:r>
            <a:rPr lang="en-US" dirty="0" smtClean="0"/>
            <a:t>Lecture on Current Lesson</a:t>
          </a:r>
        </a:p>
      </dgm:t>
    </dgm:pt>
    <dgm:pt modelId="{A4E3DCE2-6EA6-4846-AC32-1D205A8A59DF}" type="parTrans" cxnId="{A4647060-997D-064E-8B6D-4BBD698075B3}">
      <dgm:prSet/>
      <dgm:spPr/>
      <dgm:t>
        <a:bodyPr/>
        <a:lstStyle/>
        <a:p>
          <a:endParaRPr lang="en-US"/>
        </a:p>
      </dgm:t>
    </dgm:pt>
    <dgm:pt modelId="{0FAA755F-2E6C-7045-80E4-B9FC31298E27}" type="sibTrans" cxnId="{A4647060-997D-064E-8B6D-4BBD698075B3}">
      <dgm:prSet/>
      <dgm:spPr/>
      <dgm:t>
        <a:bodyPr/>
        <a:lstStyle/>
        <a:p>
          <a:endParaRPr lang="en-US"/>
        </a:p>
      </dgm:t>
    </dgm:pt>
    <dgm:pt modelId="{0570F1BF-1FC4-804F-9A8D-0DCB601CEDA1}">
      <dgm:prSet/>
      <dgm:spPr/>
      <dgm:t>
        <a:bodyPr/>
        <a:lstStyle/>
        <a:p>
          <a:r>
            <a:rPr lang="en-US" dirty="0" smtClean="0"/>
            <a:t>Assess Student Mastery</a:t>
          </a:r>
        </a:p>
      </dgm:t>
    </dgm:pt>
    <dgm:pt modelId="{59C0285F-8B90-6B45-8066-D43163B5FB8C}" type="parTrans" cxnId="{3D70B984-8A33-EB44-BA87-12EA5D2ABC7E}">
      <dgm:prSet/>
      <dgm:spPr/>
      <dgm:t>
        <a:bodyPr/>
        <a:lstStyle/>
        <a:p>
          <a:endParaRPr lang="en-US"/>
        </a:p>
      </dgm:t>
    </dgm:pt>
    <dgm:pt modelId="{C3D6910A-0DEB-FC42-A65E-D34DD3BF1DD4}" type="sibTrans" cxnId="{3D70B984-8A33-EB44-BA87-12EA5D2ABC7E}">
      <dgm:prSet/>
      <dgm:spPr/>
      <dgm:t>
        <a:bodyPr/>
        <a:lstStyle/>
        <a:p>
          <a:endParaRPr lang="en-US"/>
        </a:p>
      </dgm:t>
    </dgm:pt>
    <dgm:pt modelId="{C0E2BA44-4211-3D45-B088-1E1492F5A1B2}">
      <dgm:prSet/>
      <dgm:spPr/>
      <dgm:t>
        <a:bodyPr/>
        <a:lstStyle/>
        <a:p>
          <a:r>
            <a:rPr lang="en-US" dirty="0" smtClean="0"/>
            <a:t>Give Homework</a:t>
          </a:r>
        </a:p>
      </dgm:t>
    </dgm:pt>
    <dgm:pt modelId="{1F98F30C-78ED-CD40-9970-0D72DA30D7A4}" type="parTrans" cxnId="{5A760547-070B-6A42-AEFB-D5BDAA63E318}">
      <dgm:prSet/>
      <dgm:spPr/>
      <dgm:t>
        <a:bodyPr/>
        <a:lstStyle/>
        <a:p>
          <a:endParaRPr lang="en-US"/>
        </a:p>
      </dgm:t>
    </dgm:pt>
    <dgm:pt modelId="{FE7952D8-39F5-A348-8CB9-76955294C93B}" type="sibTrans" cxnId="{5A760547-070B-6A42-AEFB-D5BDAA63E318}">
      <dgm:prSet/>
      <dgm:spPr/>
      <dgm:t>
        <a:bodyPr/>
        <a:lstStyle/>
        <a:p>
          <a:endParaRPr lang="en-US"/>
        </a:p>
      </dgm:t>
    </dgm:pt>
    <dgm:pt modelId="{ECC24DF6-3B77-47F7-8102-FCB45AD44733}" type="pres">
      <dgm:prSet presAssocID="{58A3232F-B35D-4CFD-994F-8D6B1463DFE6}" presName="Name0" presStyleCnt="0">
        <dgm:presLayoutVars>
          <dgm:dir/>
          <dgm:resizeHandles val="exact"/>
        </dgm:presLayoutVars>
      </dgm:prSet>
      <dgm:spPr/>
    </dgm:pt>
    <dgm:pt modelId="{C574644A-8786-8D44-9CAB-E12CDFF46D28}" type="pres">
      <dgm:prSet presAssocID="{A112A70D-CB79-EE4D-9693-2BB9F0553E40}" presName="node" presStyleLbl="node1" presStyleIdx="0" presStyleCnt="6">
        <dgm:presLayoutVars>
          <dgm:bulletEnabled val="1"/>
        </dgm:presLayoutVars>
      </dgm:prSet>
      <dgm:spPr/>
      <dgm:t>
        <a:bodyPr/>
        <a:lstStyle/>
        <a:p>
          <a:endParaRPr lang="en-US"/>
        </a:p>
      </dgm:t>
    </dgm:pt>
    <dgm:pt modelId="{665FDED5-7EAF-954D-966F-891E53180469}" type="pres">
      <dgm:prSet presAssocID="{C080CF60-2101-3341-8DAA-C5360B6D4CC8}" presName="sibTrans" presStyleLbl="sibTrans2D1" presStyleIdx="0" presStyleCnt="5"/>
      <dgm:spPr/>
      <dgm:t>
        <a:bodyPr/>
        <a:lstStyle/>
        <a:p>
          <a:endParaRPr lang="en-US"/>
        </a:p>
      </dgm:t>
    </dgm:pt>
    <dgm:pt modelId="{A1EED11E-75C6-E248-97CE-D9B0EC2D964D}" type="pres">
      <dgm:prSet presAssocID="{C080CF60-2101-3341-8DAA-C5360B6D4CC8}" presName="connectorText" presStyleLbl="sibTrans2D1" presStyleIdx="0" presStyleCnt="5"/>
      <dgm:spPr/>
      <dgm:t>
        <a:bodyPr/>
        <a:lstStyle/>
        <a:p>
          <a:endParaRPr lang="en-US"/>
        </a:p>
      </dgm:t>
    </dgm:pt>
    <dgm:pt modelId="{26CED3AA-1CEB-C14D-95B5-A5ACDC21C12F}" type="pres">
      <dgm:prSet presAssocID="{05617C75-7C95-A04F-9429-787C2BAD2617}" presName="node" presStyleLbl="node1" presStyleIdx="1" presStyleCnt="6">
        <dgm:presLayoutVars>
          <dgm:bulletEnabled val="1"/>
        </dgm:presLayoutVars>
      </dgm:prSet>
      <dgm:spPr/>
      <dgm:t>
        <a:bodyPr/>
        <a:lstStyle/>
        <a:p>
          <a:endParaRPr lang="en-US"/>
        </a:p>
      </dgm:t>
    </dgm:pt>
    <dgm:pt modelId="{6C9A22CF-6492-064C-90CA-204E23992B02}" type="pres">
      <dgm:prSet presAssocID="{7443F841-2445-C74A-8726-D93755FD34AC}" presName="sibTrans" presStyleLbl="sibTrans2D1" presStyleIdx="1" presStyleCnt="5"/>
      <dgm:spPr/>
      <dgm:t>
        <a:bodyPr/>
        <a:lstStyle/>
        <a:p>
          <a:endParaRPr lang="en-US"/>
        </a:p>
      </dgm:t>
    </dgm:pt>
    <dgm:pt modelId="{7783A0EF-FD82-EF46-A822-139E1A9199DB}" type="pres">
      <dgm:prSet presAssocID="{7443F841-2445-C74A-8726-D93755FD34AC}" presName="connectorText" presStyleLbl="sibTrans2D1" presStyleIdx="1" presStyleCnt="5"/>
      <dgm:spPr/>
      <dgm:t>
        <a:bodyPr/>
        <a:lstStyle/>
        <a:p>
          <a:endParaRPr lang="en-US"/>
        </a:p>
      </dgm:t>
    </dgm:pt>
    <dgm:pt modelId="{74CBD57F-4C13-C243-B7F4-5D69DEDC5F02}" type="pres">
      <dgm:prSet presAssocID="{5CF98C7B-DE0A-7F4B-A778-AA69BD37E148}" presName="node" presStyleLbl="node1" presStyleIdx="2" presStyleCnt="6">
        <dgm:presLayoutVars>
          <dgm:bulletEnabled val="1"/>
        </dgm:presLayoutVars>
      </dgm:prSet>
      <dgm:spPr/>
      <dgm:t>
        <a:bodyPr/>
        <a:lstStyle/>
        <a:p>
          <a:endParaRPr lang="en-US"/>
        </a:p>
      </dgm:t>
    </dgm:pt>
    <dgm:pt modelId="{B5030D8D-7B8F-EB41-ADEB-8942464D9DA5}" type="pres">
      <dgm:prSet presAssocID="{D0EEDE6A-6C68-0842-BC0C-61177756DC5E}" presName="sibTrans" presStyleLbl="sibTrans2D1" presStyleIdx="2" presStyleCnt="5"/>
      <dgm:spPr/>
      <dgm:t>
        <a:bodyPr/>
        <a:lstStyle/>
        <a:p>
          <a:endParaRPr lang="en-US"/>
        </a:p>
      </dgm:t>
    </dgm:pt>
    <dgm:pt modelId="{C6EA6FCD-F34C-114C-818F-D3AB00810781}" type="pres">
      <dgm:prSet presAssocID="{D0EEDE6A-6C68-0842-BC0C-61177756DC5E}" presName="connectorText" presStyleLbl="sibTrans2D1" presStyleIdx="2" presStyleCnt="5"/>
      <dgm:spPr/>
      <dgm:t>
        <a:bodyPr/>
        <a:lstStyle/>
        <a:p>
          <a:endParaRPr lang="en-US"/>
        </a:p>
      </dgm:t>
    </dgm:pt>
    <dgm:pt modelId="{9EF228C5-5B70-BF4B-9CE1-B819517FD6C5}" type="pres">
      <dgm:prSet presAssocID="{7D9ABB3F-FC90-B047-BFE7-D4813F7BB2B2}" presName="node" presStyleLbl="node1" presStyleIdx="3" presStyleCnt="6">
        <dgm:presLayoutVars>
          <dgm:bulletEnabled val="1"/>
        </dgm:presLayoutVars>
      </dgm:prSet>
      <dgm:spPr/>
      <dgm:t>
        <a:bodyPr/>
        <a:lstStyle/>
        <a:p>
          <a:endParaRPr lang="en-US"/>
        </a:p>
      </dgm:t>
    </dgm:pt>
    <dgm:pt modelId="{F0566B4F-A7D4-0649-AD31-3A0C1C3EE4FB}" type="pres">
      <dgm:prSet presAssocID="{0FAA755F-2E6C-7045-80E4-B9FC31298E27}" presName="sibTrans" presStyleLbl="sibTrans2D1" presStyleIdx="3" presStyleCnt="5"/>
      <dgm:spPr/>
      <dgm:t>
        <a:bodyPr/>
        <a:lstStyle/>
        <a:p>
          <a:endParaRPr lang="en-US"/>
        </a:p>
      </dgm:t>
    </dgm:pt>
    <dgm:pt modelId="{8260253F-18E3-5840-86A0-89950312E49D}" type="pres">
      <dgm:prSet presAssocID="{0FAA755F-2E6C-7045-80E4-B9FC31298E27}" presName="connectorText" presStyleLbl="sibTrans2D1" presStyleIdx="3" presStyleCnt="5"/>
      <dgm:spPr/>
      <dgm:t>
        <a:bodyPr/>
        <a:lstStyle/>
        <a:p>
          <a:endParaRPr lang="en-US"/>
        </a:p>
      </dgm:t>
    </dgm:pt>
    <dgm:pt modelId="{95B43065-BACC-1941-9451-8903162879E0}" type="pres">
      <dgm:prSet presAssocID="{0570F1BF-1FC4-804F-9A8D-0DCB601CEDA1}" presName="node" presStyleLbl="node1" presStyleIdx="4" presStyleCnt="6">
        <dgm:presLayoutVars>
          <dgm:bulletEnabled val="1"/>
        </dgm:presLayoutVars>
      </dgm:prSet>
      <dgm:spPr/>
      <dgm:t>
        <a:bodyPr/>
        <a:lstStyle/>
        <a:p>
          <a:endParaRPr lang="en-US"/>
        </a:p>
      </dgm:t>
    </dgm:pt>
    <dgm:pt modelId="{1843C4F0-D041-3242-90E1-57A8101F1985}" type="pres">
      <dgm:prSet presAssocID="{C3D6910A-0DEB-FC42-A65E-D34DD3BF1DD4}" presName="sibTrans" presStyleLbl="sibTrans2D1" presStyleIdx="4" presStyleCnt="5"/>
      <dgm:spPr/>
      <dgm:t>
        <a:bodyPr/>
        <a:lstStyle/>
        <a:p>
          <a:endParaRPr lang="en-US"/>
        </a:p>
      </dgm:t>
    </dgm:pt>
    <dgm:pt modelId="{20FF8C56-AD54-8441-BC25-AC3DB9C57230}" type="pres">
      <dgm:prSet presAssocID="{C3D6910A-0DEB-FC42-A65E-D34DD3BF1DD4}" presName="connectorText" presStyleLbl="sibTrans2D1" presStyleIdx="4" presStyleCnt="5"/>
      <dgm:spPr/>
      <dgm:t>
        <a:bodyPr/>
        <a:lstStyle/>
        <a:p>
          <a:endParaRPr lang="en-US"/>
        </a:p>
      </dgm:t>
    </dgm:pt>
    <dgm:pt modelId="{66F460D4-CA54-A947-A6F9-B27DA6CA41B5}" type="pres">
      <dgm:prSet presAssocID="{C0E2BA44-4211-3D45-B088-1E1492F5A1B2}" presName="node" presStyleLbl="node1" presStyleIdx="5" presStyleCnt="6">
        <dgm:presLayoutVars>
          <dgm:bulletEnabled val="1"/>
        </dgm:presLayoutVars>
      </dgm:prSet>
      <dgm:spPr/>
      <dgm:t>
        <a:bodyPr/>
        <a:lstStyle/>
        <a:p>
          <a:endParaRPr lang="en-US"/>
        </a:p>
      </dgm:t>
    </dgm:pt>
  </dgm:ptLst>
  <dgm:cxnLst>
    <dgm:cxn modelId="{3703284E-8418-E044-BA7D-62D9F205DEBB}" type="presOf" srcId="{5CF98C7B-DE0A-7F4B-A778-AA69BD37E148}" destId="{74CBD57F-4C13-C243-B7F4-5D69DEDC5F02}" srcOrd="0" destOrd="0" presId="urn:microsoft.com/office/officeart/2005/8/layout/process1"/>
    <dgm:cxn modelId="{864F8578-57D0-564E-A239-4680BC69BED9}" type="presOf" srcId="{0FAA755F-2E6C-7045-80E4-B9FC31298E27}" destId="{8260253F-18E3-5840-86A0-89950312E49D}" srcOrd="1" destOrd="0" presId="urn:microsoft.com/office/officeart/2005/8/layout/process1"/>
    <dgm:cxn modelId="{FD726258-78CB-0745-96E1-3A0D55136B1E}" type="presOf" srcId="{C3D6910A-0DEB-FC42-A65E-D34DD3BF1DD4}" destId="{1843C4F0-D041-3242-90E1-57A8101F1985}" srcOrd="0" destOrd="0" presId="urn:microsoft.com/office/officeart/2005/8/layout/process1"/>
    <dgm:cxn modelId="{E038BA32-D92F-0842-AE5D-3AD713699103}" type="presOf" srcId="{C080CF60-2101-3341-8DAA-C5360B6D4CC8}" destId="{665FDED5-7EAF-954D-966F-891E53180469}" srcOrd="0" destOrd="0" presId="urn:microsoft.com/office/officeart/2005/8/layout/process1"/>
    <dgm:cxn modelId="{6BA2A398-F473-6A45-8531-2120020D01D1}" type="presOf" srcId="{7443F841-2445-C74A-8726-D93755FD34AC}" destId="{6C9A22CF-6492-064C-90CA-204E23992B02}" srcOrd="0" destOrd="0" presId="urn:microsoft.com/office/officeart/2005/8/layout/process1"/>
    <dgm:cxn modelId="{DA248190-B486-694C-AACD-F7E6E835664C}" type="presOf" srcId="{C080CF60-2101-3341-8DAA-C5360B6D4CC8}" destId="{A1EED11E-75C6-E248-97CE-D9B0EC2D964D}" srcOrd="1" destOrd="0" presId="urn:microsoft.com/office/officeart/2005/8/layout/process1"/>
    <dgm:cxn modelId="{A45E7DF9-258A-514F-A18B-6E21EC386E85}" type="presOf" srcId="{0FAA755F-2E6C-7045-80E4-B9FC31298E27}" destId="{F0566B4F-A7D4-0649-AD31-3A0C1C3EE4FB}" srcOrd="0" destOrd="0" presId="urn:microsoft.com/office/officeart/2005/8/layout/process1"/>
    <dgm:cxn modelId="{53E99CE1-DC2E-9B4B-A227-A64C68D51E72}" type="presOf" srcId="{05617C75-7C95-A04F-9429-787C2BAD2617}" destId="{26CED3AA-1CEB-C14D-95B5-A5ACDC21C12F}" srcOrd="0" destOrd="0" presId="urn:microsoft.com/office/officeart/2005/8/layout/process1"/>
    <dgm:cxn modelId="{0D3D7614-2AA4-1B43-BCCC-E61C4252A45D}" srcId="{58A3232F-B35D-4CFD-994F-8D6B1463DFE6}" destId="{05617C75-7C95-A04F-9429-787C2BAD2617}" srcOrd="1" destOrd="0" parTransId="{FFF4BE63-5442-EA41-8470-165D0B9DE2B0}" sibTransId="{7443F841-2445-C74A-8726-D93755FD34AC}"/>
    <dgm:cxn modelId="{E9FF1C8C-28E4-6349-AF17-2A0123200102}" type="presOf" srcId="{7D9ABB3F-FC90-B047-BFE7-D4813F7BB2B2}" destId="{9EF228C5-5B70-BF4B-9CE1-B819517FD6C5}" srcOrd="0" destOrd="0" presId="urn:microsoft.com/office/officeart/2005/8/layout/process1"/>
    <dgm:cxn modelId="{0F9655B3-F955-DF45-B38B-1B0656F57912}" type="presOf" srcId="{0570F1BF-1FC4-804F-9A8D-0DCB601CEDA1}" destId="{95B43065-BACC-1941-9451-8903162879E0}" srcOrd="0" destOrd="0" presId="urn:microsoft.com/office/officeart/2005/8/layout/process1"/>
    <dgm:cxn modelId="{D4B04016-08AF-FB47-BBE0-38440B2F7C0D}" type="presOf" srcId="{58A3232F-B35D-4CFD-994F-8D6B1463DFE6}" destId="{ECC24DF6-3B77-47F7-8102-FCB45AD44733}" srcOrd="0" destOrd="0" presId="urn:microsoft.com/office/officeart/2005/8/layout/process1"/>
    <dgm:cxn modelId="{3D70B984-8A33-EB44-BA87-12EA5D2ABC7E}" srcId="{58A3232F-B35D-4CFD-994F-8D6B1463DFE6}" destId="{0570F1BF-1FC4-804F-9A8D-0DCB601CEDA1}" srcOrd="4" destOrd="0" parTransId="{59C0285F-8B90-6B45-8066-D43163B5FB8C}" sibTransId="{C3D6910A-0DEB-FC42-A65E-D34DD3BF1DD4}"/>
    <dgm:cxn modelId="{C976B031-B520-9A4E-BD77-D1E637934F39}" type="presOf" srcId="{D0EEDE6A-6C68-0842-BC0C-61177756DC5E}" destId="{C6EA6FCD-F34C-114C-818F-D3AB00810781}" srcOrd="1" destOrd="0" presId="urn:microsoft.com/office/officeart/2005/8/layout/process1"/>
    <dgm:cxn modelId="{2B36E100-7262-5641-868D-50BFDFE949C4}" srcId="{58A3232F-B35D-4CFD-994F-8D6B1463DFE6}" destId="{A112A70D-CB79-EE4D-9693-2BB9F0553E40}" srcOrd="0" destOrd="0" parTransId="{49A8B1CA-1AA6-0D4F-9627-D2B066BA5529}" sibTransId="{C080CF60-2101-3341-8DAA-C5360B6D4CC8}"/>
    <dgm:cxn modelId="{5A760547-070B-6A42-AEFB-D5BDAA63E318}" srcId="{58A3232F-B35D-4CFD-994F-8D6B1463DFE6}" destId="{C0E2BA44-4211-3D45-B088-1E1492F5A1B2}" srcOrd="5" destOrd="0" parTransId="{1F98F30C-78ED-CD40-9970-0D72DA30D7A4}" sibTransId="{FE7952D8-39F5-A348-8CB9-76955294C93B}"/>
    <dgm:cxn modelId="{9746EA31-FD35-5044-91AD-0C29D009250F}" type="presOf" srcId="{A112A70D-CB79-EE4D-9693-2BB9F0553E40}" destId="{C574644A-8786-8D44-9CAB-E12CDFF46D28}" srcOrd="0" destOrd="0" presId="urn:microsoft.com/office/officeart/2005/8/layout/process1"/>
    <dgm:cxn modelId="{A4647060-997D-064E-8B6D-4BBD698075B3}" srcId="{58A3232F-B35D-4CFD-994F-8D6B1463DFE6}" destId="{7D9ABB3F-FC90-B047-BFE7-D4813F7BB2B2}" srcOrd="3" destOrd="0" parTransId="{A4E3DCE2-6EA6-4846-AC32-1D205A8A59DF}" sibTransId="{0FAA755F-2E6C-7045-80E4-B9FC31298E27}"/>
    <dgm:cxn modelId="{240E9B40-D300-D34E-A91F-220E0B0523EA}" type="presOf" srcId="{C3D6910A-0DEB-FC42-A65E-D34DD3BF1DD4}" destId="{20FF8C56-AD54-8441-BC25-AC3DB9C57230}" srcOrd="1" destOrd="0" presId="urn:microsoft.com/office/officeart/2005/8/layout/process1"/>
    <dgm:cxn modelId="{A2F020B6-3214-9448-A1CA-46193D3B712F}" type="presOf" srcId="{C0E2BA44-4211-3D45-B088-1E1492F5A1B2}" destId="{66F460D4-CA54-A947-A6F9-B27DA6CA41B5}" srcOrd="0" destOrd="0" presId="urn:microsoft.com/office/officeart/2005/8/layout/process1"/>
    <dgm:cxn modelId="{D59E4025-DF63-5544-99AC-43A2E1B28612}" type="presOf" srcId="{D0EEDE6A-6C68-0842-BC0C-61177756DC5E}" destId="{B5030D8D-7B8F-EB41-ADEB-8942464D9DA5}" srcOrd="0" destOrd="0" presId="urn:microsoft.com/office/officeart/2005/8/layout/process1"/>
    <dgm:cxn modelId="{9B54B1B5-6E8D-3846-B43D-3E76094D2BE5}" type="presOf" srcId="{7443F841-2445-C74A-8726-D93755FD34AC}" destId="{7783A0EF-FD82-EF46-A822-139E1A9199DB}" srcOrd="1" destOrd="0" presId="urn:microsoft.com/office/officeart/2005/8/layout/process1"/>
    <dgm:cxn modelId="{EAD02801-532A-534C-9D75-15B988CEF411}" srcId="{58A3232F-B35D-4CFD-994F-8D6B1463DFE6}" destId="{5CF98C7B-DE0A-7F4B-A778-AA69BD37E148}" srcOrd="2" destOrd="0" parTransId="{26A42AC4-6994-F84C-BFFA-863930ADA325}" sibTransId="{D0EEDE6A-6C68-0842-BC0C-61177756DC5E}"/>
    <dgm:cxn modelId="{1F99E665-2261-6944-B256-02AD3C2C2F85}" type="presParOf" srcId="{ECC24DF6-3B77-47F7-8102-FCB45AD44733}" destId="{C574644A-8786-8D44-9CAB-E12CDFF46D28}" srcOrd="0" destOrd="0" presId="urn:microsoft.com/office/officeart/2005/8/layout/process1"/>
    <dgm:cxn modelId="{2AC1564F-35BD-D24B-809A-EFB7353AC46C}" type="presParOf" srcId="{ECC24DF6-3B77-47F7-8102-FCB45AD44733}" destId="{665FDED5-7EAF-954D-966F-891E53180469}" srcOrd="1" destOrd="0" presId="urn:microsoft.com/office/officeart/2005/8/layout/process1"/>
    <dgm:cxn modelId="{63E9664A-57B5-E849-AADF-DF3791E6ABB8}" type="presParOf" srcId="{665FDED5-7EAF-954D-966F-891E53180469}" destId="{A1EED11E-75C6-E248-97CE-D9B0EC2D964D}" srcOrd="0" destOrd="0" presId="urn:microsoft.com/office/officeart/2005/8/layout/process1"/>
    <dgm:cxn modelId="{6321ED52-49C2-D045-995C-2DF90021EF88}" type="presParOf" srcId="{ECC24DF6-3B77-47F7-8102-FCB45AD44733}" destId="{26CED3AA-1CEB-C14D-95B5-A5ACDC21C12F}" srcOrd="2" destOrd="0" presId="urn:microsoft.com/office/officeart/2005/8/layout/process1"/>
    <dgm:cxn modelId="{9B53B10D-44E1-CE41-92F9-3B48A6012471}" type="presParOf" srcId="{ECC24DF6-3B77-47F7-8102-FCB45AD44733}" destId="{6C9A22CF-6492-064C-90CA-204E23992B02}" srcOrd="3" destOrd="0" presId="urn:microsoft.com/office/officeart/2005/8/layout/process1"/>
    <dgm:cxn modelId="{25DF2792-31BF-AB41-8E9C-B352DD79654C}" type="presParOf" srcId="{6C9A22CF-6492-064C-90CA-204E23992B02}" destId="{7783A0EF-FD82-EF46-A822-139E1A9199DB}" srcOrd="0" destOrd="0" presId="urn:microsoft.com/office/officeart/2005/8/layout/process1"/>
    <dgm:cxn modelId="{03E9A9F6-AB69-FA46-85C5-161A7980B9D0}" type="presParOf" srcId="{ECC24DF6-3B77-47F7-8102-FCB45AD44733}" destId="{74CBD57F-4C13-C243-B7F4-5D69DEDC5F02}" srcOrd="4" destOrd="0" presId="urn:microsoft.com/office/officeart/2005/8/layout/process1"/>
    <dgm:cxn modelId="{77743E82-FF3F-B546-A634-A197A16AE88E}" type="presParOf" srcId="{ECC24DF6-3B77-47F7-8102-FCB45AD44733}" destId="{B5030D8D-7B8F-EB41-ADEB-8942464D9DA5}" srcOrd="5" destOrd="0" presId="urn:microsoft.com/office/officeart/2005/8/layout/process1"/>
    <dgm:cxn modelId="{901982B2-C22E-EC48-B365-E7A81C371137}" type="presParOf" srcId="{B5030D8D-7B8F-EB41-ADEB-8942464D9DA5}" destId="{C6EA6FCD-F34C-114C-818F-D3AB00810781}" srcOrd="0" destOrd="0" presId="urn:microsoft.com/office/officeart/2005/8/layout/process1"/>
    <dgm:cxn modelId="{E775D664-993F-C74E-9B7E-6108AA31AE8D}" type="presParOf" srcId="{ECC24DF6-3B77-47F7-8102-FCB45AD44733}" destId="{9EF228C5-5B70-BF4B-9CE1-B819517FD6C5}" srcOrd="6" destOrd="0" presId="urn:microsoft.com/office/officeart/2005/8/layout/process1"/>
    <dgm:cxn modelId="{6EB85A96-1449-0C45-B885-086A7F4DEC35}" type="presParOf" srcId="{ECC24DF6-3B77-47F7-8102-FCB45AD44733}" destId="{F0566B4F-A7D4-0649-AD31-3A0C1C3EE4FB}" srcOrd="7" destOrd="0" presId="urn:microsoft.com/office/officeart/2005/8/layout/process1"/>
    <dgm:cxn modelId="{01347CE0-F279-484F-847D-1D68BCB7C429}" type="presParOf" srcId="{F0566B4F-A7D4-0649-AD31-3A0C1C3EE4FB}" destId="{8260253F-18E3-5840-86A0-89950312E49D}" srcOrd="0" destOrd="0" presId="urn:microsoft.com/office/officeart/2005/8/layout/process1"/>
    <dgm:cxn modelId="{863D0147-5158-7645-A976-FE3CB8CA6F02}" type="presParOf" srcId="{ECC24DF6-3B77-47F7-8102-FCB45AD44733}" destId="{95B43065-BACC-1941-9451-8903162879E0}" srcOrd="8" destOrd="0" presId="urn:microsoft.com/office/officeart/2005/8/layout/process1"/>
    <dgm:cxn modelId="{6D97F7D8-5F14-0749-97A7-75FC594ED141}" type="presParOf" srcId="{ECC24DF6-3B77-47F7-8102-FCB45AD44733}" destId="{1843C4F0-D041-3242-90E1-57A8101F1985}" srcOrd="9" destOrd="0" presId="urn:microsoft.com/office/officeart/2005/8/layout/process1"/>
    <dgm:cxn modelId="{FEA1E362-E6AC-D249-8F1B-D34E33BC1383}" type="presParOf" srcId="{1843C4F0-D041-3242-90E1-57A8101F1985}" destId="{20FF8C56-AD54-8441-BC25-AC3DB9C57230}" srcOrd="0" destOrd="0" presId="urn:microsoft.com/office/officeart/2005/8/layout/process1"/>
    <dgm:cxn modelId="{CFA840A1-461F-A84E-B6DB-484887665852}" type="presParOf" srcId="{ECC24DF6-3B77-47F7-8102-FCB45AD44733}" destId="{66F460D4-CA54-A947-A6F9-B27DA6CA41B5}"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34726A-958A-419A-AA73-BD291DCBDF1E}" type="doc">
      <dgm:prSet loTypeId="urn:microsoft.com/office/officeart/2005/8/layout/hProcess9" loCatId="process" qsTypeId="urn:microsoft.com/office/officeart/2005/8/quickstyle/3d3" qsCatId="3D" csTypeId="urn:microsoft.com/office/officeart/2005/8/colors/accent1_2" csCatId="accent1" phldr="1"/>
      <dgm:spPr/>
    </dgm:pt>
    <dgm:pt modelId="{E95309D9-5E39-47F0-AD79-6AA7CC507414}">
      <dgm:prSet phldrT="[Text]" custT="1"/>
      <dgm:spPr/>
      <dgm:t>
        <a:bodyPr/>
        <a:lstStyle/>
        <a:p>
          <a:r>
            <a:rPr lang="en-US" sz="1800" dirty="0" smtClean="0"/>
            <a:t>Prepare Lesson Plan</a:t>
          </a:r>
        </a:p>
        <a:p>
          <a:endParaRPr lang="en-US" sz="1800" dirty="0"/>
        </a:p>
      </dgm:t>
    </dgm:pt>
    <dgm:pt modelId="{6CF8E47C-A32C-4B95-93A5-26F97706D4AE}" type="parTrans" cxnId="{F42AC929-8E87-4B5B-BC2E-502000CB994C}">
      <dgm:prSet/>
      <dgm:spPr/>
      <dgm:t>
        <a:bodyPr/>
        <a:lstStyle/>
        <a:p>
          <a:endParaRPr lang="en-US" sz="1800"/>
        </a:p>
      </dgm:t>
    </dgm:pt>
    <dgm:pt modelId="{A9A2761E-A113-4CCC-870B-25CEE71C634E}" type="sibTrans" cxnId="{F42AC929-8E87-4B5B-BC2E-502000CB994C}">
      <dgm:prSet/>
      <dgm:spPr/>
      <dgm:t>
        <a:bodyPr/>
        <a:lstStyle/>
        <a:p>
          <a:endParaRPr lang="en-US" sz="1800"/>
        </a:p>
      </dgm:t>
    </dgm:pt>
    <dgm:pt modelId="{7E2A89E6-14BB-45CE-83D7-621F8B50C2A9}">
      <dgm:prSet phldrT="[Text]" custT="1"/>
      <dgm:spPr/>
      <dgm:t>
        <a:bodyPr/>
        <a:lstStyle/>
        <a:p>
          <a:r>
            <a:rPr lang="en-US" sz="1800" dirty="0" smtClean="0"/>
            <a:t>Update/</a:t>
          </a:r>
        </a:p>
        <a:p>
          <a:r>
            <a:rPr lang="en-US" sz="1800" dirty="0" smtClean="0"/>
            <a:t>Improve Instructional Materials</a:t>
          </a:r>
        </a:p>
      </dgm:t>
    </dgm:pt>
    <dgm:pt modelId="{542705DF-81FC-464F-800E-C7D9EC982E2C}" type="parTrans" cxnId="{CCD0DE13-A897-4018-84F9-812957453ADE}">
      <dgm:prSet/>
      <dgm:spPr/>
      <dgm:t>
        <a:bodyPr/>
        <a:lstStyle/>
        <a:p>
          <a:endParaRPr lang="en-US" sz="1800"/>
        </a:p>
      </dgm:t>
    </dgm:pt>
    <dgm:pt modelId="{74B7BFAD-801B-4C85-88F8-E9D564504FD3}" type="sibTrans" cxnId="{CCD0DE13-A897-4018-84F9-812957453ADE}">
      <dgm:prSet/>
      <dgm:spPr/>
      <dgm:t>
        <a:bodyPr/>
        <a:lstStyle/>
        <a:p>
          <a:endParaRPr lang="en-US" sz="1800"/>
        </a:p>
      </dgm:t>
    </dgm:pt>
    <dgm:pt modelId="{CBAEFF23-8022-43C0-8B54-A39E3BE6EE63}">
      <dgm:prSet phldrT="[Text]" custT="1"/>
      <dgm:spPr/>
      <dgm:t>
        <a:bodyPr/>
        <a:lstStyle/>
        <a:p>
          <a:r>
            <a:rPr lang="en-US" sz="1800" dirty="0" smtClean="0"/>
            <a:t>Set Classroom Environment </a:t>
          </a:r>
        </a:p>
        <a:p>
          <a:endParaRPr lang="en-US" sz="1800" dirty="0"/>
        </a:p>
      </dgm:t>
    </dgm:pt>
    <dgm:pt modelId="{6E2E4EA7-70F4-4140-9776-8FD1C48EDE80}" type="parTrans" cxnId="{47E0EC5F-15DF-4152-9611-B86FED4B6768}">
      <dgm:prSet/>
      <dgm:spPr/>
      <dgm:t>
        <a:bodyPr/>
        <a:lstStyle/>
        <a:p>
          <a:endParaRPr lang="en-US" sz="1800"/>
        </a:p>
      </dgm:t>
    </dgm:pt>
    <dgm:pt modelId="{EFF92AC0-9071-4F8A-B8CD-7A4C280DED34}" type="sibTrans" cxnId="{47E0EC5F-15DF-4152-9611-B86FED4B6768}">
      <dgm:prSet/>
      <dgm:spPr/>
      <dgm:t>
        <a:bodyPr/>
        <a:lstStyle/>
        <a:p>
          <a:endParaRPr lang="en-US" sz="1800"/>
        </a:p>
      </dgm:t>
    </dgm:pt>
    <dgm:pt modelId="{EACC34AD-6C32-49E0-8BB7-35BBE3B104B4}">
      <dgm:prSet custT="1"/>
      <dgm:spPr/>
      <dgm:t>
        <a:bodyPr/>
        <a:lstStyle/>
        <a:p>
          <a:r>
            <a:rPr lang="en-US" sz="1800" dirty="0" smtClean="0"/>
            <a:t>Deliver Instructions (Reading Lessons)</a:t>
          </a:r>
        </a:p>
      </dgm:t>
    </dgm:pt>
    <dgm:pt modelId="{89387F55-DBE5-427C-816C-10B2B4F3384D}" type="parTrans" cxnId="{9AFDA92D-453F-4BC0-87D3-A2F4B36155C3}">
      <dgm:prSet/>
      <dgm:spPr/>
      <dgm:t>
        <a:bodyPr/>
        <a:lstStyle/>
        <a:p>
          <a:endParaRPr lang="en-US" sz="1800"/>
        </a:p>
      </dgm:t>
    </dgm:pt>
    <dgm:pt modelId="{15546E77-7217-4C7A-81A8-139CAED7EE31}" type="sibTrans" cxnId="{9AFDA92D-453F-4BC0-87D3-A2F4B36155C3}">
      <dgm:prSet/>
      <dgm:spPr/>
      <dgm:t>
        <a:bodyPr/>
        <a:lstStyle/>
        <a:p>
          <a:endParaRPr lang="en-US" sz="1800"/>
        </a:p>
      </dgm:t>
    </dgm:pt>
    <dgm:pt modelId="{255B51F2-13A9-4D9C-859D-FA722A8EC60D}">
      <dgm:prSet custT="1"/>
      <dgm:spPr/>
      <dgm:t>
        <a:bodyPr/>
        <a:lstStyle/>
        <a:p>
          <a:r>
            <a:rPr lang="en-US" sz="1800" dirty="0" smtClean="0"/>
            <a:t>Evaluate Pupils</a:t>
          </a:r>
        </a:p>
      </dgm:t>
    </dgm:pt>
    <dgm:pt modelId="{05BAD286-AB4D-4CCD-9ABC-208478BC3932}" type="parTrans" cxnId="{75516FA5-0187-443F-B48F-2AC5EAC5D7E8}">
      <dgm:prSet/>
      <dgm:spPr/>
      <dgm:t>
        <a:bodyPr/>
        <a:lstStyle/>
        <a:p>
          <a:endParaRPr lang="en-US" sz="1800"/>
        </a:p>
      </dgm:t>
    </dgm:pt>
    <dgm:pt modelId="{E9CE444E-8D31-4ED0-A39E-16D600662983}" type="sibTrans" cxnId="{75516FA5-0187-443F-B48F-2AC5EAC5D7E8}">
      <dgm:prSet/>
      <dgm:spPr/>
      <dgm:t>
        <a:bodyPr/>
        <a:lstStyle/>
        <a:p>
          <a:endParaRPr lang="en-US" sz="1800"/>
        </a:p>
      </dgm:t>
    </dgm:pt>
    <dgm:pt modelId="{B4C4952A-8094-4F9B-A3B0-6FF1A434F7AF}" type="pres">
      <dgm:prSet presAssocID="{AB34726A-958A-419A-AA73-BD291DCBDF1E}" presName="CompostProcess" presStyleCnt="0">
        <dgm:presLayoutVars>
          <dgm:dir/>
          <dgm:resizeHandles val="exact"/>
        </dgm:presLayoutVars>
      </dgm:prSet>
      <dgm:spPr/>
    </dgm:pt>
    <dgm:pt modelId="{D4A69C22-E152-460B-B1A4-15E8D41CD562}" type="pres">
      <dgm:prSet presAssocID="{AB34726A-958A-419A-AA73-BD291DCBDF1E}" presName="arrow" presStyleLbl="bgShp" presStyleIdx="0" presStyleCnt="1"/>
      <dgm:spPr/>
    </dgm:pt>
    <dgm:pt modelId="{1FF2B212-7254-433A-AB0B-59F5F5AF5AFB}" type="pres">
      <dgm:prSet presAssocID="{AB34726A-958A-419A-AA73-BD291DCBDF1E}" presName="linearProcess" presStyleCnt="0"/>
      <dgm:spPr/>
    </dgm:pt>
    <dgm:pt modelId="{E4A4DC32-9DCA-4B3D-8855-7AD1B6DFCEF1}" type="pres">
      <dgm:prSet presAssocID="{E95309D9-5E39-47F0-AD79-6AA7CC507414}" presName="textNode" presStyleLbl="node1" presStyleIdx="0" presStyleCnt="5" custScaleX="107282">
        <dgm:presLayoutVars>
          <dgm:bulletEnabled val="1"/>
        </dgm:presLayoutVars>
      </dgm:prSet>
      <dgm:spPr/>
      <dgm:t>
        <a:bodyPr/>
        <a:lstStyle/>
        <a:p>
          <a:endParaRPr lang="en-US"/>
        </a:p>
      </dgm:t>
    </dgm:pt>
    <dgm:pt modelId="{E5A88FB9-38B5-472D-904D-7C34DD59366D}" type="pres">
      <dgm:prSet presAssocID="{A9A2761E-A113-4CCC-870B-25CEE71C634E}" presName="sibTrans" presStyleCnt="0"/>
      <dgm:spPr/>
    </dgm:pt>
    <dgm:pt modelId="{63508B52-ACC2-49C8-9FB3-D93B28155077}" type="pres">
      <dgm:prSet presAssocID="{7E2A89E6-14BB-45CE-83D7-621F8B50C2A9}" presName="textNode" presStyleLbl="node1" presStyleIdx="1" presStyleCnt="5" custScaleX="120500">
        <dgm:presLayoutVars>
          <dgm:bulletEnabled val="1"/>
        </dgm:presLayoutVars>
      </dgm:prSet>
      <dgm:spPr/>
      <dgm:t>
        <a:bodyPr/>
        <a:lstStyle/>
        <a:p>
          <a:endParaRPr lang="en-US"/>
        </a:p>
      </dgm:t>
    </dgm:pt>
    <dgm:pt modelId="{A4641F28-E35B-4AFB-8385-8ABEC61D36C7}" type="pres">
      <dgm:prSet presAssocID="{74B7BFAD-801B-4C85-88F8-E9D564504FD3}" presName="sibTrans" presStyleCnt="0"/>
      <dgm:spPr/>
    </dgm:pt>
    <dgm:pt modelId="{59FD066C-2082-4049-B2C8-489C546B19CD}" type="pres">
      <dgm:prSet presAssocID="{CBAEFF23-8022-43C0-8B54-A39E3BE6EE63}" presName="textNode" presStyleLbl="node1" presStyleIdx="2" presStyleCnt="5" custScaleX="120528">
        <dgm:presLayoutVars>
          <dgm:bulletEnabled val="1"/>
        </dgm:presLayoutVars>
      </dgm:prSet>
      <dgm:spPr/>
      <dgm:t>
        <a:bodyPr/>
        <a:lstStyle/>
        <a:p>
          <a:endParaRPr lang="en-US"/>
        </a:p>
      </dgm:t>
    </dgm:pt>
    <dgm:pt modelId="{7C4D1801-3E21-4640-97F3-9D30C6528DA5}" type="pres">
      <dgm:prSet presAssocID="{EFF92AC0-9071-4F8A-B8CD-7A4C280DED34}" presName="sibTrans" presStyleCnt="0"/>
      <dgm:spPr/>
    </dgm:pt>
    <dgm:pt modelId="{BD808F11-5F43-41BB-BAE3-1A72CB571919}" type="pres">
      <dgm:prSet presAssocID="{EACC34AD-6C32-49E0-8BB7-35BBE3B104B4}" presName="textNode" presStyleLbl="node1" presStyleIdx="3" presStyleCnt="5" custScaleX="121202">
        <dgm:presLayoutVars>
          <dgm:bulletEnabled val="1"/>
        </dgm:presLayoutVars>
      </dgm:prSet>
      <dgm:spPr/>
      <dgm:t>
        <a:bodyPr/>
        <a:lstStyle/>
        <a:p>
          <a:endParaRPr lang="en-US"/>
        </a:p>
      </dgm:t>
    </dgm:pt>
    <dgm:pt modelId="{358675AB-7D9E-4E94-B86B-BEB83D9FD883}" type="pres">
      <dgm:prSet presAssocID="{15546E77-7217-4C7A-81A8-139CAED7EE31}" presName="sibTrans" presStyleCnt="0"/>
      <dgm:spPr/>
    </dgm:pt>
    <dgm:pt modelId="{6EFF4CC3-10AC-4C3B-A1BF-5891B5C543E6}" type="pres">
      <dgm:prSet presAssocID="{255B51F2-13A9-4D9C-859D-FA722A8EC60D}" presName="textNode" presStyleLbl="node1" presStyleIdx="4" presStyleCnt="5" custScaleX="106981">
        <dgm:presLayoutVars>
          <dgm:bulletEnabled val="1"/>
        </dgm:presLayoutVars>
      </dgm:prSet>
      <dgm:spPr/>
      <dgm:t>
        <a:bodyPr/>
        <a:lstStyle/>
        <a:p>
          <a:endParaRPr lang="en-US"/>
        </a:p>
      </dgm:t>
    </dgm:pt>
  </dgm:ptLst>
  <dgm:cxnLst>
    <dgm:cxn modelId="{9AFDA92D-453F-4BC0-87D3-A2F4B36155C3}" srcId="{AB34726A-958A-419A-AA73-BD291DCBDF1E}" destId="{EACC34AD-6C32-49E0-8BB7-35BBE3B104B4}" srcOrd="3" destOrd="0" parTransId="{89387F55-DBE5-427C-816C-10B2B4F3384D}" sibTransId="{15546E77-7217-4C7A-81A8-139CAED7EE31}"/>
    <dgm:cxn modelId="{F42AC929-8E87-4B5B-BC2E-502000CB994C}" srcId="{AB34726A-958A-419A-AA73-BD291DCBDF1E}" destId="{E95309D9-5E39-47F0-AD79-6AA7CC507414}" srcOrd="0" destOrd="0" parTransId="{6CF8E47C-A32C-4B95-93A5-26F97706D4AE}" sibTransId="{A9A2761E-A113-4CCC-870B-25CEE71C634E}"/>
    <dgm:cxn modelId="{54B56478-4553-2445-9803-73D400AE2468}" type="presOf" srcId="{AB34726A-958A-419A-AA73-BD291DCBDF1E}" destId="{B4C4952A-8094-4F9B-A3B0-6FF1A434F7AF}" srcOrd="0" destOrd="0" presId="urn:microsoft.com/office/officeart/2005/8/layout/hProcess9"/>
    <dgm:cxn modelId="{75516FA5-0187-443F-B48F-2AC5EAC5D7E8}" srcId="{AB34726A-958A-419A-AA73-BD291DCBDF1E}" destId="{255B51F2-13A9-4D9C-859D-FA722A8EC60D}" srcOrd="4" destOrd="0" parTransId="{05BAD286-AB4D-4CCD-9ABC-208478BC3932}" sibTransId="{E9CE444E-8D31-4ED0-A39E-16D600662983}"/>
    <dgm:cxn modelId="{CCD0DE13-A897-4018-84F9-812957453ADE}" srcId="{AB34726A-958A-419A-AA73-BD291DCBDF1E}" destId="{7E2A89E6-14BB-45CE-83D7-621F8B50C2A9}" srcOrd="1" destOrd="0" parTransId="{542705DF-81FC-464F-800E-C7D9EC982E2C}" sibTransId="{74B7BFAD-801B-4C85-88F8-E9D564504FD3}"/>
    <dgm:cxn modelId="{FEA19D87-5154-4E47-A870-B017E836458B}" type="presOf" srcId="{E95309D9-5E39-47F0-AD79-6AA7CC507414}" destId="{E4A4DC32-9DCA-4B3D-8855-7AD1B6DFCEF1}" srcOrd="0" destOrd="0" presId="urn:microsoft.com/office/officeart/2005/8/layout/hProcess9"/>
    <dgm:cxn modelId="{C48F4BB7-73C7-C840-A55A-A03112B9A0F3}" type="presOf" srcId="{CBAEFF23-8022-43C0-8B54-A39E3BE6EE63}" destId="{59FD066C-2082-4049-B2C8-489C546B19CD}" srcOrd="0" destOrd="0" presId="urn:microsoft.com/office/officeart/2005/8/layout/hProcess9"/>
    <dgm:cxn modelId="{5A106B7C-F931-EC40-81BA-54043D967D7E}" type="presOf" srcId="{255B51F2-13A9-4D9C-859D-FA722A8EC60D}" destId="{6EFF4CC3-10AC-4C3B-A1BF-5891B5C543E6}" srcOrd="0" destOrd="0" presId="urn:microsoft.com/office/officeart/2005/8/layout/hProcess9"/>
    <dgm:cxn modelId="{C00C196A-DEC7-0846-82CF-9778B5EE7F6B}" type="presOf" srcId="{EACC34AD-6C32-49E0-8BB7-35BBE3B104B4}" destId="{BD808F11-5F43-41BB-BAE3-1A72CB571919}" srcOrd="0" destOrd="0" presId="urn:microsoft.com/office/officeart/2005/8/layout/hProcess9"/>
    <dgm:cxn modelId="{47E0EC5F-15DF-4152-9611-B86FED4B6768}" srcId="{AB34726A-958A-419A-AA73-BD291DCBDF1E}" destId="{CBAEFF23-8022-43C0-8B54-A39E3BE6EE63}" srcOrd="2" destOrd="0" parTransId="{6E2E4EA7-70F4-4140-9776-8FD1C48EDE80}" sibTransId="{EFF92AC0-9071-4F8A-B8CD-7A4C280DED34}"/>
    <dgm:cxn modelId="{9B95E647-CBB2-AB49-A872-942618676393}" type="presOf" srcId="{7E2A89E6-14BB-45CE-83D7-621F8B50C2A9}" destId="{63508B52-ACC2-49C8-9FB3-D93B28155077}" srcOrd="0" destOrd="0" presId="urn:microsoft.com/office/officeart/2005/8/layout/hProcess9"/>
    <dgm:cxn modelId="{CCA184A4-FF14-3D47-A811-B263E737B7FF}" type="presParOf" srcId="{B4C4952A-8094-4F9B-A3B0-6FF1A434F7AF}" destId="{D4A69C22-E152-460B-B1A4-15E8D41CD562}" srcOrd="0" destOrd="0" presId="urn:microsoft.com/office/officeart/2005/8/layout/hProcess9"/>
    <dgm:cxn modelId="{9DAE7608-3CAC-C744-AA4B-0FEC64513F4F}" type="presParOf" srcId="{B4C4952A-8094-4F9B-A3B0-6FF1A434F7AF}" destId="{1FF2B212-7254-433A-AB0B-59F5F5AF5AFB}" srcOrd="1" destOrd="0" presId="urn:microsoft.com/office/officeart/2005/8/layout/hProcess9"/>
    <dgm:cxn modelId="{CD1B2AC7-8D43-1A47-ACCF-7A3C7FDBD41F}" type="presParOf" srcId="{1FF2B212-7254-433A-AB0B-59F5F5AF5AFB}" destId="{E4A4DC32-9DCA-4B3D-8855-7AD1B6DFCEF1}" srcOrd="0" destOrd="0" presId="urn:microsoft.com/office/officeart/2005/8/layout/hProcess9"/>
    <dgm:cxn modelId="{5D84221A-8652-FE44-B325-C89146C00797}" type="presParOf" srcId="{1FF2B212-7254-433A-AB0B-59F5F5AF5AFB}" destId="{E5A88FB9-38B5-472D-904D-7C34DD59366D}" srcOrd="1" destOrd="0" presId="urn:microsoft.com/office/officeart/2005/8/layout/hProcess9"/>
    <dgm:cxn modelId="{70AEC33E-88DB-F743-8B14-F5C9A845CB20}" type="presParOf" srcId="{1FF2B212-7254-433A-AB0B-59F5F5AF5AFB}" destId="{63508B52-ACC2-49C8-9FB3-D93B28155077}" srcOrd="2" destOrd="0" presId="urn:microsoft.com/office/officeart/2005/8/layout/hProcess9"/>
    <dgm:cxn modelId="{AEE96D16-C294-9B47-8D27-188C38A48E30}" type="presParOf" srcId="{1FF2B212-7254-433A-AB0B-59F5F5AF5AFB}" destId="{A4641F28-E35B-4AFB-8385-8ABEC61D36C7}" srcOrd="3" destOrd="0" presId="urn:microsoft.com/office/officeart/2005/8/layout/hProcess9"/>
    <dgm:cxn modelId="{A5D38E85-62EA-3B46-8B47-57A7027A0938}" type="presParOf" srcId="{1FF2B212-7254-433A-AB0B-59F5F5AF5AFB}" destId="{59FD066C-2082-4049-B2C8-489C546B19CD}" srcOrd="4" destOrd="0" presId="urn:microsoft.com/office/officeart/2005/8/layout/hProcess9"/>
    <dgm:cxn modelId="{ABB83F98-6689-8E46-B2A8-F4FF67D41E45}" type="presParOf" srcId="{1FF2B212-7254-433A-AB0B-59F5F5AF5AFB}" destId="{7C4D1801-3E21-4640-97F3-9D30C6528DA5}" srcOrd="5" destOrd="0" presId="urn:microsoft.com/office/officeart/2005/8/layout/hProcess9"/>
    <dgm:cxn modelId="{ED76948D-62DC-1C4E-99DF-668E5A3C5F05}" type="presParOf" srcId="{1FF2B212-7254-433A-AB0B-59F5F5AF5AFB}" destId="{BD808F11-5F43-41BB-BAE3-1A72CB571919}" srcOrd="6" destOrd="0" presId="urn:microsoft.com/office/officeart/2005/8/layout/hProcess9"/>
    <dgm:cxn modelId="{D0EEE435-0DF6-8B40-AC94-582CF4402053}" type="presParOf" srcId="{1FF2B212-7254-433A-AB0B-59F5F5AF5AFB}" destId="{358675AB-7D9E-4E94-B86B-BEB83D9FD883}" srcOrd="7" destOrd="0" presId="urn:microsoft.com/office/officeart/2005/8/layout/hProcess9"/>
    <dgm:cxn modelId="{670929CF-8DAA-8844-B6A1-418A560826E0}" type="presParOf" srcId="{1FF2B212-7254-433A-AB0B-59F5F5AF5AFB}" destId="{6EFF4CC3-10AC-4C3B-A1BF-5891B5C543E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34726A-958A-419A-AA73-BD291DCBDF1E}" type="doc">
      <dgm:prSet loTypeId="urn:microsoft.com/office/officeart/2005/8/layout/hProcess9" loCatId="process" qsTypeId="urn:microsoft.com/office/officeart/2005/8/quickstyle/3d3" qsCatId="3D" csTypeId="urn:microsoft.com/office/officeart/2005/8/colors/accent1_2" csCatId="accent1" phldr="1"/>
      <dgm:spPr/>
    </dgm:pt>
    <dgm:pt modelId="{E95309D9-5E39-47F0-AD79-6AA7CC507414}">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400" dirty="0" smtClean="0"/>
            <a:t>Formulate Objective for class</a:t>
          </a:r>
        </a:p>
        <a:p>
          <a:r>
            <a:rPr lang="en-US" sz="1400" dirty="0" smtClean="0"/>
            <a:t>(3-5 minutes)</a:t>
          </a:r>
          <a:endParaRPr lang="en-US" sz="1400" dirty="0"/>
        </a:p>
      </dgm:t>
    </dgm:pt>
    <dgm:pt modelId="{6CF8E47C-A32C-4B95-93A5-26F97706D4AE}" type="parTrans" cxnId="{F42AC929-8E87-4B5B-BC2E-502000CB994C}">
      <dgm:prSet/>
      <dgm:spPr/>
      <dgm:t>
        <a:bodyPr/>
        <a:lstStyle/>
        <a:p>
          <a:endParaRPr lang="en-US"/>
        </a:p>
      </dgm:t>
    </dgm:pt>
    <dgm:pt modelId="{A9A2761E-A113-4CCC-870B-25CEE71C634E}" type="sibTrans" cxnId="{F42AC929-8E87-4B5B-BC2E-502000CB994C}">
      <dgm:prSet/>
      <dgm:spPr/>
      <dgm:t>
        <a:bodyPr/>
        <a:lstStyle/>
        <a:p>
          <a:endParaRPr lang="en-US"/>
        </a:p>
      </dgm:t>
    </dgm:pt>
    <dgm:pt modelId="{7E2A89E6-14BB-45CE-83D7-621F8B50C2A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400" dirty="0" smtClean="0"/>
            <a:t>Prepare materials</a:t>
          </a:r>
        </a:p>
        <a:p>
          <a:r>
            <a:rPr lang="en-US" sz="1400" dirty="0" smtClean="0"/>
            <a:t>(5-10 minutes)</a:t>
          </a:r>
          <a:endParaRPr lang="en-US" sz="1400" dirty="0"/>
        </a:p>
      </dgm:t>
    </dgm:pt>
    <dgm:pt modelId="{542705DF-81FC-464F-800E-C7D9EC982E2C}" type="parTrans" cxnId="{CCD0DE13-A897-4018-84F9-812957453ADE}">
      <dgm:prSet/>
      <dgm:spPr/>
      <dgm:t>
        <a:bodyPr/>
        <a:lstStyle/>
        <a:p>
          <a:endParaRPr lang="en-US"/>
        </a:p>
      </dgm:t>
    </dgm:pt>
    <dgm:pt modelId="{74B7BFAD-801B-4C85-88F8-E9D564504FD3}" type="sibTrans" cxnId="{CCD0DE13-A897-4018-84F9-812957453ADE}">
      <dgm:prSet/>
      <dgm:spPr/>
      <dgm:t>
        <a:bodyPr/>
        <a:lstStyle/>
        <a:p>
          <a:endParaRPr lang="en-US"/>
        </a:p>
      </dgm:t>
    </dgm:pt>
    <dgm:pt modelId="{CBAEFF23-8022-43C0-8B54-A39E3BE6EE6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400" dirty="0" smtClean="0"/>
            <a:t>Make Review, Drill, Motivate</a:t>
          </a:r>
        </a:p>
        <a:p>
          <a:r>
            <a:rPr lang="en-US" sz="1400" dirty="0" smtClean="0"/>
            <a:t>(3-5 minutes)</a:t>
          </a:r>
          <a:endParaRPr lang="en-US" sz="1400" dirty="0"/>
        </a:p>
      </dgm:t>
    </dgm:pt>
    <dgm:pt modelId="{6E2E4EA7-70F4-4140-9776-8FD1C48EDE80}" type="parTrans" cxnId="{47E0EC5F-15DF-4152-9611-B86FED4B6768}">
      <dgm:prSet/>
      <dgm:spPr/>
      <dgm:t>
        <a:bodyPr/>
        <a:lstStyle/>
        <a:p>
          <a:endParaRPr lang="en-US"/>
        </a:p>
      </dgm:t>
    </dgm:pt>
    <dgm:pt modelId="{EFF92AC0-9071-4F8A-B8CD-7A4C280DED34}" type="sibTrans" cxnId="{47E0EC5F-15DF-4152-9611-B86FED4B6768}">
      <dgm:prSet/>
      <dgm:spPr/>
      <dgm:t>
        <a:bodyPr/>
        <a:lstStyle/>
        <a:p>
          <a:endParaRPr lang="en-US"/>
        </a:p>
      </dgm:t>
    </dgm:pt>
    <dgm:pt modelId="{EACC34AD-6C32-49E0-8BB7-35BBE3B104B4}">
      <dgm:prSet custT="1">
        <dgm:style>
          <a:lnRef idx="0">
            <a:schemeClr val="accent6"/>
          </a:lnRef>
          <a:fillRef idx="3">
            <a:schemeClr val="accent6"/>
          </a:fillRef>
          <a:effectRef idx="3">
            <a:schemeClr val="accent6"/>
          </a:effectRef>
          <a:fontRef idx="minor">
            <a:schemeClr val="lt1"/>
          </a:fontRef>
        </dgm:style>
      </dgm:prSet>
      <dgm:spPr/>
      <dgm:t>
        <a:bodyPr/>
        <a:lstStyle/>
        <a:p>
          <a:r>
            <a:rPr lang="en-US" sz="1400" dirty="0" smtClean="0"/>
            <a:t>Design Lesson Delivery</a:t>
          </a:r>
        </a:p>
        <a:p>
          <a:r>
            <a:rPr lang="en-US" sz="1400" dirty="0" smtClean="0"/>
            <a:t>(10-15 minutes)</a:t>
          </a:r>
          <a:endParaRPr lang="en-US" sz="1400" dirty="0"/>
        </a:p>
      </dgm:t>
    </dgm:pt>
    <dgm:pt modelId="{89387F55-DBE5-427C-816C-10B2B4F3384D}" type="parTrans" cxnId="{9AFDA92D-453F-4BC0-87D3-A2F4B36155C3}">
      <dgm:prSet/>
      <dgm:spPr/>
      <dgm:t>
        <a:bodyPr/>
        <a:lstStyle/>
        <a:p>
          <a:endParaRPr lang="en-US"/>
        </a:p>
      </dgm:t>
    </dgm:pt>
    <dgm:pt modelId="{15546E77-7217-4C7A-81A8-139CAED7EE31}" type="sibTrans" cxnId="{9AFDA92D-453F-4BC0-87D3-A2F4B36155C3}">
      <dgm:prSet/>
      <dgm:spPr/>
      <dgm:t>
        <a:bodyPr/>
        <a:lstStyle/>
        <a:p>
          <a:endParaRPr lang="en-US"/>
        </a:p>
      </dgm:t>
    </dgm:pt>
    <dgm:pt modelId="{255B51F2-13A9-4D9C-859D-FA722A8EC60D}">
      <dgm:prSet custT="1">
        <dgm:style>
          <a:lnRef idx="0">
            <a:schemeClr val="accent6"/>
          </a:lnRef>
          <a:fillRef idx="3">
            <a:schemeClr val="accent6"/>
          </a:fillRef>
          <a:effectRef idx="3">
            <a:schemeClr val="accent6"/>
          </a:effectRef>
          <a:fontRef idx="minor">
            <a:schemeClr val="lt1"/>
          </a:fontRef>
        </dgm:style>
      </dgm:prSet>
      <dgm:spPr>
        <a:solidFill>
          <a:srgbClr val="008000"/>
        </a:solidFill>
      </dgm:spPr>
      <dgm:t>
        <a:bodyPr/>
        <a:lstStyle/>
        <a:p>
          <a:r>
            <a:rPr lang="en-US" sz="1400" dirty="0" smtClean="0"/>
            <a:t>Preparation of Materials for Assessing Student Mastery(10-15 minutes)</a:t>
          </a:r>
          <a:endParaRPr lang="en-US" sz="1400" dirty="0"/>
        </a:p>
      </dgm:t>
    </dgm:pt>
    <dgm:pt modelId="{05BAD286-AB4D-4CCD-9ABC-208478BC3932}" type="parTrans" cxnId="{75516FA5-0187-443F-B48F-2AC5EAC5D7E8}">
      <dgm:prSet/>
      <dgm:spPr/>
      <dgm:t>
        <a:bodyPr/>
        <a:lstStyle/>
        <a:p>
          <a:endParaRPr lang="en-US"/>
        </a:p>
      </dgm:t>
    </dgm:pt>
    <dgm:pt modelId="{E9CE444E-8D31-4ED0-A39E-16D600662983}" type="sibTrans" cxnId="{75516FA5-0187-443F-B48F-2AC5EAC5D7E8}">
      <dgm:prSet/>
      <dgm:spPr/>
      <dgm:t>
        <a:bodyPr/>
        <a:lstStyle/>
        <a:p>
          <a:endParaRPr lang="en-US"/>
        </a:p>
      </dgm:t>
    </dgm:pt>
    <dgm:pt modelId="{4828BFC5-7F9E-490E-8F10-FC0B52EFCE8D}">
      <dgm:prSet custT="1">
        <dgm:style>
          <a:lnRef idx="0">
            <a:schemeClr val="accent6"/>
          </a:lnRef>
          <a:fillRef idx="3">
            <a:schemeClr val="accent6"/>
          </a:fillRef>
          <a:effectRef idx="3">
            <a:schemeClr val="accent6"/>
          </a:effectRef>
          <a:fontRef idx="minor">
            <a:schemeClr val="lt1"/>
          </a:fontRef>
        </dgm:style>
      </dgm:prSet>
      <dgm:spPr/>
      <dgm:t>
        <a:bodyPr/>
        <a:lstStyle/>
        <a:p>
          <a:r>
            <a:rPr lang="en-US" sz="1400" dirty="0" smtClean="0"/>
            <a:t>Design Home activities</a:t>
          </a:r>
        </a:p>
        <a:p>
          <a:r>
            <a:rPr lang="en-US" sz="1400" dirty="0" smtClean="0"/>
            <a:t>(3-5 minutes)</a:t>
          </a:r>
          <a:endParaRPr lang="en-US" sz="1400" dirty="0"/>
        </a:p>
      </dgm:t>
    </dgm:pt>
    <dgm:pt modelId="{F0E88C8E-53D3-454E-BD2B-D544C4C9B1DF}" type="parTrans" cxnId="{AF990F1B-FA81-4EFD-A240-FCC9BA47B9DE}">
      <dgm:prSet/>
      <dgm:spPr/>
      <dgm:t>
        <a:bodyPr/>
        <a:lstStyle/>
        <a:p>
          <a:endParaRPr lang="en-US"/>
        </a:p>
      </dgm:t>
    </dgm:pt>
    <dgm:pt modelId="{4B5E68F5-FBCB-4967-BCB9-6EAC980EB1D0}" type="sibTrans" cxnId="{AF990F1B-FA81-4EFD-A240-FCC9BA47B9DE}">
      <dgm:prSet/>
      <dgm:spPr/>
      <dgm:t>
        <a:bodyPr/>
        <a:lstStyle/>
        <a:p>
          <a:endParaRPr lang="en-US"/>
        </a:p>
      </dgm:t>
    </dgm:pt>
    <dgm:pt modelId="{B4C4952A-8094-4F9B-A3B0-6FF1A434F7AF}" type="pres">
      <dgm:prSet presAssocID="{AB34726A-958A-419A-AA73-BD291DCBDF1E}" presName="CompostProcess" presStyleCnt="0">
        <dgm:presLayoutVars>
          <dgm:dir/>
          <dgm:resizeHandles val="exact"/>
        </dgm:presLayoutVars>
      </dgm:prSet>
      <dgm:spPr/>
    </dgm:pt>
    <dgm:pt modelId="{D4A69C22-E152-460B-B1A4-15E8D41CD562}" type="pres">
      <dgm:prSet presAssocID="{AB34726A-958A-419A-AA73-BD291DCBDF1E}" presName="arrow" presStyleLbl="bgShp" presStyleIdx="0" presStyleCnt="1">
        <dgm:style>
          <a:lnRef idx="2">
            <a:schemeClr val="accent6"/>
          </a:lnRef>
          <a:fillRef idx="1">
            <a:schemeClr val="lt1"/>
          </a:fillRef>
          <a:effectRef idx="0">
            <a:schemeClr val="accent6"/>
          </a:effectRef>
          <a:fontRef idx="minor">
            <a:schemeClr val="dk1"/>
          </a:fontRef>
        </dgm:style>
      </dgm:prSet>
      <dgm:spPr/>
    </dgm:pt>
    <dgm:pt modelId="{1FF2B212-7254-433A-AB0B-59F5F5AF5AFB}" type="pres">
      <dgm:prSet presAssocID="{AB34726A-958A-419A-AA73-BD291DCBDF1E}" presName="linearProcess" presStyleCnt="0"/>
      <dgm:spPr/>
    </dgm:pt>
    <dgm:pt modelId="{E4A4DC32-9DCA-4B3D-8855-7AD1B6DFCEF1}" type="pres">
      <dgm:prSet presAssocID="{E95309D9-5E39-47F0-AD79-6AA7CC507414}" presName="textNode" presStyleLbl="node1" presStyleIdx="0" presStyleCnt="6" custScaleX="107282">
        <dgm:presLayoutVars>
          <dgm:bulletEnabled val="1"/>
        </dgm:presLayoutVars>
      </dgm:prSet>
      <dgm:spPr/>
      <dgm:t>
        <a:bodyPr/>
        <a:lstStyle/>
        <a:p>
          <a:endParaRPr lang="en-US"/>
        </a:p>
      </dgm:t>
    </dgm:pt>
    <dgm:pt modelId="{E5A88FB9-38B5-472D-904D-7C34DD59366D}" type="pres">
      <dgm:prSet presAssocID="{A9A2761E-A113-4CCC-870B-25CEE71C634E}" presName="sibTrans" presStyleCnt="0"/>
      <dgm:spPr/>
    </dgm:pt>
    <dgm:pt modelId="{63508B52-ACC2-49C8-9FB3-D93B28155077}" type="pres">
      <dgm:prSet presAssocID="{7E2A89E6-14BB-45CE-83D7-621F8B50C2A9}" presName="textNode" presStyleLbl="node1" presStyleIdx="1" presStyleCnt="6" custScaleX="115018">
        <dgm:presLayoutVars>
          <dgm:bulletEnabled val="1"/>
        </dgm:presLayoutVars>
      </dgm:prSet>
      <dgm:spPr/>
      <dgm:t>
        <a:bodyPr/>
        <a:lstStyle/>
        <a:p>
          <a:endParaRPr lang="en-US"/>
        </a:p>
      </dgm:t>
    </dgm:pt>
    <dgm:pt modelId="{A4641F28-E35B-4AFB-8385-8ABEC61D36C7}" type="pres">
      <dgm:prSet presAssocID="{74B7BFAD-801B-4C85-88F8-E9D564504FD3}" presName="sibTrans" presStyleCnt="0"/>
      <dgm:spPr/>
    </dgm:pt>
    <dgm:pt modelId="{59FD066C-2082-4049-B2C8-489C546B19CD}" type="pres">
      <dgm:prSet presAssocID="{CBAEFF23-8022-43C0-8B54-A39E3BE6EE63}" presName="textNode" presStyleLbl="node1" presStyleIdx="2" presStyleCnt="6" custScaleX="120528">
        <dgm:presLayoutVars>
          <dgm:bulletEnabled val="1"/>
        </dgm:presLayoutVars>
      </dgm:prSet>
      <dgm:spPr/>
      <dgm:t>
        <a:bodyPr/>
        <a:lstStyle/>
        <a:p>
          <a:endParaRPr lang="en-US"/>
        </a:p>
      </dgm:t>
    </dgm:pt>
    <dgm:pt modelId="{7C4D1801-3E21-4640-97F3-9D30C6528DA5}" type="pres">
      <dgm:prSet presAssocID="{EFF92AC0-9071-4F8A-B8CD-7A4C280DED34}" presName="sibTrans" presStyleCnt="0"/>
      <dgm:spPr/>
    </dgm:pt>
    <dgm:pt modelId="{BD808F11-5F43-41BB-BAE3-1A72CB571919}" type="pres">
      <dgm:prSet presAssocID="{EACC34AD-6C32-49E0-8BB7-35BBE3B104B4}" presName="textNode" presStyleLbl="node1" presStyleIdx="3" presStyleCnt="6" custScaleX="121202">
        <dgm:presLayoutVars>
          <dgm:bulletEnabled val="1"/>
        </dgm:presLayoutVars>
      </dgm:prSet>
      <dgm:spPr/>
      <dgm:t>
        <a:bodyPr/>
        <a:lstStyle/>
        <a:p>
          <a:endParaRPr lang="en-US"/>
        </a:p>
      </dgm:t>
    </dgm:pt>
    <dgm:pt modelId="{358675AB-7D9E-4E94-B86B-BEB83D9FD883}" type="pres">
      <dgm:prSet presAssocID="{15546E77-7217-4C7A-81A8-139CAED7EE31}" presName="sibTrans" presStyleCnt="0"/>
      <dgm:spPr/>
    </dgm:pt>
    <dgm:pt modelId="{6EFF4CC3-10AC-4C3B-A1BF-5891B5C543E6}" type="pres">
      <dgm:prSet presAssocID="{255B51F2-13A9-4D9C-859D-FA722A8EC60D}" presName="textNode" presStyleLbl="node1" presStyleIdx="4" presStyleCnt="6" custScaleX="106981">
        <dgm:presLayoutVars>
          <dgm:bulletEnabled val="1"/>
        </dgm:presLayoutVars>
      </dgm:prSet>
      <dgm:spPr/>
      <dgm:t>
        <a:bodyPr/>
        <a:lstStyle/>
        <a:p>
          <a:endParaRPr lang="en-US"/>
        </a:p>
      </dgm:t>
    </dgm:pt>
    <dgm:pt modelId="{5D8476E5-F5AF-4A58-9F61-DB95FE284B78}" type="pres">
      <dgm:prSet presAssocID="{E9CE444E-8D31-4ED0-A39E-16D600662983}" presName="sibTrans" presStyleCnt="0"/>
      <dgm:spPr/>
    </dgm:pt>
    <dgm:pt modelId="{233173F0-B694-4789-AE23-6F0B5B613728}" type="pres">
      <dgm:prSet presAssocID="{4828BFC5-7F9E-490E-8F10-FC0B52EFCE8D}" presName="textNode" presStyleLbl="node1" presStyleIdx="5" presStyleCnt="6">
        <dgm:presLayoutVars>
          <dgm:bulletEnabled val="1"/>
        </dgm:presLayoutVars>
      </dgm:prSet>
      <dgm:spPr/>
      <dgm:t>
        <a:bodyPr/>
        <a:lstStyle/>
        <a:p>
          <a:endParaRPr lang="en-US"/>
        </a:p>
      </dgm:t>
    </dgm:pt>
  </dgm:ptLst>
  <dgm:cxnLst>
    <dgm:cxn modelId="{61F07FE3-239B-B44A-BDA8-419D7C0A9B96}" type="presOf" srcId="{255B51F2-13A9-4D9C-859D-FA722A8EC60D}" destId="{6EFF4CC3-10AC-4C3B-A1BF-5891B5C543E6}" srcOrd="0" destOrd="0" presId="urn:microsoft.com/office/officeart/2005/8/layout/hProcess9"/>
    <dgm:cxn modelId="{6DA59E79-BD36-E643-BF29-7A6CDB5E51B5}" type="presOf" srcId="{CBAEFF23-8022-43C0-8B54-A39E3BE6EE63}" destId="{59FD066C-2082-4049-B2C8-489C546B19CD}" srcOrd="0" destOrd="0" presId="urn:microsoft.com/office/officeart/2005/8/layout/hProcess9"/>
    <dgm:cxn modelId="{D44DD52F-DB6F-9E4C-8739-E7EEDAF3C006}" type="presOf" srcId="{AB34726A-958A-419A-AA73-BD291DCBDF1E}" destId="{B4C4952A-8094-4F9B-A3B0-6FF1A434F7AF}" srcOrd="0" destOrd="0" presId="urn:microsoft.com/office/officeart/2005/8/layout/hProcess9"/>
    <dgm:cxn modelId="{47E0EC5F-15DF-4152-9611-B86FED4B6768}" srcId="{AB34726A-958A-419A-AA73-BD291DCBDF1E}" destId="{CBAEFF23-8022-43C0-8B54-A39E3BE6EE63}" srcOrd="2" destOrd="0" parTransId="{6E2E4EA7-70F4-4140-9776-8FD1C48EDE80}" sibTransId="{EFF92AC0-9071-4F8A-B8CD-7A4C280DED34}"/>
    <dgm:cxn modelId="{88FD4DF1-3A99-CE46-9519-9721F60E3C8C}" type="presOf" srcId="{7E2A89E6-14BB-45CE-83D7-621F8B50C2A9}" destId="{63508B52-ACC2-49C8-9FB3-D93B28155077}" srcOrd="0" destOrd="0" presId="urn:microsoft.com/office/officeart/2005/8/layout/hProcess9"/>
    <dgm:cxn modelId="{CCD0DE13-A897-4018-84F9-812957453ADE}" srcId="{AB34726A-958A-419A-AA73-BD291DCBDF1E}" destId="{7E2A89E6-14BB-45CE-83D7-621F8B50C2A9}" srcOrd="1" destOrd="0" parTransId="{542705DF-81FC-464F-800E-C7D9EC982E2C}" sibTransId="{74B7BFAD-801B-4C85-88F8-E9D564504FD3}"/>
    <dgm:cxn modelId="{9AFDA92D-453F-4BC0-87D3-A2F4B36155C3}" srcId="{AB34726A-958A-419A-AA73-BD291DCBDF1E}" destId="{EACC34AD-6C32-49E0-8BB7-35BBE3B104B4}" srcOrd="3" destOrd="0" parTransId="{89387F55-DBE5-427C-816C-10B2B4F3384D}" sibTransId="{15546E77-7217-4C7A-81A8-139CAED7EE31}"/>
    <dgm:cxn modelId="{F42AC929-8E87-4B5B-BC2E-502000CB994C}" srcId="{AB34726A-958A-419A-AA73-BD291DCBDF1E}" destId="{E95309D9-5E39-47F0-AD79-6AA7CC507414}" srcOrd="0" destOrd="0" parTransId="{6CF8E47C-A32C-4B95-93A5-26F97706D4AE}" sibTransId="{A9A2761E-A113-4CCC-870B-25CEE71C634E}"/>
    <dgm:cxn modelId="{E9A2596D-21BE-9F4C-9871-51F312F93F3D}" type="presOf" srcId="{E95309D9-5E39-47F0-AD79-6AA7CC507414}" destId="{E4A4DC32-9DCA-4B3D-8855-7AD1B6DFCEF1}" srcOrd="0" destOrd="0" presId="urn:microsoft.com/office/officeart/2005/8/layout/hProcess9"/>
    <dgm:cxn modelId="{AF990F1B-FA81-4EFD-A240-FCC9BA47B9DE}" srcId="{AB34726A-958A-419A-AA73-BD291DCBDF1E}" destId="{4828BFC5-7F9E-490E-8F10-FC0B52EFCE8D}" srcOrd="5" destOrd="0" parTransId="{F0E88C8E-53D3-454E-BD2B-D544C4C9B1DF}" sibTransId="{4B5E68F5-FBCB-4967-BCB9-6EAC980EB1D0}"/>
    <dgm:cxn modelId="{75516FA5-0187-443F-B48F-2AC5EAC5D7E8}" srcId="{AB34726A-958A-419A-AA73-BD291DCBDF1E}" destId="{255B51F2-13A9-4D9C-859D-FA722A8EC60D}" srcOrd="4" destOrd="0" parTransId="{05BAD286-AB4D-4CCD-9ABC-208478BC3932}" sibTransId="{E9CE444E-8D31-4ED0-A39E-16D600662983}"/>
    <dgm:cxn modelId="{CD034DD2-F649-2B46-A24D-F2B8D7AF4458}" type="presOf" srcId="{4828BFC5-7F9E-490E-8F10-FC0B52EFCE8D}" destId="{233173F0-B694-4789-AE23-6F0B5B613728}" srcOrd="0" destOrd="0" presId="urn:microsoft.com/office/officeart/2005/8/layout/hProcess9"/>
    <dgm:cxn modelId="{381A9732-9815-9B45-A476-5AE1AF7EF53A}" type="presOf" srcId="{EACC34AD-6C32-49E0-8BB7-35BBE3B104B4}" destId="{BD808F11-5F43-41BB-BAE3-1A72CB571919}" srcOrd="0" destOrd="0" presId="urn:microsoft.com/office/officeart/2005/8/layout/hProcess9"/>
    <dgm:cxn modelId="{E3CBFBB0-0FD9-E54E-B830-2E0E2193A2C5}" type="presParOf" srcId="{B4C4952A-8094-4F9B-A3B0-6FF1A434F7AF}" destId="{D4A69C22-E152-460B-B1A4-15E8D41CD562}" srcOrd="0" destOrd="0" presId="urn:microsoft.com/office/officeart/2005/8/layout/hProcess9"/>
    <dgm:cxn modelId="{8D1CCB46-8E95-EC46-9F14-947B7EDBF405}" type="presParOf" srcId="{B4C4952A-8094-4F9B-A3B0-6FF1A434F7AF}" destId="{1FF2B212-7254-433A-AB0B-59F5F5AF5AFB}" srcOrd="1" destOrd="0" presId="urn:microsoft.com/office/officeart/2005/8/layout/hProcess9"/>
    <dgm:cxn modelId="{09200779-6722-D541-A21F-DFF8CFCEBAE7}" type="presParOf" srcId="{1FF2B212-7254-433A-AB0B-59F5F5AF5AFB}" destId="{E4A4DC32-9DCA-4B3D-8855-7AD1B6DFCEF1}" srcOrd="0" destOrd="0" presId="urn:microsoft.com/office/officeart/2005/8/layout/hProcess9"/>
    <dgm:cxn modelId="{F7C34DE8-85B4-4C4A-8DAA-A1E06AAEE246}" type="presParOf" srcId="{1FF2B212-7254-433A-AB0B-59F5F5AF5AFB}" destId="{E5A88FB9-38B5-472D-904D-7C34DD59366D}" srcOrd="1" destOrd="0" presId="urn:microsoft.com/office/officeart/2005/8/layout/hProcess9"/>
    <dgm:cxn modelId="{D9C34EBA-1B9E-154C-961A-11E868A70D16}" type="presParOf" srcId="{1FF2B212-7254-433A-AB0B-59F5F5AF5AFB}" destId="{63508B52-ACC2-49C8-9FB3-D93B28155077}" srcOrd="2" destOrd="0" presId="urn:microsoft.com/office/officeart/2005/8/layout/hProcess9"/>
    <dgm:cxn modelId="{25013B10-58DF-DB42-B22E-41BDE75521CA}" type="presParOf" srcId="{1FF2B212-7254-433A-AB0B-59F5F5AF5AFB}" destId="{A4641F28-E35B-4AFB-8385-8ABEC61D36C7}" srcOrd="3" destOrd="0" presId="urn:microsoft.com/office/officeart/2005/8/layout/hProcess9"/>
    <dgm:cxn modelId="{7090FBB3-F576-4842-8C05-8326B17B9535}" type="presParOf" srcId="{1FF2B212-7254-433A-AB0B-59F5F5AF5AFB}" destId="{59FD066C-2082-4049-B2C8-489C546B19CD}" srcOrd="4" destOrd="0" presId="urn:microsoft.com/office/officeart/2005/8/layout/hProcess9"/>
    <dgm:cxn modelId="{C5081326-1E51-F44D-A4BC-2422E5595F91}" type="presParOf" srcId="{1FF2B212-7254-433A-AB0B-59F5F5AF5AFB}" destId="{7C4D1801-3E21-4640-97F3-9D30C6528DA5}" srcOrd="5" destOrd="0" presId="urn:microsoft.com/office/officeart/2005/8/layout/hProcess9"/>
    <dgm:cxn modelId="{0ECD8818-3A7E-0341-8791-629C5703E74F}" type="presParOf" srcId="{1FF2B212-7254-433A-AB0B-59F5F5AF5AFB}" destId="{BD808F11-5F43-41BB-BAE3-1A72CB571919}" srcOrd="6" destOrd="0" presId="urn:microsoft.com/office/officeart/2005/8/layout/hProcess9"/>
    <dgm:cxn modelId="{CD627F3C-733A-0845-B491-1A4B29C4BC03}" type="presParOf" srcId="{1FF2B212-7254-433A-AB0B-59F5F5AF5AFB}" destId="{358675AB-7D9E-4E94-B86B-BEB83D9FD883}" srcOrd="7" destOrd="0" presId="urn:microsoft.com/office/officeart/2005/8/layout/hProcess9"/>
    <dgm:cxn modelId="{9A2C0E1F-4DFA-DD42-89BB-EE387FC10DFD}" type="presParOf" srcId="{1FF2B212-7254-433A-AB0B-59F5F5AF5AFB}" destId="{6EFF4CC3-10AC-4C3B-A1BF-5891B5C543E6}" srcOrd="8" destOrd="0" presId="urn:microsoft.com/office/officeart/2005/8/layout/hProcess9"/>
    <dgm:cxn modelId="{2A8E59F5-A168-6748-BC14-BB91D6AEFF77}" type="presParOf" srcId="{1FF2B212-7254-433A-AB0B-59F5F5AF5AFB}" destId="{5D8476E5-F5AF-4A58-9F61-DB95FE284B78}" srcOrd="9" destOrd="0" presId="urn:microsoft.com/office/officeart/2005/8/layout/hProcess9"/>
    <dgm:cxn modelId="{0ED64E9A-5559-9C45-85F6-0AB6E3F92525}" type="presParOf" srcId="{1FF2B212-7254-433A-AB0B-59F5F5AF5AFB}" destId="{233173F0-B694-4789-AE23-6F0B5B61372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9E5C-3073-884A-B9E4-9A9AC63C77CB}">
      <dsp:nvSpPr>
        <dsp:cNvPr id="0" name=""/>
        <dsp:cNvSpPr/>
      </dsp:nvSpPr>
      <dsp:spPr>
        <a:xfrm>
          <a:off x="617219" y="0"/>
          <a:ext cx="6995160" cy="42211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009699-D81F-5E40-BE61-3DD65DB918D2}">
      <dsp:nvSpPr>
        <dsp:cNvPr id="0" name=""/>
        <dsp:cNvSpPr/>
      </dsp:nvSpPr>
      <dsp:spPr>
        <a:xfrm>
          <a:off x="4118" y="1266348"/>
          <a:ext cx="1981051"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Get Organized</a:t>
          </a:r>
          <a:endParaRPr lang="en-US" sz="2200" kern="1200" dirty="0"/>
        </a:p>
      </dsp:txBody>
      <dsp:txXfrm>
        <a:off x="86542" y="1348772"/>
        <a:ext cx="1816203" cy="1523617"/>
      </dsp:txXfrm>
    </dsp:sp>
    <dsp:sp modelId="{201EE76A-79A4-B642-A21D-FB4F9280F676}">
      <dsp:nvSpPr>
        <dsp:cNvPr id="0" name=""/>
        <dsp:cNvSpPr/>
      </dsp:nvSpPr>
      <dsp:spPr>
        <a:xfrm>
          <a:off x="2084222" y="1266348"/>
          <a:ext cx="1981051"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Talk with Your Customers</a:t>
          </a:r>
          <a:endParaRPr lang="en-US" sz="2200" kern="1200" dirty="0"/>
        </a:p>
      </dsp:txBody>
      <dsp:txXfrm>
        <a:off x="2166646" y="1348772"/>
        <a:ext cx="1816203" cy="1523617"/>
      </dsp:txXfrm>
    </dsp:sp>
    <dsp:sp modelId="{141B6EED-3302-5D48-B95D-4ACE31D25FD1}">
      <dsp:nvSpPr>
        <dsp:cNvPr id="0" name=""/>
        <dsp:cNvSpPr/>
      </dsp:nvSpPr>
      <dsp:spPr>
        <a:xfrm>
          <a:off x="4164326" y="1266348"/>
          <a:ext cx="1981051"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Walk the Process</a:t>
          </a:r>
        </a:p>
      </dsp:txBody>
      <dsp:txXfrm>
        <a:off x="4246750" y="1348772"/>
        <a:ext cx="1816203" cy="1523617"/>
      </dsp:txXfrm>
    </dsp:sp>
    <dsp:sp modelId="{77B9DDE5-9F81-A843-9D5B-45E9DF405F51}">
      <dsp:nvSpPr>
        <dsp:cNvPr id="0" name=""/>
        <dsp:cNvSpPr/>
      </dsp:nvSpPr>
      <dsp:spPr>
        <a:xfrm>
          <a:off x="6244430" y="1266348"/>
          <a:ext cx="1981051" cy="16884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Identify Priority Improvement Areas</a:t>
          </a:r>
          <a:endParaRPr lang="en-US" sz="2200" kern="1200" dirty="0"/>
        </a:p>
      </dsp:txBody>
      <dsp:txXfrm>
        <a:off x="6326854" y="1348772"/>
        <a:ext cx="1816203" cy="1523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5D511-E8C1-4F2F-8326-8AB2B2AC5C3E}">
      <dsp:nvSpPr>
        <dsp:cNvPr id="0" name=""/>
        <dsp:cNvSpPr/>
      </dsp:nvSpPr>
      <dsp:spPr>
        <a:xfrm>
          <a:off x="2697" y="868273"/>
          <a:ext cx="836228" cy="5017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PH" sz="2200" kern="1200"/>
            <a:t> </a:t>
          </a:r>
        </a:p>
      </dsp:txBody>
      <dsp:txXfrm>
        <a:off x="17392" y="882968"/>
        <a:ext cx="806838" cy="472346"/>
      </dsp:txXfrm>
    </dsp:sp>
    <dsp:sp modelId="{221326F8-45B0-4913-A411-5BC95132D1A2}">
      <dsp:nvSpPr>
        <dsp:cNvPr id="0" name=""/>
        <dsp:cNvSpPr/>
      </dsp:nvSpPr>
      <dsp:spPr>
        <a:xfrm>
          <a:off x="922548" y="1015449"/>
          <a:ext cx="177280" cy="20738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PH" sz="900" kern="1200"/>
        </a:p>
      </dsp:txBody>
      <dsp:txXfrm>
        <a:off x="922548" y="1056926"/>
        <a:ext cx="124096" cy="124430"/>
      </dsp:txXfrm>
    </dsp:sp>
    <dsp:sp modelId="{B81F74B9-407A-4D6F-A766-015662897FF9}">
      <dsp:nvSpPr>
        <dsp:cNvPr id="0" name=""/>
        <dsp:cNvSpPr/>
      </dsp:nvSpPr>
      <dsp:spPr>
        <a:xfrm>
          <a:off x="1173416" y="868273"/>
          <a:ext cx="836228" cy="5017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PH" sz="2200" kern="1200"/>
        </a:p>
      </dsp:txBody>
      <dsp:txXfrm>
        <a:off x="1188111" y="882968"/>
        <a:ext cx="806838" cy="472346"/>
      </dsp:txXfrm>
    </dsp:sp>
    <dsp:sp modelId="{579A6E40-14F2-453E-8239-D0D21D279CC0}">
      <dsp:nvSpPr>
        <dsp:cNvPr id="0" name=""/>
        <dsp:cNvSpPr/>
      </dsp:nvSpPr>
      <dsp:spPr>
        <a:xfrm>
          <a:off x="2093267" y="1015449"/>
          <a:ext cx="177280" cy="20738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PH" sz="900" kern="1200"/>
        </a:p>
      </dsp:txBody>
      <dsp:txXfrm>
        <a:off x="2093267" y="1056926"/>
        <a:ext cx="124096" cy="124430"/>
      </dsp:txXfrm>
    </dsp:sp>
    <dsp:sp modelId="{58E7914E-7A1F-4E80-A99C-CF082EFF2F7C}">
      <dsp:nvSpPr>
        <dsp:cNvPr id="0" name=""/>
        <dsp:cNvSpPr/>
      </dsp:nvSpPr>
      <dsp:spPr>
        <a:xfrm>
          <a:off x="2344135" y="868273"/>
          <a:ext cx="836228" cy="5017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PH" sz="2200" kern="1200"/>
        </a:p>
      </dsp:txBody>
      <dsp:txXfrm>
        <a:off x="2358830" y="882968"/>
        <a:ext cx="806838" cy="472346"/>
      </dsp:txXfrm>
    </dsp:sp>
    <dsp:sp modelId="{37FBF082-B4B3-45D7-991B-6082A787614B}">
      <dsp:nvSpPr>
        <dsp:cNvPr id="0" name=""/>
        <dsp:cNvSpPr/>
      </dsp:nvSpPr>
      <dsp:spPr>
        <a:xfrm>
          <a:off x="3263986" y="1015449"/>
          <a:ext cx="177280" cy="20738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PH" sz="100" kern="1200"/>
        </a:p>
      </dsp:txBody>
      <dsp:txXfrm>
        <a:off x="3263986" y="1056926"/>
        <a:ext cx="124096" cy="124430"/>
      </dsp:txXfrm>
    </dsp:sp>
    <dsp:sp modelId="{B767DC66-88E3-4066-8A4C-0856423B963E}">
      <dsp:nvSpPr>
        <dsp:cNvPr id="0" name=""/>
        <dsp:cNvSpPr/>
      </dsp:nvSpPr>
      <dsp:spPr>
        <a:xfrm>
          <a:off x="3514855" y="868273"/>
          <a:ext cx="836228" cy="5017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PH" sz="2200" kern="1200"/>
        </a:p>
      </dsp:txBody>
      <dsp:txXfrm>
        <a:off x="3529550" y="882968"/>
        <a:ext cx="806838" cy="472346"/>
      </dsp:txXfrm>
    </dsp:sp>
    <dsp:sp modelId="{AB222FCE-314C-419F-8417-3D3C7246C7B8}">
      <dsp:nvSpPr>
        <dsp:cNvPr id="0" name=""/>
        <dsp:cNvSpPr/>
      </dsp:nvSpPr>
      <dsp:spPr>
        <a:xfrm>
          <a:off x="4434706" y="1015449"/>
          <a:ext cx="177280" cy="20738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PH" sz="100" kern="1200"/>
        </a:p>
      </dsp:txBody>
      <dsp:txXfrm>
        <a:off x="4434706" y="1056926"/>
        <a:ext cx="124096" cy="124430"/>
      </dsp:txXfrm>
    </dsp:sp>
    <dsp:sp modelId="{996C2857-CA47-4517-BB6B-84A8516A1A59}">
      <dsp:nvSpPr>
        <dsp:cNvPr id="0" name=""/>
        <dsp:cNvSpPr/>
      </dsp:nvSpPr>
      <dsp:spPr>
        <a:xfrm>
          <a:off x="4685574" y="868273"/>
          <a:ext cx="836228" cy="5017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PH" sz="2200" kern="1200"/>
        </a:p>
      </dsp:txBody>
      <dsp:txXfrm>
        <a:off x="4700269" y="882968"/>
        <a:ext cx="806838" cy="47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5FC37-1E93-A549-BD9E-BEDCD1071F7A}">
      <dsp:nvSpPr>
        <dsp:cNvPr id="0" name=""/>
        <dsp:cNvSpPr/>
      </dsp:nvSpPr>
      <dsp:spPr>
        <a:xfrm>
          <a:off x="1607" y="0"/>
          <a:ext cx="3427660" cy="10017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Absences</a:t>
          </a:r>
          <a:endParaRPr lang="en-US" sz="2400" kern="1200" dirty="0"/>
        </a:p>
      </dsp:txBody>
      <dsp:txXfrm>
        <a:off x="30947" y="29340"/>
        <a:ext cx="3368980" cy="943077"/>
      </dsp:txXfrm>
    </dsp:sp>
    <dsp:sp modelId="{117D687E-DD7E-4144-B66B-AE745BE47B9C}">
      <dsp:nvSpPr>
        <dsp:cNvPr id="0" name=""/>
        <dsp:cNvSpPr/>
      </dsp:nvSpPr>
      <dsp:spPr>
        <a:xfrm>
          <a:off x="3772033" y="75849"/>
          <a:ext cx="726664" cy="8500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772033" y="245861"/>
        <a:ext cx="508665" cy="510035"/>
      </dsp:txXfrm>
    </dsp:sp>
    <dsp:sp modelId="{5F3CA384-3252-BD47-961E-5C5387374A9F}">
      <dsp:nvSpPr>
        <dsp:cNvPr id="0" name=""/>
        <dsp:cNvSpPr/>
      </dsp:nvSpPr>
      <dsp:spPr>
        <a:xfrm>
          <a:off x="4800332" y="0"/>
          <a:ext cx="3427660" cy="10017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Students Failed in Math</a:t>
          </a:r>
          <a:endParaRPr lang="en-US" sz="2400" kern="1200" dirty="0"/>
        </a:p>
      </dsp:txBody>
      <dsp:txXfrm>
        <a:off x="4829672" y="29340"/>
        <a:ext cx="3368980" cy="943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5FC37-1E93-A549-BD9E-BEDCD1071F7A}">
      <dsp:nvSpPr>
        <dsp:cNvPr id="0" name=""/>
        <dsp:cNvSpPr/>
      </dsp:nvSpPr>
      <dsp:spPr>
        <a:xfrm>
          <a:off x="1607" y="0"/>
          <a:ext cx="3427660" cy="10017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 Health</a:t>
          </a:r>
          <a:endParaRPr lang="en-US" sz="2400" kern="1200" dirty="0"/>
        </a:p>
      </dsp:txBody>
      <dsp:txXfrm>
        <a:off x="30947" y="29340"/>
        <a:ext cx="3368980" cy="943077"/>
      </dsp:txXfrm>
    </dsp:sp>
    <dsp:sp modelId="{117D687E-DD7E-4144-B66B-AE745BE47B9C}">
      <dsp:nvSpPr>
        <dsp:cNvPr id="0" name=""/>
        <dsp:cNvSpPr/>
      </dsp:nvSpPr>
      <dsp:spPr>
        <a:xfrm>
          <a:off x="3772033" y="75849"/>
          <a:ext cx="726664" cy="8500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772033" y="245861"/>
        <a:ext cx="508665" cy="510035"/>
      </dsp:txXfrm>
    </dsp:sp>
    <dsp:sp modelId="{5F3CA384-3252-BD47-961E-5C5387374A9F}">
      <dsp:nvSpPr>
        <dsp:cNvPr id="0" name=""/>
        <dsp:cNvSpPr/>
      </dsp:nvSpPr>
      <dsp:spPr>
        <a:xfrm>
          <a:off x="4800332" y="0"/>
          <a:ext cx="3427660" cy="10017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Absences</a:t>
          </a:r>
          <a:endParaRPr lang="en-US" sz="2400" kern="1200" dirty="0"/>
        </a:p>
      </dsp:txBody>
      <dsp:txXfrm>
        <a:off x="4829672" y="29340"/>
        <a:ext cx="3368980" cy="943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5FC37-1E93-A549-BD9E-BEDCD1071F7A}">
      <dsp:nvSpPr>
        <dsp:cNvPr id="0" name=""/>
        <dsp:cNvSpPr/>
      </dsp:nvSpPr>
      <dsp:spPr>
        <a:xfrm>
          <a:off x="1607" y="0"/>
          <a:ext cx="3427660" cy="10017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Teaching Time Spent in Class</a:t>
          </a:r>
          <a:endParaRPr lang="en-US" sz="2400" kern="1200" dirty="0"/>
        </a:p>
      </dsp:txBody>
      <dsp:txXfrm>
        <a:off x="30947" y="29340"/>
        <a:ext cx="3368980" cy="943077"/>
      </dsp:txXfrm>
    </dsp:sp>
    <dsp:sp modelId="{117D687E-DD7E-4144-B66B-AE745BE47B9C}">
      <dsp:nvSpPr>
        <dsp:cNvPr id="0" name=""/>
        <dsp:cNvSpPr/>
      </dsp:nvSpPr>
      <dsp:spPr>
        <a:xfrm>
          <a:off x="3772435" y="75849"/>
          <a:ext cx="727515" cy="8500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0000"/>
              </a:solidFill>
            </a:rPr>
            <a:t>?</a:t>
          </a:r>
          <a:endParaRPr lang="en-US" sz="3200" b="1" kern="1200" dirty="0">
            <a:solidFill>
              <a:srgbClr val="FF0000"/>
            </a:solidFill>
          </a:endParaRPr>
        </a:p>
      </dsp:txBody>
      <dsp:txXfrm>
        <a:off x="3772435" y="245861"/>
        <a:ext cx="509261" cy="510035"/>
      </dsp:txXfrm>
    </dsp:sp>
    <dsp:sp modelId="{5F3CA384-3252-BD47-961E-5C5387374A9F}">
      <dsp:nvSpPr>
        <dsp:cNvPr id="0" name=""/>
        <dsp:cNvSpPr/>
      </dsp:nvSpPr>
      <dsp:spPr>
        <a:xfrm>
          <a:off x="4801939" y="0"/>
          <a:ext cx="3427660" cy="10017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Mean Percentage Scores of Class</a:t>
          </a:r>
          <a:endParaRPr lang="en-US" sz="2400" kern="1200" dirty="0"/>
        </a:p>
      </dsp:txBody>
      <dsp:txXfrm>
        <a:off x="4831279" y="29340"/>
        <a:ext cx="3368980" cy="943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4644A-8786-8D44-9CAB-E12CDFF46D28}">
      <dsp:nvSpPr>
        <dsp:cNvPr id="0" name=""/>
        <dsp:cNvSpPr/>
      </dsp:nvSpPr>
      <dsp:spPr>
        <a:xfrm>
          <a:off x="0" y="1208022"/>
          <a:ext cx="1020002" cy="6693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Check Attendance</a:t>
          </a:r>
          <a:endParaRPr lang="en-US" sz="1300" kern="1200" dirty="0"/>
        </a:p>
      </dsp:txBody>
      <dsp:txXfrm>
        <a:off x="19605" y="1227627"/>
        <a:ext cx="980792" cy="630166"/>
      </dsp:txXfrm>
    </dsp:sp>
    <dsp:sp modelId="{665FDED5-7EAF-954D-966F-891E53180469}">
      <dsp:nvSpPr>
        <dsp:cNvPr id="0" name=""/>
        <dsp:cNvSpPr/>
      </dsp:nvSpPr>
      <dsp:spPr>
        <a:xfrm>
          <a:off x="1122002" y="1416230"/>
          <a:ext cx="216240" cy="2529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122002" y="1466822"/>
        <a:ext cx="151368" cy="151776"/>
      </dsp:txXfrm>
    </dsp:sp>
    <dsp:sp modelId="{26CED3AA-1CEB-C14D-95B5-A5ACDC21C12F}">
      <dsp:nvSpPr>
        <dsp:cNvPr id="0" name=""/>
        <dsp:cNvSpPr/>
      </dsp:nvSpPr>
      <dsp:spPr>
        <a:xfrm>
          <a:off x="1428003" y="1208022"/>
          <a:ext cx="1020002" cy="6693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 Motivation Activities </a:t>
          </a:r>
          <a:endParaRPr lang="en-US" sz="1300" kern="1200" dirty="0"/>
        </a:p>
      </dsp:txBody>
      <dsp:txXfrm>
        <a:off x="1447608" y="1227627"/>
        <a:ext cx="980792" cy="630166"/>
      </dsp:txXfrm>
    </dsp:sp>
    <dsp:sp modelId="{6C9A22CF-6492-064C-90CA-204E23992B02}">
      <dsp:nvSpPr>
        <dsp:cNvPr id="0" name=""/>
        <dsp:cNvSpPr/>
      </dsp:nvSpPr>
      <dsp:spPr>
        <a:xfrm>
          <a:off x="2550006" y="1416230"/>
          <a:ext cx="216240" cy="2529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50006" y="1466822"/>
        <a:ext cx="151368" cy="151776"/>
      </dsp:txXfrm>
    </dsp:sp>
    <dsp:sp modelId="{74CBD57F-4C13-C243-B7F4-5D69DEDC5F02}">
      <dsp:nvSpPr>
        <dsp:cNvPr id="0" name=""/>
        <dsp:cNvSpPr/>
      </dsp:nvSpPr>
      <dsp:spPr>
        <a:xfrm>
          <a:off x="2856006" y="1208022"/>
          <a:ext cx="1020002" cy="6693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Review Previous Lesson</a:t>
          </a:r>
          <a:endParaRPr lang="en-US" sz="1300" kern="1200" dirty="0"/>
        </a:p>
      </dsp:txBody>
      <dsp:txXfrm>
        <a:off x="2875611" y="1227627"/>
        <a:ext cx="980792" cy="630166"/>
      </dsp:txXfrm>
    </dsp:sp>
    <dsp:sp modelId="{B5030D8D-7B8F-EB41-ADEB-8942464D9DA5}">
      <dsp:nvSpPr>
        <dsp:cNvPr id="0" name=""/>
        <dsp:cNvSpPr/>
      </dsp:nvSpPr>
      <dsp:spPr>
        <a:xfrm>
          <a:off x="3978009" y="1416230"/>
          <a:ext cx="216240" cy="2529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78009" y="1466822"/>
        <a:ext cx="151368" cy="151776"/>
      </dsp:txXfrm>
    </dsp:sp>
    <dsp:sp modelId="{9EF228C5-5B70-BF4B-9CE1-B819517FD6C5}">
      <dsp:nvSpPr>
        <dsp:cNvPr id="0" name=""/>
        <dsp:cNvSpPr/>
      </dsp:nvSpPr>
      <dsp:spPr>
        <a:xfrm>
          <a:off x="4284010" y="1208022"/>
          <a:ext cx="1020002" cy="6693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Lecture on Current Lesson</a:t>
          </a:r>
        </a:p>
      </dsp:txBody>
      <dsp:txXfrm>
        <a:off x="4303615" y="1227627"/>
        <a:ext cx="980792" cy="630166"/>
      </dsp:txXfrm>
    </dsp:sp>
    <dsp:sp modelId="{F0566B4F-A7D4-0649-AD31-3A0C1C3EE4FB}">
      <dsp:nvSpPr>
        <dsp:cNvPr id="0" name=""/>
        <dsp:cNvSpPr/>
      </dsp:nvSpPr>
      <dsp:spPr>
        <a:xfrm>
          <a:off x="5406013" y="1416230"/>
          <a:ext cx="216240" cy="2529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406013" y="1466822"/>
        <a:ext cx="151368" cy="151776"/>
      </dsp:txXfrm>
    </dsp:sp>
    <dsp:sp modelId="{95B43065-BACC-1941-9451-8903162879E0}">
      <dsp:nvSpPr>
        <dsp:cNvPr id="0" name=""/>
        <dsp:cNvSpPr/>
      </dsp:nvSpPr>
      <dsp:spPr>
        <a:xfrm>
          <a:off x="5712013" y="1208022"/>
          <a:ext cx="1020002" cy="6693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Assess Student Mastery</a:t>
          </a:r>
        </a:p>
      </dsp:txBody>
      <dsp:txXfrm>
        <a:off x="5731618" y="1227627"/>
        <a:ext cx="980792" cy="630166"/>
      </dsp:txXfrm>
    </dsp:sp>
    <dsp:sp modelId="{1843C4F0-D041-3242-90E1-57A8101F1985}">
      <dsp:nvSpPr>
        <dsp:cNvPr id="0" name=""/>
        <dsp:cNvSpPr/>
      </dsp:nvSpPr>
      <dsp:spPr>
        <a:xfrm>
          <a:off x="6834016" y="1416230"/>
          <a:ext cx="216240" cy="2529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834016" y="1466822"/>
        <a:ext cx="151368" cy="151776"/>
      </dsp:txXfrm>
    </dsp:sp>
    <dsp:sp modelId="{66F460D4-CA54-A947-A6F9-B27DA6CA41B5}">
      <dsp:nvSpPr>
        <dsp:cNvPr id="0" name=""/>
        <dsp:cNvSpPr/>
      </dsp:nvSpPr>
      <dsp:spPr>
        <a:xfrm>
          <a:off x="7140017" y="1208022"/>
          <a:ext cx="1020002" cy="6693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Give Homework</a:t>
          </a:r>
        </a:p>
      </dsp:txBody>
      <dsp:txXfrm>
        <a:off x="7159622" y="1227627"/>
        <a:ext cx="980792" cy="630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69C22-E152-460B-B1A4-15E8D41CD562}">
      <dsp:nvSpPr>
        <dsp:cNvPr id="0" name=""/>
        <dsp:cNvSpPr/>
      </dsp:nvSpPr>
      <dsp:spPr>
        <a:xfrm>
          <a:off x="637817" y="0"/>
          <a:ext cx="7228602" cy="457200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4A4DC32-9DCA-4B3D-8855-7AD1B6DFCEF1}">
      <dsp:nvSpPr>
        <dsp:cNvPr id="0" name=""/>
        <dsp:cNvSpPr/>
      </dsp:nvSpPr>
      <dsp:spPr>
        <a:xfrm>
          <a:off x="5714" y="1371599"/>
          <a:ext cx="1416639" cy="1828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Prepare Lesson Plan</a:t>
          </a:r>
        </a:p>
        <a:p>
          <a:pPr lvl="0" algn="ctr" defTabSz="800100">
            <a:lnSpc>
              <a:spcPct val="90000"/>
            </a:lnSpc>
            <a:spcBef>
              <a:spcPct val="0"/>
            </a:spcBef>
            <a:spcAft>
              <a:spcPct val="35000"/>
            </a:spcAft>
          </a:pPr>
          <a:endParaRPr lang="en-US" sz="1800" kern="1200" dirty="0"/>
        </a:p>
      </dsp:txBody>
      <dsp:txXfrm>
        <a:off x="74869" y="1440754"/>
        <a:ext cx="1278329" cy="1690490"/>
      </dsp:txXfrm>
    </dsp:sp>
    <dsp:sp modelId="{63508B52-ACC2-49C8-9FB3-D93B28155077}">
      <dsp:nvSpPr>
        <dsp:cNvPr id="0" name=""/>
        <dsp:cNvSpPr/>
      </dsp:nvSpPr>
      <dsp:spPr>
        <a:xfrm>
          <a:off x="1642434" y="1371599"/>
          <a:ext cx="1591181" cy="1828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Update/</a:t>
          </a:r>
        </a:p>
        <a:p>
          <a:pPr lvl="0" algn="ctr" defTabSz="800100">
            <a:lnSpc>
              <a:spcPct val="90000"/>
            </a:lnSpc>
            <a:spcBef>
              <a:spcPct val="0"/>
            </a:spcBef>
            <a:spcAft>
              <a:spcPct val="35000"/>
            </a:spcAft>
          </a:pPr>
          <a:r>
            <a:rPr lang="en-US" sz="1800" kern="1200" dirty="0" smtClean="0"/>
            <a:t>Improve Instructional Materials</a:t>
          </a:r>
        </a:p>
      </dsp:txBody>
      <dsp:txXfrm>
        <a:off x="1720109" y="1449274"/>
        <a:ext cx="1435831" cy="1673450"/>
      </dsp:txXfrm>
    </dsp:sp>
    <dsp:sp modelId="{59FD066C-2082-4049-B2C8-489C546B19CD}">
      <dsp:nvSpPr>
        <dsp:cNvPr id="0" name=""/>
        <dsp:cNvSpPr/>
      </dsp:nvSpPr>
      <dsp:spPr>
        <a:xfrm>
          <a:off x="3453695" y="1371599"/>
          <a:ext cx="1591550" cy="1828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Set Classroom Environment </a:t>
          </a:r>
        </a:p>
        <a:p>
          <a:pPr lvl="0" algn="ctr" defTabSz="800100">
            <a:lnSpc>
              <a:spcPct val="90000"/>
            </a:lnSpc>
            <a:spcBef>
              <a:spcPct val="0"/>
            </a:spcBef>
            <a:spcAft>
              <a:spcPct val="35000"/>
            </a:spcAft>
          </a:pPr>
          <a:endParaRPr lang="en-US" sz="1800" kern="1200" dirty="0"/>
        </a:p>
      </dsp:txBody>
      <dsp:txXfrm>
        <a:off x="3531388" y="1449292"/>
        <a:ext cx="1436164" cy="1673414"/>
      </dsp:txXfrm>
    </dsp:sp>
    <dsp:sp modelId="{BD808F11-5F43-41BB-BAE3-1A72CB571919}">
      <dsp:nvSpPr>
        <dsp:cNvPr id="0" name=""/>
        <dsp:cNvSpPr/>
      </dsp:nvSpPr>
      <dsp:spPr>
        <a:xfrm>
          <a:off x="5265327" y="1371599"/>
          <a:ext cx="1600450" cy="1828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Deliver Instructions (Reading Lessons)</a:t>
          </a:r>
        </a:p>
      </dsp:txBody>
      <dsp:txXfrm>
        <a:off x="5343455" y="1449727"/>
        <a:ext cx="1444194" cy="1672544"/>
      </dsp:txXfrm>
    </dsp:sp>
    <dsp:sp modelId="{6EFF4CC3-10AC-4C3B-A1BF-5891B5C543E6}">
      <dsp:nvSpPr>
        <dsp:cNvPr id="0" name=""/>
        <dsp:cNvSpPr/>
      </dsp:nvSpPr>
      <dsp:spPr>
        <a:xfrm>
          <a:off x="7085858" y="1371599"/>
          <a:ext cx="1412665" cy="1828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Evaluate Pupils</a:t>
          </a:r>
        </a:p>
      </dsp:txBody>
      <dsp:txXfrm>
        <a:off x="7154819" y="1440560"/>
        <a:ext cx="1274743" cy="1690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69C22-E152-460B-B1A4-15E8D41CD562}">
      <dsp:nvSpPr>
        <dsp:cNvPr id="0" name=""/>
        <dsp:cNvSpPr/>
      </dsp:nvSpPr>
      <dsp:spPr>
        <a:xfrm>
          <a:off x="637817" y="0"/>
          <a:ext cx="7228602" cy="4572000"/>
        </a:xfrm>
        <a:prstGeom prst="rightArrow">
          <a:avLst/>
        </a:prstGeom>
        <a:solidFill>
          <a:schemeClr val="lt1"/>
        </a:solidFill>
        <a:ln w="25400" cap="flat" cmpd="sng" algn="ctr">
          <a:solidFill>
            <a:schemeClr val="accent6"/>
          </a:solidFill>
          <a:prstDash val="solid"/>
        </a:ln>
        <a:effectLst/>
        <a:scene3d>
          <a:camera prst="orthographicFront">
            <a:rot lat="0" lon="0" rev="0"/>
          </a:camera>
          <a:lightRig rig="contrasting" dir="t">
            <a:rot lat="0" lon="0" rev="1200000"/>
          </a:lightRig>
        </a:scene3d>
        <a:sp3d z="-300000"/>
      </dsp:spPr>
      <dsp:style>
        <a:lnRef idx="2">
          <a:schemeClr val="accent6"/>
        </a:lnRef>
        <a:fillRef idx="1">
          <a:schemeClr val="lt1"/>
        </a:fillRef>
        <a:effectRef idx="0">
          <a:schemeClr val="accent6"/>
        </a:effectRef>
        <a:fontRef idx="minor">
          <a:schemeClr val="dk1"/>
        </a:fontRef>
      </dsp:style>
    </dsp:sp>
    <dsp:sp modelId="{E4A4DC32-9DCA-4B3D-8855-7AD1B6DFCEF1}">
      <dsp:nvSpPr>
        <dsp:cNvPr id="0" name=""/>
        <dsp:cNvSpPr/>
      </dsp:nvSpPr>
      <dsp:spPr>
        <a:xfrm>
          <a:off x="4605" y="1371599"/>
          <a:ext cx="1208153" cy="18288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Formulate Objective for class</a:t>
          </a:r>
        </a:p>
        <a:p>
          <a:pPr lvl="0" algn="ctr" defTabSz="622300">
            <a:lnSpc>
              <a:spcPct val="90000"/>
            </a:lnSpc>
            <a:spcBef>
              <a:spcPct val="0"/>
            </a:spcBef>
            <a:spcAft>
              <a:spcPct val="35000"/>
            </a:spcAft>
          </a:pPr>
          <a:r>
            <a:rPr lang="en-US" sz="1400" kern="1200" dirty="0" smtClean="0"/>
            <a:t>(3-5 minutes)</a:t>
          </a:r>
          <a:endParaRPr lang="en-US" sz="1400" kern="1200" dirty="0"/>
        </a:p>
      </dsp:txBody>
      <dsp:txXfrm>
        <a:off x="63582" y="1430576"/>
        <a:ext cx="1090199" cy="1710846"/>
      </dsp:txXfrm>
    </dsp:sp>
    <dsp:sp modelId="{63508B52-ACC2-49C8-9FB3-D93B28155077}">
      <dsp:nvSpPr>
        <dsp:cNvPr id="0" name=""/>
        <dsp:cNvSpPr/>
      </dsp:nvSpPr>
      <dsp:spPr>
        <a:xfrm>
          <a:off x="1400449" y="1371599"/>
          <a:ext cx="1295271" cy="18288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Prepare materials</a:t>
          </a:r>
        </a:p>
        <a:p>
          <a:pPr lvl="0" algn="ctr" defTabSz="622300">
            <a:lnSpc>
              <a:spcPct val="90000"/>
            </a:lnSpc>
            <a:spcBef>
              <a:spcPct val="0"/>
            </a:spcBef>
            <a:spcAft>
              <a:spcPct val="35000"/>
            </a:spcAft>
          </a:pPr>
          <a:r>
            <a:rPr lang="en-US" sz="1400" kern="1200" dirty="0" smtClean="0"/>
            <a:t>(5-10 minutes)</a:t>
          </a:r>
          <a:endParaRPr lang="en-US" sz="1400" kern="1200" dirty="0"/>
        </a:p>
      </dsp:txBody>
      <dsp:txXfrm>
        <a:off x="1463679" y="1434829"/>
        <a:ext cx="1168811" cy="1702340"/>
      </dsp:txXfrm>
    </dsp:sp>
    <dsp:sp modelId="{59FD066C-2082-4049-B2C8-489C546B19CD}">
      <dsp:nvSpPr>
        <dsp:cNvPr id="0" name=""/>
        <dsp:cNvSpPr/>
      </dsp:nvSpPr>
      <dsp:spPr>
        <a:xfrm>
          <a:off x="2883412" y="1371599"/>
          <a:ext cx="1357322" cy="18288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Make Review, Drill, Motivate</a:t>
          </a:r>
        </a:p>
        <a:p>
          <a:pPr lvl="0" algn="ctr" defTabSz="622300">
            <a:lnSpc>
              <a:spcPct val="90000"/>
            </a:lnSpc>
            <a:spcBef>
              <a:spcPct val="0"/>
            </a:spcBef>
            <a:spcAft>
              <a:spcPct val="35000"/>
            </a:spcAft>
          </a:pPr>
          <a:r>
            <a:rPr lang="en-US" sz="1400" kern="1200" dirty="0" smtClean="0"/>
            <a:t>(3-5 minutes)</a:t>
          </a:r>
          <a:endParaRPr lang="en-US" sz="1400" kern="1200" dirty="0"/>
        </a:p>
      </dsp:txBody>
      <dsp:txXfrm>
        <a:off x="2949671" y="1437858"/>
        <a:ext cx="1224804" cy="1696282"/>
      </dsp:txXfrm>
    </dsp:sp>
    <dsp:sp modelId="{BD808F11-5F43-41BB-BAE3-1A72CB571919}">
      <dsp:nvSpPr>
        <dsp:cNvPr id="0" name=""/>
        <dsp:cNvSpPr/>
      </dsp:nvSpPr>
      <dsp:spPr>
        <a:xfrm>
          <a:off x="4428426" y="1371599"/>
          <a:ext cx="1364912" cy="18288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Design Lesson Delivery</a:t>
          </a:r>
        </a:p>
        <a:p>
          <a:pPr lvl="0" algn="ctr" defTabSz="622300">
            <a:lnSpc>
              <a:spcPct val="90000"/>
            </a:lnSpc>
            <a:spcBef>
              <a:spcPct val="0"/>
            </a:spcBef>
            <a:spcAft>
              <a:spcPct val="35000"/>
            </a:spcAft>
          </a:pPr>
          <a:r>
            <a:rPr lang="en-US" sz="1400" kern="1200" dirty="0" smtClean="0"/>
            <a:t>(10-15 minutes)</a:t>
          </a:r>
          <a:endParaRPr lang="en-US" sz="1400" kern="1200" dirty="0"/>
        </a:p>
      </dsp:txBody>
      <dsp:txXfrm>
        <a:off x="4495056" y="1438229"/>
        <a:ext cx="1231652" cy="1695540"/>
      </dsp:txXfrm>
    </dsp:sp>
    <dsp:sp modelId="{6EFF4CC3-10AC-4C3B-A1BF-5891B5C543E6}">
      <dsp:nvSpPr>
        <dsp:cNvPr id="0" name=""/>
        <dsp:cNvSpPr/>
      </dsp:nvSpPr>
      <dsp:spPr>
        <a:xfrm>
          <a:off x="5981030" y="1371599"/>
          <a:ext cx="1204763" cy="1828800"/>
        </a:xfrm>
        <a:prstGeom prst="roundRect">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Preparation of Materials for Assessing Student Mastery(10-15 minutes)</a:t>
          </a:r>
          <a:endParaRPr lang="en-US" sz="1400" kern="1200" dirty="0"/>
        </a:p>
      </dsp:txBody>
      <dsp:txXfrm>
        <a:off x="6039842" y="1430411"/>
        <a:ext cx="1087139" cy="1711176"/>
      </dsp:txXfrm>
    </dsp:sp>
    <dsp:sp modelId="{233173F0-B694-4789-AE23-6F0B5B613728}">
      <dsp:nvSpPr>
        <dsp:cNvPr id="0" name=""/>
        <dsp:cNvSpPr/>
      </dsp:nvSpPr>
      <dsp:spPr>
        <a:xfrm>
          <a:off x="7373485" y="1371599"/>
          <a:ext cx="1126147" cy="18288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Design Home activities</a:t>
          </a:r>
        </a:p>
        <a:p>
          <a:pPr lvl="0" algn="ctr" defTabSz="622300">
            <a:lnSpc>
              <a:spcPct val="90000"/>
            </a:lnSpc>
            <a:spcBef>
              <a:spcPct val="0"/>
            </a:spcBef>
            <a:spcAft>
              <a:spcPct val="35000"/>
            </a:spcAft>
          </a:pPr>
          <a:r>
            <a:rPr lang="en-US" sz="1400" kern="1200" dirty="0" smtClean="0"/>
            <a:t>(3-5 minutes)</a:t>
          </a:r>
          <a:endParaRPr lang="en-US" sz="1400" kern="1200" dirty="0"/>
        </a:p>
      </dsp:txBody>
      <dsp:txXfrm>
        <a:off x="7428459" y="1426573"/>
        <a:ext cx="1016199" cy="1718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cdr:x>
      <cdr:y>0.08539</cdr:y>
    </cdr:from>
    <cdr:to>
      <cdr:x>0.02941</cdr:x>
      <cdr:y>0.91931</cdr:y>
    </cdr:to>
    <cdr:sp macro="" textlink="">
      <cdr:nvSpPr>
        <cdr:cNvPr id="3" name="TextBox 2"/>
        <cdr:cNvSpPr txBox="1"/>
      </cdr:nvSpPr>
      <cdr:spPr>
        <a:xfrm xmlns:a="http://schemas.openxmlformats.org/drawingml/2006/main">
          <a:off x="-20817" y="468484"/>
          <a:ext cx="177042" cy="45752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cdr:y>
    </cdr:from>
    <cdr:to>
      <cdr:x>0</cdr:x>
      <cdr:y>0</cdr:y>
    </cdr:to>
    <cdr:sp macro="" textlink="">
      <cdr:nvSpPr>
        <cdr:cNvPr id="4" name="Rectangle 3"/>
        <cdr:cNvSpPr/>
      </cdr:nvSpPr>
      <cdr:spPr>
        <a:xfrm xmlns:a="http://schemas.openxmlformats.org/drawingml/2006/main" flipH="1">
          <a:off x="-1371600" y="-5334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F02136-84ED-0147-8C77-848DFC5C2C4F}" type="datetimeFigureOut">
              <a:rPr lang="en-US" smtClean="0"/>
              <a:pPr/>
              <a:t>10/24/2015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B81381-2EDE-BD45-AB44-B2F1EF576180}" type="slidenum">
              <a:rPr lang="en-US" smtClean="0"/>
              <a:pPr/>
              <a:t>‹#›</a:t>
            </a:fld>
            <a:endParaRPr lang="en-US"/>
          </a:p>
        </p:txBody>
      </p:sp>
    </p:spTree>
    <p:extLst>
      <p:ext uri="{BB962C8B-B14F-4D97-AF65-F5344CB8AC3E}">
        <p14:creationId xmlns:p14="http://schemas.microsoft.com/office/powerpoint/2010/main" val="2445789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143B4-1C8A-354E-8979-DD128C318B6C}" type="datetimeFigureOut">
              <a:rPr lang="en-US" smtClean="0"/>
              <a:pPr/>
              <a:t>10/24/2015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4A96C-C9C2-DC48-A0DB-1E054888EA6E}" type="slidenum">
              <a:rPr lang="en-US" smtClean="0"/>
              <a:pPr/>
              <a:t>‹#›</a:t>
            </a:fld>
            <a:endParaRPr lang="en-US"/>
          </a:p>
        </p:txBody>
      </p:sp>
    </p:spTree>
    <p:extLst>
      <p:ext uri="{BB962C8B-B14F-4D97-AF65-F5344CB8AC3E}">
        <p14:creationId xmlns:p14="http://schemas.microsoft.com/office/powerpoint/2010/main" val="30445564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slide" Target="../slides/slide30.xml"/><Relationship Id="rId7" Type="http://schemas.openxmlformats.org/officeDocument/2006/relationships/image" Target="../media/image12.wmf"/><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5" Type="http://schemas.openxmlformats.org/officeDocument/2006/relationships/image" Target="../media/image11.wmf"/><Relationship Id="rId10" Type="http://schemas.openxmlformats.org/officeDocument/2006/relationships/image" Target="../media/image14.wmf"/><Relationship Id="rId4" Type="http://schemas.openxmlformats.org/officeDocument/2006/relationships/oleObject" Target="../embeddings/Microsoft_Word_97_-_2003_Document1.doc"/><Relationship Id="rId9" Type="http://schemas.openxmlformats.org/officeDocument/2006/relationships/image" Target="../media/image13.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1</a:t>
            </a:fld>
            <a:endParaRPr lang="en-US"/>
          </a:p>
        </p:txBody>
      </p:sp>
    </p:spTree>
    <p:extLst>
      <p:ext uri="{BB962C8B-B14F-4D97-AF65-F5344CB8AC3E}">
        <p14:creationId xmlns:p14="http://schemas.microsoft.com/office/powerpoint/2010/main" val="368123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D6351D-B2F7-4BF5-A760-360655ED9B7C}" type="slidenum">
              <a:rPr lang="en-US"/>
              <a:pPr fontAlgn="base">
                <a:spcBef>
                  <a:spcPct val="0"/>
                </a:spcBef>
                <a:spcAft>
                  <a:spcPct val="0"/>
                </a:spcAft>
              </a:pPr>
              <a:t>17</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Tell the participants: </a:t>
            </a:r>
          </a:p>
          <a:p>
            <a:pPr>
              <a:spcBef>
                <a:spcPct val="0"/>
              </a:spcBef>
            </a:pPr>
            <a:r>
              <a:rPr lang="en-US" dirty="0" smtClean="0"/>
              <a:t>Sufficient – Captures what is happening. </a:t>
            </a:r>
          </a:p>
          <a:p>
            <a:pPr>
              <a:spcBef>
                <a:spcPct val="0"/>
              </a:spcBef>
            </a:pPr>
            <a:r>
              <a:rPr lang="en-US" dirty="0" smtClean="0"/>
              <a:t>Relevant – linked</a:t>
            </a:r>
            <a:r>
              <a:rPr lang="en-US" baseline="0" dirty="0" smtClean="0"/>
              <a:t> to the storm cloud, school measure</a:t>
            </a:r>
          </a:p>
          <a:p>
            <a:pPr>
              <a:spcBef>
                <a:spcPct val="0"/>
              </a:spcBef>
            </a:pPr>
            <a:r>
              <a:rPr lang="en-US" baseline="0" dirty="0" smtClean="0"/>
              <a:t>Representative – Those affected by the issue are covered in the data gathering process. </a:t>
            </a:r>
          </a:p>
          <a:p>
            <a:pPr>
              <a:spcBef>
                <a:spcPct val="0"/>
              </a:spcBef>
            </a:pPr>
            <a:r>
              <a:rPr lang="en-US" baseline="0" dirty="0" smtClean="0"/>
              <a:t>Contextual – captures or notes down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0209" name="Rectangle 2"/>
          <p:cNvSpPr>
            <a:spLocks noGrp="1" noRot="1" noChangeAspect="1" noChangeArrowheads="1" noTextEdit="1"/>
          </p:cNvSpPr>
          <p:nvPr>
            <p:ph type="sldImg"/>
          </p:nvPr>
        </p:nvSpPr>
        <p:spPr>
          <a:xfrm>
            <a:off x="849313" y="863600"/>
            <a:ext cx="5580062" cy="4184650"/>
          </a:xfrm>
          <a:ln/>
        </p:spPr>
      </p:sp>
      <p:sp>
        <p:nvSpPr>
          <p:cNvPr id="2270210" name="Rectangle 3"/>
          <p:cNvSpPr>
            <a:spLocks noGrp="1" noChangeArrowheads="1"/>
          </p:cNvSpPr>
          <p:nvPr>
            <p:ph type="body" idx="1"/>
          </p:nvPr>
        </p:nvSpPr>
        <p:spPr>
          <a:xfrm>
            <a:off x="863600" y="5334000"/>
            <a:ext cx="5526088" cy="3233738"/>
          </a:xfrm>
          <a:noFill/>
          <a:ln/>
        </p:spPr>
        <p:txBody>
          <a:bodyPr lIns="89724" tIns="44862" rIns="89724" bIns="44862"/>
          <a:lstStyle/>
          <a:p>
            <a:r>
              <a:rPr lang="en-US" dirty="0" smtClean="0"/>
              <a:t>Tell the participants: </a:t>
            </a:r>
          </a:p>
          <a:p>
            <a:r>
              <a:rPr lang="en-US" dirty="0" smtClean="0"/>
              <a:t>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rPr>
              <a:t>Define the data you need to collect and its type. This will guide you in terms of how you can present it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rPr>
              <a:t>Operational 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rPr>
              <a:t>An operational definition tells exactly how you will go about collecting and recording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endParaRPr>
          </a:p>
          <a:p>
            <a:endParaRPr lang="en-US" dirty="0" smtClean="0"/>
          </a:p>
        </p:txBody>
      </p:sp>
      <p:sp>
        <p:nvSpPr>
          <p:cNvPr id="2270211" name="Rectangle 4"/>
          <p:cNvSpPr>
            <a:spLocks noChangeArrowheads="1"/>
          </p:cNvSpPr>
          <p:nvPr/>
        </p:nvSpPr>
        <p:spPr bwMode="auto">
          <a:xfrm>
            <a:off x="5964238" y="4441825"/>
            <a:ext cx="147637" cy="204788"/>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7" name="Rectangle 2"/>
          <p:cNvSpPr>
            <a:spLocks noGrp="1" noRot="1" noChangeAspect="1" noChangeArrowheads="1" noTextEdit="1"/>
          </p:cNvSpPr>
          <p:nvPr>
            <p:ph type="sldImg"/>
          </p:nvPr>
        </p:nvSpPr>
        <p:spPr>
          <a:xfrm>
            <a:off x="890588" y="882650"/>
            <a:ext cx="5588000" cy="4191000"/>
          </a:xfrm>
          <a:ln/>
        </p:spPr>
      </p:sp>
      <p:sp>
        <p:nvSpPr>
          <p:cNvPr id="2272258" name="Rectangle 3"/>
          <p:cNvSpPr>
            <a:spLocks noGrp="1" noChangeArrowheads="1"/>
          </p:cNvSpPr>
          <p:nvPr>
            <p:ph type="body" idx="1"/>
          </p:nvPr>
        </p:nvSpPr>
        <p:spPr>
          <a:xfrm>
            <a:off x="901700" y="5187950"/>
            <a:ext cx="5507038" cy="3325813"/>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8401" name="Rectangle 2"/>
          <p:cNvSpPr>
            <a:spLocks noGrp="1" noRot="1" noChangeAspect="1" noChangeArrowheads="1" noTextEdit="1"/>
          </p:cNvSpPr>
          <p:nvPr>
            <p:ph type="sldImg"/>
          </p:nvPr>
        </p:nvSpPr>
        <p:spPr>
          <a:xfrm>
            <a:off x="889000" y="882650"/>
            <a:ext cx="5588000" cy="4191000"/>
          </a:xfrm>
          <a:ln/>
        </p:spPr>
      </p:sp>
      <p:sp>
        <p:nvSpPr>
          <p:cNvPr id="2278402" name="Rectangle 3"/>
          <p:cNvSpPr>
            <a:spLocks noGrp="1" noChangeArrowheads="1"/>
          </p:cNvSpPr>
          <p:nvPr>
            <p:ph type="body" idx="1"/>
          </p:nvPr>
        </p:nvSpPr>
        <p:spPr>
          <a:xfrm>
            <a:off x="901700" y="5187950"/>
            <a:ext cx="5507038" cy="3325813"/>
          </a:xfrm>
          <a:noFill/>
          <a:ln/>
        </p:spPr>
        <p:txBody>
          <a:bodyPr/>
          <a:lstStyle/>
          <a:p>
            <a:r>
              <a:rPr lang="en-US" dirty="0" smtClean="0"/>
              <a:t>Tell the participants: </a:t>
            </a:r>
          </a:p>
          <a:p>
            <a:r>
              <a:rPr lang="en-US" dirty="0" smtClean="0"/>
              <a:t>Example Teaching Time – Does</a:t>
            </a:r>
            <a:r>
              <a:rPr lang="en-US" baseline="0" dirty="0" smtClean="0"/>
              <a:t> it include discussion time, exam time, etc. Note there is no wrong answer this is more for consistency of data.</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0449" name="Rectangle 2"/>
          <p:cNvSpPr>
            <a:spLocks noGrp="1" noRot="1" noChangeAspect="1" noChangeArrowheads="1" noTextEdit="1"/>
          </p:cNvSpPr>
          <p:nvPr>
            <p:ph type="sldImg"/>
          </p:nvPr>
        </p:nvSpPr>
        <p:spPr>
          <a:xfrm>
            <a:off x="890588" y="882650"/>
            <a:ext cx="5588000" cy="4191000"/>
          </a:xfrm>
          <a:ln/>
        </p:spPr>
      </p:sp>
      <p:sp>
        <p:nvSpPr>
          <p:cNvPr id="2280450" name="Rectangle 3"/>
          <p:cNvSpPr>
            <a:spLocks noGrp="1" noChangeArrowheads="1"/>
          </p:cNvSpPr>
          <p:nvPr>
            <p:ph type="body" idx="1"/>
          </p:nvPr>
        </p:nvSpPr>
        <p:spPr>
          <a:xfrm>
            <a:off x="901700" y="5187950"/>
            <a:ext cx="5507038" cy="3325813"/>
          </a:xfrm>
          <a:noFill/>
          <a:ln/>
        </p:spPr>
        <p:txBody>
          <a:bodyPr/>
          <a:lstStyle/>
          <a:p>
            <a:pPr marL="0" indent="0">
              <a:buFontTx/>
              <a:buNone/>
            </a:pPr>
            <a:r>
              <a:rPr lang="en-US" dirty="0" smtClean="0"/>
              <a:t>Tell the participants: </a:t>
            </a:r>
          </a:p>
          <a:p>
            <a:pPr marL="115888" indent="-115888">
              <a:buFontTx/>
              <a:buChar char="•"/>
            </a:pPr>
            <a:r>
              <a:rPr lang="en-US" dirty="0" smtClean="0"/>
              <a:t>When an operational definition is specific and concrete, different people can use the definition and know that their data will be measured in the same way.</a:t>
            </a:r>
          </a:p>
          <a:p>
            <a:pPr marL="115888" indent="-115888">
              <a:buFontTx/>
              <a:buChar char="•"/>
            </a:pPr>
            <a:r>
              <a:rPr lang="en-US" dirty="0" smtClean="0"/>
              <a:t>Being measurable means you know how to assign a value (either a number or yes/no) to a data point.</a:t>
            </a:r>
          </a:p>
          <a:p>
            <a:pPr marL="115888" indent="-115888">
              <a:buFontTx/>
              <a:buChar char="•"/>
            </a:pPr>
            <a:r>
              <a:rPr lang="en-US" dirty="0" smtClean="0"/>
              <a:t>To be useful, an operational definition must be meaningful to both you and your customers. That is, it should relate to how the customer will judge quality, and should allow a go/no go decision—“yes, we’ve met the customer’s need” or “no, we haven’t met the customer’s need.”</a:t>
            </a:r>
          </a:p>
          <a:p>
            <a:pPr marL="115888" indent="-115888">
              <a:buFontTx/>
              <a:buChar char="•"/>
            </a:pPr>
            <a:r>
              <a:rPr lang="en-US" dirty="0" smtClean="0"/>
              <a:t>There is no single right operational definition for a characteristic; but everyone who is measuring something must </a:t>
            </a:r>
            <a:r>
              <a:rPr lang="en-US" b="1" i="1" dirty="0" smtClean="0"/>
              <a:t>agree</a:t>
            </a:r>
            <a:r>
              <a:rPr lang="en-US" i="1" dirty="0" smtClean="0"/>
              <a:t> </a:t>
            </a:r>
            <a:r>
              <a:rPr lang="en-US" dirty="0" smtClean="0"/>
              <a:t>on the definition.</a:t>
            </a: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3" name="Rectangle 2"/>
          <p:cNvSpPr>
            <a:spLocks noGrp="1" noRot="1" noChangeAspect="1" noChangeArrowheads="1" noTextEdit="1"/>
          </p:cNvSpPr>
          <p:nvPr>
            <p:ph type="sldImg"/>
          </p:nvPr>
        </p:nvSpPr>
        <p:spPr>
          <a:xfrm>
            <a:off x="889000" y="882650"/>
            <a:ext cx="5588000" cy="4191000"/>
          </a:xfrm>
          <a:ln/>
        </p:spPr>
      </p:sp>
      <p:sp>
        <p:nvSpPr>
          <p:cNvPr id="2266114" name="Rectangle 3"/>
          <p:cNvSpPr>
            <a:spLocks noGrp="1" noChangeArrowheads="1"/>
          </p:cNvSpPr>
          <p:nvPr>
            <p:ph type="body" idx="1"/>
          </p:nvPr>
        </p:nvSpPr>
        <p:spPr>
          <a:xfrm>
            <a:off x="901700" y="5187950"/>
            <a:ext cx="5507038" cy="3325813"/>
          </a:xfrm>
          <a:noFill/>
          <a:ln/>
        </p:spPr>
        <p:txBody>
          <a:bodyPr/>
          <a:lstStyle/>
          <a:p>
            <a:pPr>
              <a:spcBef>
                <a:spcPct val="0"/>
              </a:spcBef>
            </a:pPr>
            <a:r>
              <a:rPr lang="en-US" dirty="0" smtClean="0"/>
              <a:t>Tell the participants: </a:t>
            </a:r>
          </a:p>
          <a:p>
            <a:pPr>
              <a:spcBef>
                <a:spcPct val="0"/>
              </a:spcBef>
            </a:pPr>
            <a:r>
              <a:rPr lang="en-US" dirty="0" smtClean="0"/>
              <a:t>Being </a:t>
            </a:r>
            <a:r>
              <a:rPr lang="en-US" b="1" dirty="0" smtClean="0"/>
              <a:t>continuous </a:t>
            </a:r>
            <a:r>
              <a:rPr lang="en-US" dirty="0" smtClean="0"/>
              <a:t>means that the data can always be expressed in a smaller unit of measure: e.g., </a:t>
            </a:r>
          </a:p>
          <a:p>
            <a:pPr lvl="1"/>
            <a:r>
              <a:rPr lang="en-US" dirty="0" smtClean="0"/>
              <a:t>miles </a:t>
            </a:r>
            <a:r>
              <a:rPr lang="en-US" dirty="0" smtClean="0">
                <a:latin typeface="Symbol" pitchFamily="18" charset="2"/>
              </a:rPr>
              <a:t> </a:t>
            </a:r>
            <a:r>
              <a:rPr lang="en-US" dirty="0" smtClean="0"/>
              <a:t>feet </a:t>
            </a:r>
            <a:r>
              <a:rPr lang="en-US" dirty="0" smtClean="0">
                <a:latin typeface="Symbol" pitchFamily="18" charset="2"/>
              </a:rPr>
              <a:t> </a:t>
            </a:r>
            <a:r>
              <a:rPr lang="en-US" dirty="0" smtClean="0"/>
              <a:t>inches</a:t>
            </a:r>
            <a:endParaRPr lang="en-US" b="1" dirty="0" smtClean="0"/>
          </a:p>
          <a:p>
            <a:pPr lvl="1">
              <a:spcAft>
                <a:spcPts val="600"/>
              </a:spcAft>
            </a:pPr>
            <a:r>
              <a:rPr lang="en-US" dirty="0" smtClean="0"/>
              <a:t>months </a:t>
            </a:r>
            <a:r>
              <a:rPr lang="en-US" dirty="0" smtClean="0">
                <a:latin typeface="Symbol" pitchFamily="18" charset="2"/>
              </a:rPr>
              <a:t> </a:t>
            </a:r>
            <a:r>
              <a:rPr lang="en-US" dirty="0" smtClean="0"/>
              <a:t>weeks </a:t>
            </a:r>
            <a:r>
              <a:rPr lang="en-US" dirty="0" smtClean="0">
                <a:latin typeface="Symbol" pitchFamily="18" charset="2"/>
              </a:rPr>
              <a:t> </a:t>
            </a:r>
            <a:r>
              <a:rPr lang="en-US" dirty="0" smtClean="0"/>
              <a:t>days </a:t>
            </a:r>
            <a:r>
              <a:rPr lang="en-US" dirty="0" smtClean="0">
                <a:latin typeface="Symbol" pitchFamily="18" charset="2"/>
              </a:rPr>
              <a:t> </a:t>
            </a:r>
            <a:r>
              <a:rPr lang="en-US" dirty="0" smtClean="0"/>
              <a:t>hours </a:t>
            </a:r>
            <a:r>
              <a:rPr lang="en-US" dirty="0" smtClean="0">
                <a:latin typeface="Symbol" pitchFamily="18" charset="2"/>
              </a:rPr>
              <a:t> </a:t>
            </a:r>
            <a:r>
              <a:rPr lang="en-US" dirty="0" smtClean="0"/>
              <a:t>minutes</a:t>
            </a:r>
            <a:endParaRPr lang="en-US" b="1" dirty="0" smtClean="0">
              <a:latin typeface="Symbol" pitchFamily="18" charset="2"/>
            </a:endParaRPr>
          </a:p>
          <a:p>
            <a:pPr>
              <a:spcBef>
                <a:spcPct val="0"/>
              </a:spcBef>
            </a:pPr>
            <a:r>
              <a:rPr lang="en-US" dirty="0" smtClean="0"/>
              <a:t>With continuous data, the reliability of the </a:t>
            </a:r>
            <a:r>
              <a:rPr lang="en-US" b="1" dirty="0" smtClean="0"/>
              <a:t>measurement</a:t>
            </a:r>
            <a:r>
              <a:rPr lang="en-US" dirty="0" smtClean="0"/>
              <a:t> instrument is extremely important. You need to know—</a:t>
            </a:r>
            <a:endParaRPr lang="en-US" b="1" dirty="0" smtClean="0"/>
          </a:p>
          <a:p>
            <a:pPr lvl="1"/>
            <a:r>
              <a:rPr lang="en-US" dirty="0" smtClean="0"/>
              <a:t>Is the measurement system stable?</a:t>
            </a:r>
          </a:p>
          <a:p>
            <a:pPr lvl="1"/>
            <a:r>
              <a:rPr lang="en-US" dirty="0" smtClean="0"/>
              <a:t>How accurate is it?</a:t>
            </a:r>
          </a:p>
          <a:p>
            <a:pPr lvl="1">
              <a:spcAft>
                <a:spcPts val="600"/>
              </a:spcAft>
            </a:pPr>
            <a:r>
              <a:rPr lang="en-US" dirty="0" smtClean="0"/>
              <a:t>How precise is it?</a:t>
            </a:r>
          </a:p>
          <a:p>
            <a:pPr>
              <a:spcBef>
                <a:spcPct val="0"/>
              </a:spcBef>
            </a:pPr>
            <a:r>
              <a:rPr lang="en-US" dirty="0" smtClean="0"/>
              <a:t>With count data, its important to know the </a:t>
            </a:r>
            <a:r>
              <a:rPr lang="en-US" b="1" dirty="0" smtClean="0"/>
              <a:t>area of opportunity</a:t>
            </a:r>
            <a:r>
              <a:rPr lang="en-US" dirty="0" smtClean="0"/>
              <a:t>: the boundaries that define when you’ll start and stop the count. This can be a given time period, a fixed area of product, or a certain number of units.</a:t>
            </a:r>
            <a:endParaRPr lang="en-US" b="1" dirty="0" smtClean="0"/>
          </a:p>
          <a:p>
            <a:pPr lvl="1">
              <a:spcAft>
                <a:spcPts val="600"/>
              </a:spcAft>
            </a:pPr>
            <a:r>
              <a:rPr lang="en-US" dirty="0" smtClean="0"/>
              <a:t>The occurrences must be relatively rare compared to a relatively large area of opportunity.</a:t>
            </a:r>
          </a:p>
          <a:p>
            <a:pPr>
              <a:spcBef>
                <a:spcPct val="0"/>
              </a:spcBef>
            </a:pPr>
            <a:r>
              <a:rPr lang="en-US" b="1" dirty="0" smtClean="0"/>
              <a:t>Independence </a:t>
            </a:r>
            <a:r>
              <a:rPr lang="en-US" dirty="0" smtClean="0"/>
              <a:t>is also important for all data. It means that any given measurement or occurrence is not influenced by another measurement or occurrence. For example, a mistake in a subtotal in an expense form will lead to a mistake on the grand total. The grand total mistake is NOT independent of the subtotal mistake.</a:t>
            </a:r>
          </a:p>
          <a:p>
            <a:pPr>
              <a:spcBef>
                <a:spcPct val="0"/>
              </a:spcBef>
            </a:pPr>
            <a:endParaRPr lang="en-US" dirty="0" smtClean="0"/>
          </a:p>
          <a:p>
            <a:pPr>
              <a:spcBef>
                <a:spcPct val="0"/>
              </a:spcBef>
            </a:pPr>
            <a:r>
              <a:rPr lang="en-US" dirty="0" smtClean="0"/>
              <a:t>With count data, you should be looking at </a:t>
            </a:r>
            <a:r>
              <a:rPr lang="en-US" b="1" dirty="0" smtClean="0"/>
              <a:t>rare</a:t>
            </a:r>
            <a:r>
              <a:rPr lang="en-US" dirty="0" smtClean="0"/>
              <a:t> events. As a rule of thumb, events are considered rare if they happen less than 10% of the time when it’s possible for them to occur. If the event is relatively frequent, treat it as continuous data.</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1" name="Rectangle 2"/>
          <p:cNvSpPr>
            <a:spLocks noGrp="1" noRot="1" noChangeAspect="1" noChangeArrowheads="1" noTextEdit="1"/>
          </p:cNvSpPr>
          <p:nvPr>
            <p:ph type="sldImg"/>
          </p:nvPr>
        </p:nvSpPr>
        <p:spPr>
          <a:xfrm>
            <a:off x="889000" y="882650"/>
            <a:ext cx="5588000" cy="4191000"/>
          </a:xfrm>
          <a:ln/>
        </p:spPr>
      </p:sp>
      <p:sp>
        <p:nvSpPr>
          <p:cNvPr id="2268162" name="Rectangle 3"/>
          <p:cNvSpPr>
            <a:spLocks noGrp="1" noChangeArrowheads="1"/>
          </p:cNvSpPr>
          <p:nvPr>
            <p:ph type="body" idx="1"/>
          </p:nvPr>
        </p:nvSpPr>
        <p:spPr>
          <a:xfrm>
            <a:off x="901700" y="5187950"/>
            <a:ext cx="5507038" cy="3325813"/>
          </a:xfrm>
          <a:noFill/>
          <a:ln/>
        </p:spPr>
        <p:txBody>
          <a:bodyPr/>
          <a:lstStyle/>
          <a:p>
            <a:r>
              <a:rPr lang="en-US" dirty="0" smtClean="0"/>
              <a:t>Tell the participants:</a:t>
            </a:r>
            <a:r>
              <a:rPr lang="en-US" baseline="0" dirty="0" smtClean="0"/>
              <a:t> </a:t>
            </a:r>
            <a:endParaRPr lang="en-US" dirty="0" smtClean="0"/>
          </a:p>
          <a:p>
            <a:r>
              <a:rPr lang="en-US" dirty="0" smtClean="0"/>
              <a:t>The type of data you have influences which data tools and analytical methods you should use.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6593" name="Rectangle 2"/>
          <p:cNvSpPr>
            <a:spLocks noGrp="1" noRot="1" noChangeAspect="1" noChangeArrowheads="1" noTextEdit="1"/>
          </p:cNvSpPr>
          <p:nvPr>
            <p:ph type="sldImg"/>
          </p:nvPr>
        </p:nvSpPr>
        <p:spPr>
          <a:xfrm>
            <a:off x="890588" y="882650"/>
            <a:ext cx="5588000" cy="4191000"/>
          </a:xfrm>
          <a:ln/>
        </p:spPr>
      </p:sp>
      <p:sp>
        <p:nvSpPr>
          <p:cNvPr id="2286594" name="Rectangle 3"/>
          <p:cNvSpPr>
            <a:spLocks noGrp="1" noChangeArrowheads="1"/>
          </p:cNvSpPr>
          <p:nvPr>
            <p:ph type="body" idx="1"/>
          </p:nvPr>
        </p:nvSpPr>
        <p:spPr>
          <a:xfrm>
            <a:off x="901700" y="5187950"/>
            <a:ext cx="5507038" cy="3325813"/>
          </a:xfrm>
          <a:noFill/>
          <a:ln/>
        </p:spPr>
        <p:txBody>
          <a:bodyPr/>
          <a:lstStyle/>
          <a:p>
            <a:r>
              <a:rPr lang="en-US" dirty="0" smtClean="0"/>
              <a:t>Tell the participants:</a:t>
            </a:r>
          </a:p>
          <a:p>
            <a:r>
              <a:rPr lang="en-US" dirty="0" smtClean="0"/>
              <a:t>Sampling will be discussed in more depth in a later section of this stage.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6769" name="Rectangle 2"/>
          <p:cNvSpPr>
            <a:spLocks noGrp="1" noRot="1" noChangeAspect="1" noChangeArrowheads="1" noTextEdit="1"/>
          </p:cNvSpPr>
          <p:nvPr>
            <p:ph type="sldImg"/>
          </p:nvPr>
        </p:nvSpPr>
        <p:spPr>
          <a:xfrm>
            <a:off x="850900" y="769938"/>
            <a:ext cx="5591175" cy="4192587"/>
          </a:xfrm>
          <a:ln/>
        </p:spPr>
      </p:sp>
      <p:sp>
        <p:nvSpPr>
          <p:cNvPr id="2336770" name="Rectangle 3"/>
          <p:cNvSpPr>
            <a:spLocks noGrp="1" noChangeArrowheads="1"/>
          </p:cNvSpPr>
          <p:nvPr>
            <p:ph type="body" idx="1"/>
          </p:nvPr>
        </p:nvSpPr>
        <p:spPr>
          <a:xfrm>
            <a:off x="862013" y="5181600"/>
            <a:ext cx="5768975" cy="3505200"/>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5" name="Rectangle 2"/>
          <p:cNvSpPr>
            <a:spLocks noGrp="1" noRot="1" noChangeAspect="1" noChangeArrowheads="1" noTextEdit="1"/>
          </p:cNvSpPr>
          <p:nvPr>
            <p:ph type="sldImg"/>
          </p:nvPr>
        </p:nvSpPr>
        <p:spPr>
          <a:xfrm>
            <a:off x="850900" y="769938"/>
            <a:ext cx="5591175" cy="4192587"/>
          </a:xfrm>
          <a:ln/>
        </p:spPr>
      </p:sp>
      <p:sp>
        <p:nvSpPr>
          <p:cNvPr id="2361346" name="Rectangle 3"/>
          <p:cNvSpPr>
            <a:spLocks noChangeArrowheads="1"/>
          </p:cNvSpPr>
          <p:nvPr/>
        </p:nvSpPr>
        <p:spPr bwMode="auto">
          <a:xfrm>
            <a:off x="1193800" y="5535613"/>
            <a:ext cx="4489450" cy="881062"/>
          </a:xfrm>
          <a:prstGeom prst="rect">
            <a:avLst/>
          </a:prstGeom>
          <a:noFill/>
          <a:ln w="9525">
            <a:noFill/>
            <a:miter lim="800000"/>
            <a:headEnd/>
            <a:tailEnd/>
          </a:ln>
        </p:spPr>
        <p:txBody>
          <a:bodyPr lIns="89913" tIns="44956" rIns="89913" bIns="44956"/>
          <a:lstStyle/>
          <a:p>
            <a:pPr eaLnBrk="0" hangingPunct="0">
              <a:spcBef>
                <a:spcPct val="30000"/>
              </a:spcBef>
            </a:pPr>
            <a:r>
              <a:rPr lang="en-US" sz="1200"/>
              <a:t>A representative sample requires planning. Consider:</a:t>
            </a:r>
          </a:p>
          <a:p>
            <a:pPr marL="336550" lvl="1" indent="-222250" eaLnBrk="0" hangingPunct="0">
              <a:spcBef>
                <a:spcPct val="30000"/>
              </a:spcBef>
            </a:pPr>
            <a:r>
              <a:rPr lang="en-US" sz="1200"/>
              <a:t>What groups to sample, and the proportion of each group in the sample</a:t>
            </a:r>
          </a:p>
          <a:p>
            <a:pPr marL="336550" lvl="1" indent="-222250" eaLnBrk="0" hangingPunct="0">
              <a:spcBef>
                <a:spcPct val="30000"/>
              </a:spcBef>
            </a:pPr>
            <a:r>
              <a:rPr lang="en-US" sz="1200"/>
              <a:t>When to sample and/or how often to sample</a:t>
            </a:r>
          </a:p>
          <a:p>
            <a:pPr marL="336550" lvl="1" indent="-222250" eaLnBrk="0" hangingPunct="0">
              <a:spcBef>
                <a:spcPct val="30000"/>
              </a:spcBef>
            </a:pPr>
            <a:r>
              <a:rPr lang="en-US" sz="1200"/>
              <a:t>Where to sample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Tell the participants:</a:t>
            </a:r>
          </a:p>
          <a:p>
            <a:pPr marL="0" indent="0">
              <a:buNone/>
            </a:pPr>
            <a:r>
              <a:rPr lang="en-US" b="0" dirty="0" smtClean="0"/>
              <a:t>The Assess Stage involves forming a team, talking</a:t>
            </a:r>
            <a:r>
              <a:rPr lang="en-US" b="0" baseline="0" dirty="0" smtClean="0"/>
              <a:t> to you customers, and describing our current process </a:t>
            </a:r>
            <a:endParaRPr lang="en-US" b="1" dirty="0" smtClean="0"/>
          </a:p>
          <a:p>
            <a:pPr marL="228600" indent="-228600">
              <a:buAutoNum type="arabicPeriod"/>
            </a:pPr>
            <a:r>
              <a:rPr lang="en-US" dirty="0" smtClean="0"/>
              <a:t>Discuss the elements</a:t>
            </a:r>
            <a:r>
              <a:rPr lang="en-US" baseline="0" dirty="0" smtClean="0"/>
              <a:t> of forming a CI team</a:t>
            </a:r>
          </a:p>
          <a:p>
            <a:pPr marL="228600" indent="-228600">
              <a:buAutoNum type="arabicPeriod"/>
            </a:pPr>
            <a:r>
              <a:rPr lang="en-US" baseline="0" dirty="0" smtClean="0"/>
              <a:t>Highlight the identification of the needs of the customers</a:t>
            </a:r>
          </a:p>
          <a:p>
            <a:pPr marL="228600" indent="-228600">
              <a:buAutoNum type="arabicPeriod"/>
            </a:pPr>
            <a:r>
              <a:rPr lang="en-US" baseline="0" dirty="0" smtClean="0"/>
              <a:t>Emphasize that the process to be mapped is the AS-IS process (AS-IS not always equal to what is documented)</a:t>
            </a:r>
          </a:p>
          <a:p>
            <a:pPr marL="228600" indent="-228600">
              <a:buAutoNum type="arabicPeriod"/>
            </a:pPr>
            <a:r>
              <a:rPr lang="en-US" baseline="0" dirty="0" smtClean="0"/>
              <a:t>Discuss the importance of Data in identifying the priority area</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F8972C7-6C4D-1945-96B2-0D9E7993C8FB}" type="slidenum">
              <a:rPr lang="en-US" smtClean="0"/>
              <a:pPr/>
              <a:t>2</a:t>
            </a:fld>
            <a:endParaRPr lang="en-US"/>
          </a:p>
        </p:txBody>
      </p:sp>
    </p:spTree>
    <p:extLst>
      <p:ext uri="{BB962C8B-B14F-4D97-AF65-F5344CB8AC3E}">
        <p14:creationId xmlns:p14="http://schemas.microsoft.com/office/powerpoint/2010/main" val="336852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8888" name="Rectangle 2"/>
          <p:cNvSpPr>
            <a:spLocks noGrp="1" noRot="1" noChangeAspect="1" noChangeArrowheads="1" noTextEdit="1"/>
          </p:cNvSpPr>
          <p:nvPr>
            <p:ph type="sldImg"/>
          </p:nvPr>
        </p:nvSpPr>
        <p:spPr>
          <a:xfrm>
            <a:off x="889000" y="882650"/>
            <a:ext cx="5588000" cy="4191000"/>
          </a:xfrm>
          <a:ln/>
        </p:spPr>
      </p:sp>
      <p:sp>
        <p:nvSpPr>
          <p:cNvPr id="2298889" name="Rectangle 3"/>
          <p:cNvSpPr>
            <a:spLocks noChangeArrowheads="1"/>
          </p:cNvSpPr>
          <p:nvPr/>
        </p:nvSpPr>
        <p:spPr bwMode="auto">
          <a:xfrm>
            <a:off x="708025" y="1508125"/>
            <a:ext cx="5873750" cy="4292600"/>
          </a:xfrm>
          <a:prstGeom prst="rect">
            <a:avLst/>
          </a:prstGeom>
          <a:solidFill>
            <a:srgbClr val="FFFFFF"/>
          </a:solidFill>
          <a:ln w="9525">
            <a:noFill/>
            <a:miter lim="800000"/>
            <a:headEnd/>
            <a:tailEnd/>
          </a:ln>
        </p:spPr>
        <p:txBody>
          <a:bodyPr wrap="none" anchor="ctr"/>
          <a:lstStyle/>
          <a:p>
            <a:endParaRPr lang="en-US"/>
          </a:p>
        </p:txBody>
      </p:sp>
      <p:sp>
        <p:nvSpPr>
          <p:cNvPr id="2298890" name="Rectangle 4"/>
          <p:cNvSpPr>
            <a:spLocks noChangeArrowheads="1"/>
          </p:cNvSpPr>
          <p:nvPr/>
        </p:nvSpPr>
        <p:spPr bwMode="auto">
          <a:xfrm>
            <a:off x="900113" y="1517650"/>
            <a:ext cx="5956300" cy="6092825"/>
          </a:xfrm>
          <a:prstGeom prst="rect">
            <a:avLst/>
          </a:prstGeom>
          <a:solidFill>
            <a:schemeClr val="bg1"/>
          </a:solidFill>
          <a:ln w="9525">
            <a:solidFill>
              <a:schemeClr val="bg1"/>
            </a:solidFill>
            <a:miter lim="800000"/>
            <a:headEnd/>
            <a:tailEnd/>
          </a:ln>
        </p:spPr>
        <p:txBody>
          <a:bodyPr wrap="none" anchor="ctr"/>
          <a:lstStyle/>
          <a:p>
            <a:endParaRPr lang="en-US"/>
          </a:p>
        </p:txBody>
      </p:sp>
      <p:graphicFrame>
        <p:nvGraphicFramePr>
          <p:cNvPr id="2298885" name="Object 5"/>
          <p:cNvGraphicFramePr>
            <a:graphicFrameLocks noChangeAspect="1"/>
          </p:cNvGraphicFramePr>
          <p:nvPr/>
        </p:nvGraphicFramePr>
        <p:xfrm>
          <a:off x="593725" y="5480050"/>
          <a:ext cx="2835275" cy="1943100"/>
        </p:xfrm>
        <a:graphic>
          <a:graphicData uri="http://schemas.openxmlformats.org/presentationml/2006/ole">
            <mc:AlternateContent xmlns:mc="http://schemas.openxmlformats.org/markup-compatibility/2006">
              <mc:Choice xmlns:v="urn:schemas-microsoft-com:vml" Requires="v">
                <p:oleObj spid="_x0000_s3312" name="Document" r:id="rId4" imgW="1714500" imgH="1168400" progId="Word.Document.8">
                  <p:embed/>
                </p:oleObj>
              </mc:Choice>
              <mc:Fallback>
                <p:oleObj name="Document" r:id="rId4" imgW="1714500" imgH="1168400" progId="Word.Document.8">
                  <p:embed/>
                  <p:pic>
                    <p:nvPicPr>
                      <p:cNvPr id="0"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5480050"/>
                        <a:ext cx="28352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298886" name="Object 6"/>
          <p:cNvGraphicFramePr>
            <a:graphicFrameLocks noChangeAspect="1"/>
          </p:cNvGraphicFramePr>
          <p:nvPr/>
        </p:nvGraphicFramePr>
        <p:xfrm>
          <a:off x="1203325" y="2173288"/>
          <a:ext cx="1878013" cy="2024062"/>
        </p:xfrm>
        <a:graphic>
          <a:graphicData uri="http://schemas.openxmlformats.org/presentationml/2006/ole">
            <mc:AlternateContent xmlns:mc="http://schemas.openxmlformats.org/markup-compatibility/2006">
              <mc:Choice xmlns:v="urn:schemas-microsoft-com:vml" Requires="v">
                <p:oleObj spid="_x0000_s3313" name="Document" r:id="rId6" imgW="1706033" imgH="1828800" progId="Word.Document.8">
                  <p:embed/>
                </p:oleObj>
              </mc:Choice>
              <mc:Fallback>
                <p:oleObj name="Document" r:id="rId6" imgW="1706033" imgH="1828800" progId="Word.Document.8">
                  <p:embed/>
                  <p:pic>
                    <p:nvPicPr>
                      <p:cNvPr id="0" name="Picture 1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325" y="2173288"/>
                        <a:ext cx="1878013"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298887" name="Object 7"/>
          <p:cNvGraphicFramePr>
            <a:graphicFrameLocks noChangeAspect="1"/>
          </p:cNvGraphicFramePr>
          <p:nvPr/>
        </p:nvGraphicFramePr>
        <p:xfrm>
          <a:off x="3797300" y="2398713"/>
          <a:ext cx="2517775" cy="1812925"/>
        </p:xfrm>
        <a:graphic>
          <a:graphicData uri="http://schemas.openxmlformats.org/presentationml/2006/ole">
            <mc:AlternateContent xmlns:mc="http://schemas.openxmlformats.org/markup-compatibility/2006">
              <mc:Choice xmlns:v="urn:schemas-microsoft-com:vml" Requires="v">
                <p:oleObj spid="_x0000_s3314" name="Document" r:id="rId8" imgW="1845733" imgH="1325033" progId="Word.Document.8">
                  <p:embed/>
                </p:oleObj>
              </mc:Choice>
              <mc:Fallback>
                <p:oleObj name="Document" r:id="rId8" imgW="1845733" imgH="1325033" progId="Word.Document.8">
                  <p:embed/>
                  <p:pic>
                    <p:nvPicPr>
                      <p:cNvPr id="0" name="Picture 1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7300" y="2398713"/>
                        <a:ext cx="251777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2298891" name="Picture 8" descr="Cncntratexp"/>
          <p:cNvPicPr>
            <a:picLocks noChangeAspect="1" noChangeArrowheads="1"/>
          </p:cNvPicPr>
          <p:nvPr/>
        </p:nvPicPr>
        <p:blipFill>
          <a:blip r:embed="rId10"/>
          <a:srcRect/>
          <a:stretch>
            <a:fillRect/>
          </a:stretch>
        </p:blipFill>
        <p:spPr bwMode="auto">
          <a:xfrm>
            <a:off x="3698875" y="5172075"/>
            <a:ext cx="2786063" cy="2292350"/>
          </a:xfrm>
          <a:prstGeom prst="rect">
            <a:avLst/>
          </a:prstGeom>
          <a:noFill/>
          <a:ln w="9525">
            <a:noFill/>
            <a:miter lim="800000"/>
            <a:headEnd/>
            <a:tailEnd/>
          </a:ln>
        </p:spPr>
      </p:pic>
      <p:sp>
        <p:nvSpPr>
          <p:cNvPr id="2298892" name="Rectangle 9"/>
          <p:cNvSpPr>
            <a:spLocks noChangeArrowheads="1"/>
          </p:cNvSpPr>
          <p:nvPr/>
        </p:nvSpPr>
        <p:spPr bwMode="auto">
          <a:xfrm>
            <a:off x="1593850" y="1735138"/>
            <a:ext cx="979488" cy="280987"/>
          </a:xfrm>
          <a:prstGeom prst="rect">
            <a:avLst/>
          </a:prstGeom>
          <a:solidFill>
            <a:schemeClr val="tx1"/>
          </a:solidFill>
          <a:ln w="9525">
            <a:solidFill>
              <a:schemeClr val="tx1"/>
            </a:solidFill>
            <a:miter lim="800000"/>
            <a:headEnd/>
            <a:tailEnd/>
          </a:ln>
        </p:spPr>
        <p:txBody>
          <a:bodyPr wrap="none" lIns="89913" tIns="44956" rIns="89913" bIns="44956" anchor="ctr">
            <a:spAutoFit/>
          </a:bodyPr>
          <a:lstStyle/>
          <a:p>
            <a:pPr algn="ctr" defTabSz="898525" eaLnBrk="0" hangingPunct="0"/>
            <a:r>
              <a:rPr lang="en-US" sz="1200" b="1">
                <a:solidFill>
                  <a:schemeClr val="bg1"/>
                </a:solidFill>
              </a:rPr>
              <a:t>Tally Sheet</a:t>
            </a:r>
          </a:p>
        </p:txBody>
      </p:sp>
      <p:sp>
        <p:nvSpPr>
          <p:cNvPr id="2298893" name="Rectangle 10"/>
          <p:cNvSpPr>
            <a:spLocks noChangeArrowheads="1"/>
          </p:cNvSpPr>
          <p:nvPr/>
        </p:nvSpPr>
        <p:spPr bwMode="auto">
          <a:xfrm>
            <a:off x="4505325" y="1735138"/>
            <a:ext cx="1025525" cy="280987"/>
          </a:xfrm>
          <a:prstGeom prst="rect">
            <a:avLst/>
          </a:prstGeom>
          <a:solidFill>
            <a:schemeClr val="tx1"/>
          </a:solidFill>
          <a:ln w="9525">
            <a:solidFill>
              <a:schemeClr val="tx1"/>
            </a:solidFill>
            <a:miter lim="800000"/>
            <a:headEnd/>
            <a:tailEnd/>
          </a:ln>
        </p:spPr>
        <p:txBody>
          <a:bodyPr wrap="none" lIns="89913" tIns="44956" rIns="89913" bIns="44956" anchor="ctr">
            <a:spAutoFit/>
          </a:bodyPr>
          <a:lstStyle/>
          <a:p>
            <a:pPr algn="ctr" defTabSz="898525" eaLnBrk="0" hangingPunct="0"/>
            <a:r>
              <a:rPr lang="en-US" sz="1200" b="1">
                <a:solidFill>
                  <a:schemeClr val="bg1"/>
                </a:solidFill>
              </a:rPr>
              <a:t>Checksheet</a:t>
            </a:r>
          </a:p>
        </p:txBody>
      </p:sp>
      <p:sp>
        <p:nvSpPr>
          <p:cNvPr id="2298894" name="Rectangle 11"/>
          <p:cNvSpPr>
            <a:spLocks noChangeArrowheads="1"/>
          </p:cNvSpPr>
          <p:nvPr/>
        </p:nvSpPr>
        <p:spPr bwMode="auto">
          <a:xfrm>
            <a:off x="4173538" y="4725988"/>
            <a:ext cx="1841500" cy="279400"/>
          </a:xfrm>
          <a:prstGeom prst="rect">
            <a:avLst/>
          </a:prstGeom>
          <a:solidFill>
            <a:schemeClr val="tx1"/>
          </a:solidFill>
          <a:ln w="9525">
            <a:solidFill>
              <a:schemeClr val="tx1"/>
            </a:solidFill>
            <a:miter lim="800000"/>
            <a:headEnd/>
            <a:tailEnd/>
          </a:ln>
        </p:spPr>
        <p:txBody>
          <a:bodyPr wrap="none" lIns="89913" tIns="44956" rIns="89913" bIns="44956" anchor="ctr">
            <a:spAutoFit/>
          </a:bodyPr>
          <a:lstStyle/>
          <a:p>
            <a:pPr algn="ctr" defTabSz="898525" eaLnBrk="0" hangingPunct="0"/>
            <a:r>
              <a:rPr lang="en-US" sz="1200" b="1">
                <a:solidFill>
                  <a:schemeClr val="bg1"/>
                </a:solidFill>
              </a:rPr>
              <a:t>Concentration Diagram</a:t>
            </a:r>
          </a:p>
        </p:txBody>
      </p:sp>
      <p:sp>
        <p:nvSpPr>
          <p:cNvPr id="2298895" name="Rectangle 12"/>
          <p:cNvSpPr>
            <a:spLocks noChangeArrowheads="1"/>
          </p:cNvSpPr>
          <p:nvPr/>
        </p:nvSpPr>
        <p:spPr bwMode="auto">
          <a:xfrm>
            <a:off x="1416050" y="4725988"/>
            <a:ext cx="1270000" cy="279400"/>
          </a:xfrm>
          <a:prstGeom prst="rect">
            <a:avLst/>
          </a:prstGeom>
          <a:solidFill>
            <a:schemeClr val="tx1"/>
          </a:solidFill>
          <a:ln w="9525">
            <a:solidFill>
              <a:schemeClr val="tx1"/>
            </a:solidFill>
            <a:miter lim="800000"/>
            <a:headEnd/>
            <a:tailEnd/>
          </a:ln>
        </p:spPr>
        <p:txBody>
          <a:bodyPr wrap="none" lIns="89913" tIns="44956" rIns="89913" bIns="44956" anchor="ctr">
            <a:spAutoFit/>
          </a:bodyPr>
          <a:lstStyle/>
          <a:p>
            <a:pPr algn="ctr" defTabSz="898525" eaLnBrk="0" hangingPunct="0"/>
            <a:r>
              <a:rPr lang="en-US" sz="1200" b="1">
                <a:solidFill>
                  <a:schemeClr val="bg1"/>
                </a:solidFill>
              </a:rPr>
              <a:t>Frequency Plot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0929" name="Rectangle 2"/>
          <p:cNvSpPr>
            <a:spLocks noGrp="1" noRot="1" noChangeAspect="1" noChangeArrowheads="1" noTextEdit="1"/>
          </p:cNvSpPr>
          <p:nvPr>
            <p:ph type="sldImg"/>
          </p:nvPr>
        </p:nvSpPr>
        <p:spPr>
          <a:xfrm>
            <a:off x="889000" y="882650"/>
            <a:ext cx="5588000" cy="4191000"/>
          </a:xfrm>
          <a:ln/>
        </p:spPr>
      </p:sp>
      <p:sp>
        <p:nvSpPr>
          <p:cNvPr id="2300930" name="Rectangle 3"/>
          <p:cNvSpPr>
            <a:spLocks noGrp="1" noChangeArrowheads="1"/>
          </p:cNvSpPr>
          <p:nvPr>
            <p:ph type="body" idx="1"/>
          </p:nvPr>
        </p:nvSpPr>
        <p:spPr>
          <a:xfrm>
            <a:off x="901700" y="5187950"/>
            <a:ext cx="5507038" cy="3325813"/>
          </a:xfrm>
          <a:noFill/>
          <a:ln/>
        </p:spPr>
        <p:txBody>
          <a:bodyPr/>
          <a:lstStyle/>
          <a:p>
            <a:pPr lvl="0"/>
            <a:r>
              <a:rPr lang="en-US" b="0" dirty="0" smtClean="0"/>
              <a:t>Tell</a:t>
            </a:r>
            <a:r>
              <a:rPr lang="en-US" b="0" baseline="0" dirty="0" smtClean="0"/>
              <a:t> the participants: </a:t>
            </a:r>
            <a:endParaRPr lang="en-US" b="0" dirty="0" smtClean="0"/>
          </a:p>
          <a:p>
            <a:pPr lvl="0"/>
            <a:r>
              <a:rPr lang="en-US" b="1" dirty="0" err="1" smtClean="0"/>
              <a:t>Checksheets</a:t>
            </a:r>
            <a:r>
              <a:rPr lang="en-US" dirty="0" smtClean="0"/>
              <a:t> are basic forms that help standardize data collection by providing specific spaces where people should record data.</a:t>
            </a:r>
          </a:p>
          <a:p>
            <a:pPr lvl="0"/>
            <a:endParaRPr lang="en-US" dirty="0" smtClean="0"/>
          </a:p>
          <a:p>
            <a:pPr lvl="0"/>
            <a:r>
              <a:rPr lang="en-US" dirty="0" smtClean="0"/>
              <a:t>Keep the form simple to use and easy to understand.</a:t>
            </a:r>
          </a:p>
          <a:p>
            <a:pPr lvl="0"/>
            <a:endParaRPr lang="en-US" dirty="0" smtClean="0"/>
          </a:p>
          <a:p>
            <a:pPr lvl="0"/>
            <a:r>
              <a:rPr lang="en-US" dirty="0" smtClean="0"/>
              <a:t>Include only the information you intend to use.</a:t>
            </a:r>
          </a:p>
          <a:p>
            <a:pPr lvl="0">
              <a:spcAft>
                <a:spcPts val="600"/>
              </a:spcAft>
            </a:pPr>
            <a:endParaRPr lang="en-US" dirty="0" smtClean="0"/>
          </a:p>
          <a:p>
            <a:pPr lvl="0">
              <a:spcAft>
                <a:spcPts val="600"/>
              </a:spcAft>
            </a:pPr>
            <a:r>
              <a:rPr lang="en-US" dirty="0" smtClean="0"/>
              <a:t>Pilot the data collection form—try it out before you use it full scale; make changes as needed.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885825" y="895350"/>
            <a:ext cx="5589588" cy="4192588"/>
          </a:xfrm>
          <a:ln/>
        </p:spPr>
      </p:sp>
      <p:sp>
        <p:nvSpPr>
          <p:cNvPr id="143363" name="Rectangle 3"/>
          <p:cNvSpPr>
            <a:spLocks noGrp="1" noChangeArrowheads="1"/>
          </p:cNvSpPr>
          <p:nvPr>
            <p:ph type="body" idx="1"/>
          </p:nvPr>
        </p:nvSpPr>
        <p:spPr>
          <a:xfrm>
            <a:off x="901700" y="5243513"/>
            <a:ext cx="5535613" cy="344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537" name="Rectangle 2"/>
          <p:cNvSpPr>
            <a:spLocks noGrp="1" noRot="1" noChangeAspect="1" noChangeArrowheads="1" noTextEdit="1"/>
          </p:cNvSpPr>
          <p:nvPr>
            <p:ph type="sldImg"/>
          </p:nvPr>
        </p:nvSpPr>
        <p:spPr>
          <a:xfrm>
            <a:off x="850900" y="769938"/>
            <a:ext cx="5591175" cy="4192587"/>
          </a:xfrm>
          <a:ln/>
        </p:spPr>
      </p:sp>
      <p:sp>
        <p:nvSpPr>
          <p:cNvPr id="2369538" name="Rectangle 3"/>
          <p:cNvSpPr>
            <a:spLocks noChangeArrowheads="1"/>
          </p:cNvSpPr>
          <p:nvPr/>
        </p:nvSpPr>
        <p:spPr bwMode="auto">
          <a:xfrm>
            <a:off x="1155700" y="5611813"/>
            <a:ext cx="4799013" cy="703262"/>
          </a:xfrm>
          <a:prstGeom prst="rect">
            <a:avLst/>
          </a:prstGeom>
          <a:noFill/>
          <a:ln w="9525">
            <a:noFill/>
            <a:miter lim="800000"/>
            <a:headEnd/>
            <a:tailEnd/>
          </a:ln>
        </p:spPr>
        <p:txBody>
          <a:bodyPr lIns="89913" tIns="44956" rIns="89913" bIns="44956"/>
          <a:lstStyle/>
          <a:p>
            <a:pPr eaLnBrk="0" hangingPunct="0">
              <a:spcBef>
                <a:spcPct val="30000"/>
              </a:spcBef>
            </a:pPr>
            <a:r>
              <a:rPr lang="en-US" sz="1200"/>
              <a:t>Systematic or subgroup sampling ensures the sample will be representative of the process because each time period is represented.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37</a:t>
            </a:fld>
            <a:endParaRPr lang="en-US"/>
          </a:p>
        </p:txBody>
      </p:sp>
    </p:spTree>
    <p:extLst>
      <p:ext uri="{BB962C8B-B14F-4D97-AF65-F5344CB8AC3E}">
        <p14:creationId xmlns:p14="http://schemas.microsoft.com/office/powerpoint/2010/main" val="502501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Tell the participants: </a:t>
            </a:r>
          </a:p>
          <a:p>
            <a:r>
              <a:rPr lang="en-US" sz="1200" dirty="0" smtClean="0"/>
              <a:t>Other use of Line graph.</a:t>
            </a:r>
          </a:p>
          <a:p>
            <a:r>
              <a:rPr lang="en-US" sz="1200" dirty="0" smtClean="0"/>
              <a:t>To focus attention on truly vital changes in the process.</a:t>
            </a:r>
          </a:p>
          <a:p>
            <a:r>
              <a:rPr lang="en-US" sz="1200" dirty="0" smtClean="0"/>
              <a:t>To track useful information for predicting trends.</a:t>
            </a:r>
          </a:p>
          <a:p>
            <a:pPr>
              <a:spcBef>
                <a:spcPct val="50000"/>
              </a:spcBef>
            </a:pPr>
            <a:r>
              <a:rPr lang="en-US" sz="1200" dirty="0" smtClean="0"/>
              <a:t>To understand variation in the process.</a:t>
            </a:r>
          </a:p>
          <a:p>
            <a:r>
              <a:rPr lang="en-US" sz="1200" dirty="0" smtClean="0"/>
              <a:t>To compare a performance measure before and after implementation of a solution to assess the solution’s impact.</a:t>
            </a:r>
          </a:p>
          <a:p>
            <a:r>
              <a:rPr lang="en-US" sz="1200" dirty="0" smtClean="0"/>
              <a:t>To detect trends, shifts, and cycles in the process</a:t>
            </a:r>
          </a:p>
          <a:p>
            <a:endParaRPr lang="en-US" sz="1200" dirty="0" smtClean="0"/>
          </a:p>
          <a:p>
            <a:r>
              <a:rPr lang="en-US" sz="1200" dirty="0" smtClean="0"/>
              <a:t>STEPS IN</a:t>
            </a:r>
            <a:r>
              <a:rPr lang="en-US" sz="1200" baseline="0" dirty="0" smtClean="0"/>
              <a:t> DOING LINE CHART</a:t>
            </a:r>
            <a:endParaRPr lang="en-US" sz="1200" dirty="0" smtClean="0"/>
          </a:p>
          <a:p>
            <a:pPr marL="0" indent="0">
              <a:buNone/>
            </a:pPr>
            <a:r>
              <a:rPr lang="en-US" dirty="0" smtClean="0"/>
              <a:t>1. Determine the purpose of the chart and the data to be monitored, collected, and analyzed. Select the time interval or an equivalent representation of passage of time (minute, hour, trial sequence, </a:t>
            </a:r>
            <a:r>
              <a:rPr lang="en-US" dirty="0" err="1" smtClean="0"/>
              <a:t>etc</a:t>
            </a:r>
            <a:r>
              <a:rPr lang="en-US" dirty="0" smtClean="0"/>
              <a:t>).</a:t>
            </a:r>
          </a:p>
          <a:p>
            <a:pPr marL="0" indent="0">
              <a:buNone/>
            </a:pPr>
            <a:r>
              <a:rPr lang="en-US" dirty="0" smtClean="0"/>
              <a:t>2. Collect the data that will be plotted.</a:t>
            </a:r>
          </a:p>
          <a:p>
            <a:pPr marL="0" indent="0">
              <a:buNone/>
            </a:pPr>
            <a:r>
              <a:rPr lang="en-US" dirty="0" smtClean="0"/>
              <a:t>3. Plot time on the horizontal axis (typically located at the bottom).</a:t>
            </a:r>
          </a:p>
          <a:p>
            <a:pPr marL="0" indent="0">
              <a:buNone/>
            </a:pPr>
            <a:r>
              <a:rPr lang="en-US" dirty="0" smtClean="0"/>
              <a:t>4. Label the vertical axis and plot the data collected in step 2 on the vertical axis (typically located on the left-hand-side).</a:t>
            </a:r>
          </a:p>
          <a:p>
            <a:pPr marL="0" indent="0">
              <a:buNone/>
            </a:pPr>
            <a:r>
              <a:rPr lang="en-US" dirty="0" smtClean="0"/>
              <a:t>5. Title the chart. Indicating which direction is better with an up or down arrow may be helpful.</a:t>
            </a:r>
          </a:p>
          <a:p>
            <a:endParaRPr lang="en-US" dirty="0" smtClean="0"/>
          </a:p>
          <a:p>
            <a:endParaRPr lang="en-PH" dirty="0"/>
          </a:p>
        </p:txBody>
      </p:sp>
      <p:sp>
        <p:nvSpPr>
          <p:cNvPr id="4" name="Slide Number Placeholder 3"/>
          <p:cNvSpPr>
            <a:spLocks noGrp="1"/>
          </p:cNvSpPr>
          <p:nvPr>
            <p:ph type="sldNum" sz="quarter" idx="10"/>
          </p:nvPr>
        </p:nvSpPr>
        <p:spPr/>
        <p:txBody>
          <a:bodyPr/>
          <a:lstStyle/>
          <a:p>
            <a:fld id="{CC78A292-394A-4663-8A0A-F83587A4D5DE}" type="slidenum">
              <a:rPr lang="en-PH" smtClean="0"/>
              <a:pPr/>
              <a:t>42</a:t>
            </a:fld>
            <a:endParaRPr lang="en-PH"/>
          </a:p>
        </p:txBody>
      </p:sp>
    </p:spTree>
    <p:extLst>
      <p:ext uri="{BB962C8B-B14F-4D97-AF65-F5344CB8AC3E}">
        <p14:creationId xmlns:p14="http://schemas.microsoft.com/office/powerpoint/2010/main" val="2645413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Tell the participants: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Data Pattern where the most frequently occurring value is in the middle and other observations tail off symmetrically in both directions.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STEPS IN DOING HISTOGRAM</a:t>
            </a:r>
          </a:p>
          <a:p>
            <a:endParaRPr lang="en-PH" dirty="0" smtClean="0"/>
          </a:p>
          <a:p>
            <a:pPr marL="0" indent="0" algn="just">
              <a:buNone/>
            </a:pPr>
            <a:r>
              <a:rPr lang="en-US" sz="1200" dirty="0" smtClean="0"/>
              <a:t>1. Organize your data into a table. Create one column for data range categories, divided into       </a:t>
            </a:r>
          </a:p>
          <a:p>
            <a:pPr marL="0" indent="0" algn="just">
              <a:buNone/>
            </a:pPr>
            <a:r>
              <a:rPr lang="en-US" sz="1200" dirty="0" smtClean="0"/>
              <a:t>equal intervals that will include all of your data (for example, 0-10, 11-20, 21-30), and another column for frequency or percentage. A guideline on how many number of data range categories one could work with is given as follows:</a:t>
            </a:r>
          </a:p>
          <a:p>
            <a:pPr marL="0" indent="0">
              <a:buNone/>
            </a:pPr>
            <a:endParaRPr lang="en-US" dirty="0" smtClean="0"/>
          </a:p>
          <a:p>
            <a:pPr marL="0" indent="0">
              <a:buNone/>
            </a:pPr>
            <a:r>
              <a:rPr lang="en-US" dirty="0" smtClean="0"/>
              <a:t>Number of Data Points: 100 or less, 101</a:t>
            </a:r>
            <a:r>
              <a:rPr lang="en-US" baseline="0" dirty="0" smtClean="0"/>
              <a:t> to 200, and 201 or more</a:t>
            </a:r>
          </a:p>
          <a:p>
            <a:pPr marL="0" indent="0">
              <a:buNone/>
            </a:pPr>
            <a:r>
              <a:rPr lang="en-US" baseline="0" dirty="0" smtClean="0"/>
              <a:t>Number of Data Range Categories: 7 to 10, 11 to 15, and 13 to 20</a:t>
            </a:r>
          </a:p>
          <a:p>
            <a:pPr marL="0" indent="0">
              <a:buNone/>
            </a:pPr>
            <a:endParaRPr lang="en-US" dirty="0" smtClean="0"/>
          </a:p>
          <a:p>
            <a:pPr marL="0" indent="0" algn="just">
              <a:buNone/>
            </a:pPr>
            <a:r>
              <a:rPr lang="en-US" sz="1200" dirty="0" smtClean="0"/>
              <a:t>2. Create a graph on graph paper. Mark the data range intervals on the x-axis (horizontal axis) with no space between the categories. Mark frequency or percentages on the y-axis (vertical axis), also in equal intervals.</a:t>
            </a:r>
          </a:p>
          <a:p>
            <a:pPr marL="0" indent="0" algn="just">
              <a:buNone/>
            </a:pPr>
            <a:r>
              <a:rPr lang="en-US" sz="1200" dirty="0" smtClean="0"/>
              <a:t>3. Plot your data. For each data range category, draw a horizontal line at the appropriate frequency or percentage marker. Then, create a vertical bar for that category reaching up to the marked frequency or percent. Do this for each data range category.</a:t>
            </a:r>
          </a:p>
          <a:p>
            <a:pPr marL="0" indent="0" algn="just">
              <a:buNone/>
            </a:pPr>
            <a:endParaRPr lang="en-US" dirty="0" smtClean="0"/>
          </a:p>
          <a:p>
            <a:endParaRPr lang="en-PH" dirty="0" smtClean="0"/>
          </a:p>
          <a:p>
            <a:endParaRPr lang="en-PH" dirty="0"/>
          </a:p>
        </p:txBody>
      </p:sp>
      <p:sp>
        <p:nvSpPr>
          <p:cNvPr id="4" name="Slide Number Placeholder 3"/>
          <p:cNvSpPr>
            <a:spLocks noGrp="1"/>
          </p:cNvSpPr>
          <p:nvPr>
            <p:ph type="sldNum" sz="quarter" idx="10"/>
          </p:nvPr>
        </p:nvSpPr>
        <p:spPr/>
        <p:txBody>
          <a:bodyPr/>
          <a:lstStyle/>
          <a:p>
            <a:fld id="{CC78A292-394A-4663-8A0A-F83587A4D5DE}" type="slidenum">
              <a:rPr lang="en-PH" smtClean="0"/>
              <a:pPr/>
              <a:t>45</a:t>
            </a:fld>
            <a:endParaRPr lang="en-PH"/>
          </a:p>
        </p:txBody>
      </p:sp>
    </p:spTree>
    <p:extLst>
      <p:ext uri="{BB962C8B-B14F-4D97-AF65-F5344CB8AC3E}">
        <p14:creationId xmlns:p14="http://schemas.microsoft.com/office/powerpoint/2010/main" val="3039547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Plot the frequency of occurrence of each defect type against the various defect types.</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C78A292-394A-4663-8A0A-F83587A4D5DE}" type="slidenum">
              <a:rPr lang="en-PH" smtClean="0"/>
              <a:pPr/>
              <a:t>51</a:t>
            </a:fld>
            <a:endParaRPr lang="en-PH"/>
          </a:p>
        </p:txBody>
      </p:sp>
    </p:spTree>
    <p:extLst>
      <p:ext uri="{BB962C8B-B14F-4D97-AF65-F5344CB8AC3E}">
        <p14:creationId xmlns:p14="http://schemas.microsoft.com/office/powerpoint/2010/main" val="2975139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7953" name="Rectangle 7"/>
          <p:cNvSpPr>
            <a:spLocks noGrp="1" noChangeArrowheads="1"/>
          </p:cNvSpPr>
          <p:nvPr>
            <p:ph type="sldNum" sz="quarter" idx="5"/>
          </p:nvPr>
        </p:nvSpPr>
        <p:spPr>
          <a:noFill/>
        </p:spPr>
        <p:txBody>
          <a:bodyPr/>
          <a:lstStyle/>
          <a:p>
            <a:fld id="{EEE8B6A4-CCF6-4D5C-A647-A99905D272C8}" type="slidenum">
              <a:rPr lang="en-US" smtClean="0"/>
              <a:pPr/>
              <a:t>54</a:t>
            </a:fld>
            <a:endParaRPr lang="en-US" smtClean="0"/>
          </a:p>
        </p:txBody>
      </p:sp>
      <p:sp>
        <p:nvSpPr>
          <p:cNvPr id="2557954" name="Rectangle 2"/>
          <p:cNvSpPr>
            <a:spLocks noGrp="1" noRot="1" noChangeAspect="1" noChangeArrowheads="1"/>
          </p:cNvSpPr>
          <p:nvPr>
            <p:ph type="sldImg"/>
          </p:nvPr>
        </p:nvSpPr>
        <p:spPr>
          <a:xfrm>
            <a:off x="855663" y="868363"/>
            <a:ext cx="5457825" cy="4094162"/>
          </a:xfrm>
          <a:solidFill>
            <a:srgbClr val="FFFFFF"/>
          </a:solidFill>
          <a:ln/>
        </p:spPr>
      </p:sp>
      <p:sp>
        <p:nvSpPr>
          <p:cNvPr id="2557955" name="Rectangle 3"/>
          <p:cNvSpPr>
            <a:spLocks noGrp="1" noChangeArrowheads="1"/>
          </p:cNvSpPr>
          <p:nvPr>
            <p:ph type="body" idx="1"/>
          </p:nvPr>
        </p:nvSpPr>
        <p:spPr>
          <a:xfrm>
            <a:off x="887413" y="5143500"/>
            <a:ext cx="5392737" cy="3548063"/>
          </a:xfrm>
          <a:solidFill>
            <a:srgbClr val="FFFFFF"/>
          </a:solidFill>
          <a:ln>
            <a:solidFill>
              <a:srgbClr val="000000"/>
            </a:solidFill>
          </a:ln>
        </p:spPr>
        <p:txBody>
          <a:bodyPr lIns="89913" tIns="44956" rIns="89913" bIns="44956"/>
          <a:lstStyle/>
          <a:p>
            <a:r>
              <a:rPr lang="en-US" dirty="0" smtClean="0"/>
              <a:t>Tell the participants:</a:t>
            </a:r>
          </a:p>
          <a:p>
            <a:r>
              <a:rPr lang="en-US" dirty="0" smtClean="0"/>
              <a:t>When To Use Scatter Plot:</a:t>
            </a:r>
          </a:p>
          <a:p>
            <a:r>
              <a:rPr lang="en-US" dirty="0" smtClean="0"/>
              <a:t>When you have paired numerical data. </a:t>
            </a:r>
          </a:p>
          <a:p>
            <a:r>
              <a:rPr lang="en-US" dirty="0" smtClean="0"/>
              <a:t>When your Y variable may have multiple values for each value of your X variable. </a:t>
            </a:r>
          </a:p>
          <a:p>
            <a:r>
              <a:rPr lang="en-US" dirty="0" smtClean="0"/>
              <a:t>When trying to determine whether the two variables are related, such as when trying to validate potential root causes of problems or whether a particular cause and effect are related. </a:t>
            </a:r>
          </a:p>
          <a:p>
            <a:r>
              <a:rPr lang="en-US" dirty="0" smtClean="0"/>
              <a:t>When determining whether two effects that appear to be related both occur with the same cause.</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41413" y="684213"/>
            <a:ext cx="4573587" cy="3430587"/>
          </a:xfrm>
          <a:ln/>
        </p:spPr>
      </p:sp>
      <p:sp>
        <p:nvSpPr>
          <p:cNvPr id="37890" name="Rectangle 3"/>
          <p:cNvSpPr>
            <a:spLocks noGrp="1" noChangeArrowheads="1"/>
          </p:cNvSpPr>
          <p:nvPr>
            <p:ph type="body" idx="1"/>
          </p:nvPr>
        </p:nvSpPr>
        <p:spPr>
          <a:xfrm>
            <a:off x="914400" y="4343400"/>
            <a:ext cx="5029200" cy="4116388"/>
          </a:xfrm>
          <a:noFill/>
          <a:ln/>
        </p:spPr>
        <p:txBody>
          <a:bodyPr/>
          <a:lstStyle/>
          <a:p>
            <a:r>
              <a:rPr lang="en-US" dirty="0" smtClean="0"/>
              <a:t>Tell the participants: </a:t>
            </a:r>
          </a:p>
          <a:p>
            <a:r>
              <a:rPr lang="en-US" dirty="0" smtClean="0"/>
              <a:t>More helpful to fix attention at a specific component of a problem</a:t>
            </a:r>
          </a:p>
          <a:p>
            <a:r>
              <a:rPr lang="en-US" dirty="0" smtClean="0"/>
              <a:t>Makes it easier to identify causes and take corrective action thus   time and resources are used in a more effective manner</a:t>
            </a:r>
          </a:p>
          <a:p>
            <a:r>
              <a:rPr lang="en-US" dirty="0" smtClean="0"/>
              <a:t>Should answer- what (the object and the defect), where, when, who and how big</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Tell</a:t>
            </a:r>
            <a:r>
              <a:rPr lang="en-US" sz="1200" b="0" i="0" kern="1200" baseline="0" dirty="0" smtClean="0">
                <a:solidFill>
                  <a:schemeClr val="tx1"/>
                </a:solidFill>
                <a:effectLst/>
                <a:latin typeface="+mn-lt"/>
                <a:ea typeface="+mn-ea"/>
                <a:cs typeface="+mn-cs"/>
              </a:rPr>
              <a:t> the participants: </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Starting point</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pecific – Identifies key issue and process being worked on</a:t>
            </a:r>
            <a:r>
              <a:rPr lang="en-US" dirty="0" smtClean="0"/>
              <a:t/>
            </a:r>
            <a:br>
              <a:rPr lang="en-US" dirty="0" smtClean="0"/>
            </a:br>
            <a:r>
              <a:rPr lang="en-US" sz="1200" b="1" i="0"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easurable – You have established metrics identifying targets</a:t>
            </a:r>
            <a:r>
              <a:rPr lang="en-US" dirty="0" smtClean="0"/>
              <a:t/>
            </a:r>
            <a:br>
              <a:rPr lang="en-US" dirty="0" smtClean="0"/>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voids solutions – Problem statements contain only an explanation of the problem</a:t>
            </a:r>
            <a:r>
              <a:rPr lang="en-US" dirty="0" smtClean="0"/>
              <a:t/>
            </a:r>
            <a:br>
              <a:rPr lang="en-US" dirty="0" smtClean="0"/>
            </a:br>
            <a:r>
              <a:rPr lang="en-US" sz="1200" b="1" i="0"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eally concise – Contains a one-sentence summary of the issue facing the team</a:t>
            </a:r>
            <a:r>
              <a:rPr lang="en-US" dirty="0" smtClean="0"/>
              <a:t/>
            </a:r>
            <a:br>
              <a:rPr lang="en-US" dirty="0" smtClean="0"/>
            </a:br>
            <a:r>
              <a:rPr lang="en-US" sz="1200" b="1" i="0"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ime-based – Focuses on a specific time period when the problem was identified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Storm</a:t>
            </a:r>
            <a:r>
              <a:rPr lang="en-US" sz="1200" b="0" i="0" kern="1200" baseline="0" dirty="0" smtClean="0">
                <a:solidFill>
                  <a:schemeClr val="tx1"/>
                </a:solidFill>
                <a:effectLst/>
                <a:latin typeface="+mn-lt"/>
                <a:ea typeface="+mn-ea"/>
                <a:cs typeface="+mn-cs"/>
              </a:rPr>
              <a:t> clouds are also indicative of performance gaps, relative to objectives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Specific—having just one indicator</a:t>
            </a:r>
            <a:r>
              <a:rPr lang="en-US" dirty="0" smtClean="0"/>
              <a:t/>
            </a:r>
            <a:br>
              <a:rPr lang="en-US" dirty="0" smtClean="0"/>
            </a:br>
            <a:r>
              <a:rPr lang="en-US" sz="1200" b="0" i="0" kern="1200" dirty="0" smtClean="0">
                <a:solidFill>
                  <a:schemeClr val="tx1"/>
                </a:solidFill>
                <a:effectLst/>
                <a:latin typeface="+mn-lt"/>
                <a:ea typeface="+mn-ea"/>
                <a:cs typeface="+mn-cs"/>
              </a:rPr>
              <a:t>• Measurable—show a change from the baseline</a:t>
            </a:r>
            <a:r>
              <a:rPr lang="en-US" dirty="0" smtClean="0"/>
              <a:t/>
            </a:r>
            <a:br>
              <a:rPr lang="en-US" dirty="0" smtClean="0"/>
            </a:br>
            <a:r>
              <a:rPr lang="en-US" sz="1200" b="0" i="0" kern="1200" dirty="0" smtClean="0">
                <a:solidFill>
                  <a:schemeClr val="tx1"/>
                </a:solidFill>
                <a:effectLst/>
                <a:latin typeface="+mn-lt"/>
                <a:ea typeface="+mn-ea"/>
                <a:cs typeface="+mn-cs"/>
              </a:rPr>
              <a:t>• Achievable—be realistic and fit with timescales</a:t>
            </a:r>
            <a:r>
              <a:rPr lang="en-US" dirty="0" smtClean="0"/>
              <a:t/>
            </a:r>
            <a:br>
              <a:rPr lang="en-US" dirty="0" smtClean="0"/>
            </a:br>
            <a:r>
              <a:rPr lang="en-US" sz="1200" b="0" i="0" kern="1200" dirty="0" smtClean="0">
                <a:solidFill>
                  <a:schemeClr val="tx1"/>
                </a:solidFill>
                <a:effectLst/>
                <a:latin typeface="+mn-lt"/>
                <a:ea typeface="+mn-ea"/>
                <a:cs typeface="+mn-cs"/>
              </a:rPr>
              <a:t>• Relevant—move the project towards its goal</a:t>
            </a:r>
            <a:r>
              <a:rPr lang="en-US" dirty="0" smtClean="0"/>
              <a:t/>
            </a:r>
            <a:br>
              <a:rPr lang="en-US" dirty="0" smtClean="0"/>
            </a:br>
            <a:r>
              <a:rPr lang="en-US" sz="1200" b="0" i="0" kern="1200" dirty="0" smtClean="0">
                <a:solidFill>
                  <a:schemeClr val="tx1"/>
                </a:solidFill>
                <a:effectLst/>
                <a:latin typeface="+mn-lt"/>
                <a:ea typeface="+mn-ea"/>
                <a:cs typeface="+mn-cs"/>
              </a:rPr>
              <a:t>• Timely—divide up into milestones.</a:t>
            </a:r>
            <a:endParaRPr lang="en-US" dirty="0"/>
          </a:p>
        </p:txBody>
      </p:sp>
      <p:sp>
        <p:nvSpPr>
          <p:cNvPr id="4" name="Slide Number Placeholder 3"/>
          <p:cNvSpPr>
            <a:spLocks noGrp="1"/>
          </p:cNvSpPr>
          <p:nvPr>
            <p:ph type="sldNum" sz="quarter" idx="10"/>
          </p:nvPr>
        </p:nvSpPr>
        <p:spPr/>
        <p:txBody>
          <a:bodyPr/>
          <a:lstStyle/>
          <a:p>
            <a:fld id="{0E883EA5-7CA9-446C-AF03-5372744C41CA}" type="slidenum">
              <a:rPr lang="en-AU" smtClean="0"/>
              <a:pPr/>
              <a:t>7</a:t>
            </a:fld>
            <a:endParaRPr lang="en-AU"/>
          </a:p>
        </p:txBody>
      </p:sp>
    </p:spTree>
    <p:extLst>
      <p:ext uri="{BB962C8B-B14F-4D97-AF65-F5344CB8AC3E}">
        <p14:creationId xmlns:p14="http://schemas.microsoft.com/office/powerpoint/2010/main" val="3722995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889000" y="884238"/>
            <a:ext cx="5584825" cy="4187825"/>
          </a:xfr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889000" y="884238"/>
            <a:ext cx="5584825" cy="4187825"/>
          </a:xfrm>
          <a:ln/>
        </p:spPr>
      </p:sp>
      <p:sp>
        <p:nvSpPr>
          <p:cNvPr id="41986" name="Rectangle 3"/>
          <p:cNvSpPr>
            <a:spLocks noGrp="1" noChangeArrowheads="1"/>
          </p:cNvSpPr>
          <p:nvPr>
            <p:ph type="body" idx="1"/>
          </p:nvPr>
        </p:nvSpPr>
        <p:spPr>
          <a:xfrm>
            <a:off x="901700" y="5243513"/>
            <a:ext cx="5578475" cy="3448050"/>
          </a:xfrm>
          <a:noFill/>
          <a:ln/>
        </p:spPr>
        <p:txBody>
          <a:bodyPr lIns="89913" tIns="44956" rIns="89913" bIns="44956"/>
          <a:lstStyle/>
          <a:p>
            <a:r>
              <a:rPr lang="en-US" dirty="0" smtClean="0"/>
              <a:t>Ask the participants: </a:t>
            </a:r>
          </a:p>
          <a:p>
            <a:r>
              <a:rPr lang="en-US" dirty="0" smtClean="0"/>
              <a:t>Convert the broad and vague problem statements</a:t>
            </a:r>
            <a:r>
              <a:rPr lang="en-US" baseline="0" dirty="0" smtClean="0"/>
              <a:t> to one with a narrow focus. </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participants: </a:t>
            </a:r>
          </a:p>
          <a:p>
            <a:r>
              <a:rPr lang="en-US" dirty="0" smtClean="0"/>
              <a:t>The correlation</a:t>
            </a:r>
            <a:r>
              <a:rPr lang="en-US" baseline="0" dirty="0" smtClean="0"/>
              <a:t> and scatter plots can be used to determine causal relationships </a:t>
            </a:r>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66</a:t>
            </a:fld>
            <a:endParaRPr lang="en-US"/>
          </a:p>
        </p:txBody>
      </p:sp>
    </p:spTree>
    <p:extLst>
      <p:ext uri="{BB962C8B-B14F-4D97-AF65-F5344CB8AC3E}">
        <p14:creationId xmlns:p14="http://schemas.microsoft.com/office/powerpoint/2010/main" val="4033323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67</a:t>
            </a:fld>
            <a:endParaRPr lang="en-US"/>
          </a:p>
        </p:txBody>
      </p:sp>
    </p:spTree>
    <p:extLst>
      <p:ext uri="{BB962C8B-B14F-4D97-AF65-F5344CB8AC3E}">
        <p14:creationId xmlns:p14="http://schemas.microsoft.com/office/powerpoint/2010/main" val="3604112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70</a:t>
            </a:fld>
            <a:endParaRPr lang="en-US"/>
          </a:p>
        </p:txBody>
      </p:sp>
    </p:spTree>
    <p:extLst>
      <p:ext uri="{BB962C8B-B14F-4D97-AF65-F5344CB8AC3E}">
        <p14:creationId xmlns:p14="http://schemas.microsoft.com/office/powerpoint/2010/main" val="98417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participants:</a:t>
            </a:r>
            <a:r>
              <a:rPr lang="en-US" baseline="0" dirty="0" smtClean="0"/>
              <a:t> </a:t>
            </a:r>
          </a:p>
          <a:p>
            <a:r>
              <a:rPr lang="en-US" baseline="0" dirty="0" smtClean="0"/>
              <a:t>Create problem statements with a narrow focus based on the broad and vague problem statements </a:t>
            </a:r>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71</a:t>
            </a:fld>
            <a:endParaRPr lang="en-US"/>
          </a:p>
        </p:txBody>
      </p:sp>
    </p:spTree>
    <p:extLst>
      <p:ext uri="{BB962C8B-B14F-4D97-AF65-F5344CB8AC3E}">
        <p14:creationId xmlns:p14="http://schemas.microsoft.com/office/powerpoint/2010/main" val="313099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77</a:t>
            </a:fld>
            <a:endParaRPr lang="en-US"/>
          </a:p>
        </p:txBody>
      </p:sp>
    </p:spTree>
    <p:extLst>
      <p:ext uri="{BB962C8B-B14F-4D97-AF65-F5344CB8AC3E}">
        <p14:creationId xmlns:p14="http://schemas.microsoft.com/office/powerpoint/2010/main" val="908502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79</a:t>
            </a:fld>
            <a:endParaRPr lang="en-US"/>
          </a:p>
        </p:txBody>
      </p:sp>
    </p:spTree>
    <p:extLst>
      <p:ext uri="{BB962C8B-B14F-4D97-AF65-F5344CB8AC3E}">
        <p14:creationId xmlns:p14="http://schemas.microsoft.com/office/powerpoint/2010/main" val="1924420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Analysis:</a:t>
            </a:r>
          </a:p>
          <a:p>
            <a:pPr eaLnBrk="1" hangingPunct="1">
              <a:spcBef>
                <a:spcPct val="0"/>
              </a:spcBef>
            </a:pPr>
            <a:r>
              <a:rPr lang="en-US" dirty="0" smtClean="0">
                <a:latin typeface="Calibri" charset="0"/>
              </a:rPr>
              <a:t>Item numbers 31 and 32 got the lowest score consisting of problem solving so another  set of problems were given to determine their ability.</a:t>
            </a:r>
          </a:p>
          <a:p>
            <a:pPr eaLnBrk="1" hangingPunct="1">
              <a:spcBef>
                <a:spcPct val="0"/>
              </a:spcBef>
            </a:pPr>
            <a:endParaRPr lang="en-US" dirty="0">
              <a:latin typeface="Calibri"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A322647-DA58-B946-B675-DC34427B5ACC}" type="slidenum">
              <a:rPr lang="en-US"/>
              <a:pPr eaLnBrk="1" hangingPunct="1"/>
              <a:t>81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Analysis: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Item  numbers involving multiplication and  division processes got the lowest  scores. So another 3 sets of problems were given to the pupils to decide what  operation </a:t>
            </a:r>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82</a:t>
            </a:fld>
            <a:endParaRPr lang="en-US"/>
          </a:p>
        </p:txBody>
      </p:sp>
    </p:spTree>
    <p:extLst>
      <p:ext uri="{BB962C8B-B14F-4D97-AF65-F5344CB8AC3E}">
        <p14:creationId xmlns:p14="http://schemas.microsoft.com/office/powerpoint/2010/main" val="263457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3EA5-7CA9-446C-AF03-5372744C41CA}" type="slidenum">
              <a:rPr lang="en-AU" smtClean="0"/>
              <a:pPr/>
              <a:t>8</a:t>
            </a:fld>
            <a:endParaRPr lang="en-AU"/>
          </a:p>
        </p:txBody>
      </p:sp>
    </p:spTree>
    <p:extLst>
      <p:ext uri="{BB962C8B-B14F-4D97-AF65-F5344CB8AC3E}">
        <p14:creationId xmlns:p14="http://schemas.microsoft.com/office/powerpoint/2010/main" val="2402943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n</a:t>
            </a:r>
            <a:r>
              <a:rPr lang="en-PH" sz="1200" kern="1200" dirty="0" smtClean="0">
                <a:solidFill>
                  <a:schemeClr val="tx1"/>
                </a:solidFill>
                <a:latin typeface="+mn-lt"/>
                <a:ea typeface="+mn-ea"/>
                <a:cs typeface="+mn-cs"/>
              </a:rPr>
              <a:t>alysis: </a:t>
            </a:r>
          </a:p>
          <a:p>
            <a:r>
              <a:rPr lang="en-PH" sz="1200" kern="1200" dirty="0" smtClean="0">
                <a:solidFill>
                  <a:schemeClr val="tx1"/>
                </a:solidFill>
                <a:latin typeface="+mn-lt"/>
                <a:ea typeface="+mn-ea"/>
                <a:cs typeface="+mn-cs"/>
              </a:rPr>
              <a:t>This graph shows that pupils have difficulty in answering problem # 1 which involved division of whole numbers with 3 digits divisor</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Focused Problem Statement: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96% of Grade IV pupils of are Non-numerates. They cannot complete the AGONA Method in Solving Word Problems with division.</a:t>
            </a:r>
          </a:p>
          <a:p>
            <a:endParaRPr lang="en-US" dirty="0"/>
          </a:p>
        </p:txBody>
      </p:sp>
      <p:sp>
        <p:nvSpPr>
          <p:cNvPr id="4" name="Slide Number Placeholder 3"/>
          <p:cNvSpPr>
            <a:spLocks noGrp="1"/>
          </p:cNvSpPr>
          <p:nvPr>
            <p:ph type="sldNum" sz="quarter" idx="10"/>
          </p:nvPr>
        </p:nvSpPr>
        <p:spPr/>
        <p:txBody>
          <a:bodyPr/>
          <a:lstStyle/>
          <a:p>
            <a:fld id="{BD74A96C-C9C2-DC48-A0DB-1E054888EA6E}" type="slidenum">
              <a:rPr lang="en-US" smtClean="0"/>
              <a:pPr/>
              <a:t>83</a:t>
            </a:fld>
            <a:endParaRPr lang="en-US"/>
          </a:p>
        </p:txBody>
      </p:sp>
    </p:spTree>
    <p:extLst>
      <p:ext uri="{BB962C8B-B14F-4D97-AF65-F5344CB8AC3E}">
        <p14:creationId xmlns:p14="http://schemas.microsoft.com/office/powerpoint/2010/main" val="387725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3EA5-7CA9-446C-AF03-5372744C41CA}" type="slidenum">
              <a:rPr lang="en-AU" smtClean="0"/>
              <a:pPr/>
              <a:t>9</a:t>
            </a:fld>
            <a:endParaRPr lang="en-AU"/>
          </a:p>
        </p:txBody>
      </p:sp>
    </p:spTree>
    <p:extLst>
      <p:ext uri="{BB962C8B-B14F-4D97-AF65-F5344CB8AC3E}">
        <p14:creationId xmlns:p14="http://schemas.microsoft.com/office/powerpoint/2010/main" val="358044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 = Difficulty</a:t>
            </a:r>
            <a:r>
              <a:rPr lang="en-US" baseline="0" dirty="0" smtClean="0"/>
              <a:t> in dealing with word problems.</a:t>
            </a:r>
            <a:endParaRPr lang="en-US" dirty="0"/>
          </a:p>
        </p:txBody>
      </p:sp>
      <p:sp>
        <p:nvSpPr>
          <p:cNvPr id="4" name="Slide Number Placeholder 3"/>
          <p:cNvSpPr>
            <a:spLocks noGrp="1"/>
          </p:cNvSpPr>
          <p:nvPr>
            <p:ph type="sldNum" sz="quarter" idx="10"/>
          </p:nvPr>
        </p:nvSpPr>
        <p:spPr/>
        <p:txBody>
          <a:bodyPr/>
          <a:lstStyle/>
          <a:p>
            <a:fld id="{0E883EA5-7CA9-446C-AF03-5372744C41CA}" type="slidenum">
              <a:rPr lang="en-AU" smtClean="0"/>
              <a:pPr/>
              <a:t>11</a:t>
            </a:fld>
            <a:endParaRPr lang="en-AU"/>
          </a:p>
        </p:txBody>
      </p:sp>
    </p:spTree>
    <p:extLst>
      <p:ext uri="{BB962C8B-B14F-4D97-AF65-F5344CB8AC3E}">
        <p14:creationId xmlns:p14="http://schemas.microsoft.com/office/powerpoint/2010/main" val="46213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889000" y="882650"/>
            <a:ext cx="5588000" cy="4191000"/>
          </a:xfrm>
          <a:ln/>
        </p:spPr>
      </p:sp>
      <p:sp>
        <p:nvSpPr>
          <p:cNvPr id="196611" name="Rectangle 3"/>
          <p:cNvSpPr>
            <a:spLocks noGrp="1" noChangeArrowheads="1"/>
          </p:cNvSpPr>
          <p:nvPr>
            <p:ph type="body" idx="1"/>
          </p:nvPr>
        </p:nvSpPr>
        <p:spPr>
          <a:xfrm>
            <a:off x="901700" y="5187950"/>
            <a:ext cx="5507038" cy="3325813"/>
          </a:xfrm>
          <a:noFill/>
          <a:ln/>
        </p:spPr>
        <p:txBody>
          <a:bodyPr/>
          <a:lstStyle/>
          <a:p>
            <a:r>
              <a:rPr lang="en-US" dirty="0" smtClean="0"/>
              <a:t>Tell the participants: </a:t>
            </a:r>
          </a:p>
          <a:p>
            <a:r>
              <a:rPr lang="en-US" dirty="0" smtClean="0"/>
              <a:t>Data can help</a:t>
            </a:r>
            <a:endParaRPr lang="en-US" baseline="0" dirty="0" smtClean="0"/>
          </a:p>
          <a:p>
            <a:pPr marL="171450" indent="-171450">
              <a:buFont typeface="Arial"/>
              <a:buChar char="•"/>
            </a:pPr>
            <a:r>
              <a:rPr lang="en-US" dirty="0" smtClean="0"/>
              <a:t>Limits of observations</a:t>
            </a:r>
          </a:p>
          <a:p>
            <a:pPr marL="171450" indent="-171450">
              <a:buFont typeface="Arial"/>
              <a:buChar char="•"/>
            </a:pPr>
            <a:r>
              <a:rPr lang="en-US" dirty="0" smtClean="0"/>
              <a:t>Link</a:t>
            </a:r>
            <a:r>
              <a:rPr lang="en-US" baseline="0" dirty="0" smtClean="0"/>
              <a:t> the process measures to </a:t>
            </a:r>
            <a:r>
              <a:rPr lang="en-US" dirty="0" smtClean="0"/>
              <a:t>High level school measures</a:t>
            </a:r>
          </a:p>
        </p:txBody>
      </p:sp>
      <p:sp>
        <p:nvSpPr>
          <p:cNvPr id="4" name="Slide Number Placeholder 3"/>
          <p:cNvSpPr>
            <a:spLocks noGrp="1"/>
          </p:cNvSpPr>
          <p:nvPr>
            <p:ph type="sldNum" sz="quarter" idx="10"/>
          </p:nvPr>
        </p:nvSpPr>
        <p:spPr/>
        <p:txBody>
          <a:bodyPr/>
          <a:lstStyle/>
          <a:p>
            <a:pPr>
              <a:defRPr/>
            </a:pPr>
            <a:fld id="{8F665B1F-D225-408E-BC18-1848EC3154F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89000" y="882650"/>
            <a:ext cx="5588000" cy="4191000"/>
          </a:xfrm>
          <a:ln/>
        </p:spPr>
      </p:sp>
      <p:sp>
        <p:nvSpPr>
          <p:cNvPr id="198659" name="Rectangle 3"/>
          <p:cNvSpPr>
            <a:spLocks noGrp="1" noChangeArrowheads="1"/>
          </p:cNvSpPr>
          <p:nvPr>
            <p:ph type="body" idx="1"/>
          </p:nvPr>
        </p:nvSpPr>
        <p:spPr>
          <a:xfrm>
            <a:off x="901700" y="5187950"/>
            <a:ext cx="5507038" cy="3325813"/>
          </a:xfrm>
          <a:noFill/>
          <a:ln/>
        </p:spPr>
        <p:txBody>
          <a:bodyPr/>
          <a:lstStyle/>
          <a:p>
            <a:r>
              <a:rPr lang="en-US" dirty="0" smtClean="0"/>
              <a:t>Tell the participants:</a:t>
            </a:r>
          </a:p>
          <a:p>
            <a:r>
              <a:rPr lang="en-US" dirty="0" smtClean="0"/>
              <a:t>Data can show where problems</a:t>
            </a:r>
            <a:r>
              <a:rPr lang="en-US" baseline="0" dirty="0" smtClean="0"/>
              <a:t> in the process occur</a:t>
            </a:r>
            <a:endParaRPr lang="en-US" dirty="0" smtClean="0"/>
          </a:p>
        </p:txBody>
      </p:sp>
      <p:sp>
        <p:nvSpPr>
          <p:cNvPr id="4" name="Slide Number Placeholder 3"/>
          <p:cNvSpPr>
            <a:spLocks noGrp="1"/>
          </p:cNvSpPr>
          <p:nvPr>
            <p:ph type="sldNum" sz="quarter" idx="10"/>
          </p:nvPr>
        </p:nvSpPr>
        <p:spPr/>
        <p:txBody>
          <a:bodyPr/>
          <a:lstStyle/>
          <a:p>
            <a:pPr>
              <a:defRPr/>
            </a:pPr>
            <a:fld id="{8F665B1F-D225-408E-BC18-1848EC3154F8}"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89000" y="882650"/>
            <a:ext cx="5588000" cy="4191000"/>
          </a:xfrm>
          <a:ln/>
        </p:spPr>
      </p:sp>
      <p:sp>
        <p:nvSpPr>
          <p:cNvPr id="200707" name="Rectangle 3"/>
          <p:cNvSpPr>
            <a:spLocks noGrp="1" noChangeArrowheads="1"/>
          </p:cNvSpPr>
          <p:nvPr>
            <p:ph type="body" idx="1"/>
          </p:nvPr>
        </p:nvSpPr>
        <p:spPr>
          <a:xfrm>
            <a:off x="901700" y="5187950"/>
            <a:ext cx="5507038" cy="3325813"/>
          </a:xfrm>
          <a:noFill/>
          <a:ln/>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8F665B1F-D225-408E-BC18-1848EC3154F8}"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3352800"/>
            <a:ext cx="5257800" cy="1752600"/>
          </a:xfrm>
        </p:spPr>
        <p:txBody>
          <a:bodyPr>
            <a:noAutofit/>
          </a:bodyPr>
          <a:lstStyle>
            <a:lvl1pPr algn="r">
              <a:defRPr sz="5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5257800"/>
            <a:ext cx="6400800" cy="762000"/>
          </a:xfrm>
        </p:spPr>
        <p:txBody>
          <a:bodyPr>
            <a:normAutofit/>
          </a:bodyPr>
          <a:lstStyle>
            <a:lvl1pPr marL="0" indent="0" algn="r">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2E60790-D1C2-7E41-97E5-1CE7707C4C28}" type="datetime1">
              <a:rPr lang="en-PH"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pic>
        <p:nvPicPr>
          <p:cNvPr id="7" name="Picture 2" descr="E:\Abigail Godoy\DepEd Style Guide\DepEd Seal_small.png"/>
          <p:cNvPicPr>
            <a:picLocks noChangeAspect="1" noChangeArrowheads="1"/>
          </p:cNvPicPr>
          <p:nvPr userDrawn="1"/>
        </p:nvPicPr>
        <p:blipFill>
          <a:blip r:embed="rId3" cstate="print"/>
          <a:srcRect/>
          <a:stretch>
            <a:fillRect/>
          </a:stretch>
        </p:blipFill>
        <p:spPr bwMode="auto">
          <a:xfrm>
            <a:off x="5638800" y="612799"/>
            <a:ext cx="2615046" cy="2587601"/>
          </a:xfrm>
          <a:prstGeom prst="rect">
            <a:avLst/>
          </a:prstGeom>
          <a:noFill/>
        </p:spPr>
      </p:pic>
    </p:spTree>
    <p:extLst>
      <p:ext uri="{BB962C8B-B14F-4D97-AF65-F5344CB8AC3E}">
        <p14:creationId xmlns:p14="http://schemas.microsoft.com/office/powerpoint/2010/main" val="29340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B8EE3-13D1-DC4B-A291-6E6B146865B4}" type="datetime1">
              <a:rPr lang="en-PH"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524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BC898-CF51-5141-ABE0-09AF9CC69957}" type="datetime1">
              <a:rPr lang="en-PH"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1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934200" cy="1143000"/>
          </a:xfrm>
        </p:spPr>
        <p:txBody>
          <a:bodyPr>
            <a:noAutofit/>
          </a:bodyPr>
          <a:lstStyle>
            <a:lvl1pPr algn="l">
              <a:defRPr sz="4400" b="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7A0F86-3A12-F34B-A637-94CA4ACC5442}" type="datetime1">
              <a:rPr lang="en-PH"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841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4173392-60A2-6B4D-A396-DF66356EECDB}" type="datetime1">
              <a:rPr lang="en-PH"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38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3C33CCE-646B-494C-82A1-1EB9059A1BD9}" type="datetime1">
              <a:rPr lang="en-PH"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2BB9-3F86-4823-9A8F-6A16970CA7F2}" type="slidenum">
              <a:rPr lang="en-US" smtClean="0"/>
              <a:pPr/>
              <a:t>‹#›</a:t>
            </a:fld>
            <a:endParaRPr lang="en-US"/>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757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68A8524-4C08-7B47-A983-4A01A3CAF2EA}" type="datetime1">
              <a:rPr lang="en-PH" smtClean="0"/>
              <a:pPr/>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2BB9-3F86-4823-9A8F-6A16970CA7F2}" type="slidenum">
              <a:rPr lang="en-US" smtClean="0"/>
              <a:pPr/>
              <a:t>‹#›</a:t>
            </a:fld>
            <a:endParaRPr lang="en-US"/>
          </a:p>
        </p:txBody>
      </p:sp>
      <p:sp>
        <p:nvSpPr>
          <p:cNvPr id="10" name="Rectangle 9"/>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2D1077F-3EF8-A14E-B275-323AC1E4BB87}" type="datetime1">
              <a:rPr lang="en-PH" smtClean="0"/>
              <a:pPr/>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2BB9-3F86-4823-9A8F-6A16970CA7F2}" type="slidenum">
              <a:rPr lang="en-US" smtClean="0"/>
              <a:pPr/>
              <a:t>‹#›</a:t>
            </a:fld>
            <a:endParaRPr lang="en-US"/>
          </a:p>
        </p:txBody>
      </p:sp>
      <p:sp>
        <p:nvSpPr>
          <p:cNvPr id="6" name="Rectangle 5"/>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426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21F22-3CA5-5A49-B4A2-31DEAD7D9A5B}" type="datetime1">
              <a:rPr lang="en-PH" smtClean="0"/>
              <a:pPr/>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2BB9-3F86-4823-9A8F-6A16970CA7F2}" type="slidenum">
              <a:rPr lang="en-US" smtClean="0"/>
              <a:pPr/>
              <a:t>‹#›</a:t>
            </a:fld>
            <a:endParaRPr lang="en-US"/>
          </a:p>
        </p:txBody>
      </p:sp>
      <p:sp>
        <p:nvSpPr>
          <p:cNvPr id="5" name="Rectangle 4"/>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997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616DC-2D41-AD46-A4CC-832FFA59F600}" type="datetime1">
              <a:rPr lang="en-PH"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2BB9-3F86-4823-9A8F-6A16970CA7F2}" type="slidenum">
              <a:rPr lang="en-US" smtClean="0"/>
              <a:pPr/>
              <a:t>‹#›</a:t>
            </a:fld>
            <a:endParaRPr lang="en-US"/>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241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E13D0-7A82-7641-A359-5BF6E9E6CF68}" type="datetime1">
              <a:rPr lang="en-PH"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2BB9-3F86-4823-9A8F-6A16970CA7F2}" type="slidenum">
              <a:rPr lang="en-US" smtClean="0"/>
              <a:pPr/>
              <a:t>‹#›</a:t>
            </a:fld>
            <a:endParaRPr lang="en-US"/>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9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9B63-D7AB-6544-B3DC-8841225802B7}" type="datetime1">
              <a:rPr lang="en-PH" smtClean="0"/>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02BB9-3F86-4823-9A8F-6A16970CA7F2}" type="slidenum">
              <a:rPr lang="en-US" smtClean="0"/>
              <a:pPr/>
              <a:t>‹#›</a:t>
            </a:fld>
            <a:endParaRPr lang="en-US"/>
          </a:p>
        </p:txBody>
      </p:sp>
    </p:spTree>
    <p:extLst>
      <p:ext uri="{BB962C8B-B14F-4D97-AF65-F5344CB8AC3E}">
        <p14:creationId xmlns:p14="http://schemas.microsoft.com/office/powerpoint/2010/main" val="33757555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ph/url?sa=i&amp;rct=j&amp;q=&amp;esrc=s&amp;frm=1&amp;source=images&amp;cd=&amp;cad=rja&amp;docid=JNNPyoEpI63InM&amp;tbnid=D0GJ0bRKJ9cUDM:&amp;ved=0CAUQjRw&amp;url=http://www.ednet.ns.ca/reshaping-education.shtml&amp;ei=y2K4UYj6EomkkgXUz4DQCQ&amp;psig=AFQjCNE4XPqmQw5ZJEiLn5uFT0csV0z8Ww&amp;ust=137112473949567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ph/url?sa=i&amp;rct=j&amp;q=&amp;esrc=s&amp;frm=1&amp;source=images&amp;cd=&amp;cad=rja&amp;docid=4WN9H1Tlg-dKfM&amp;tbnid=HLnu6VlmvQoXPM:&amp;ved=0CAUQjRw&amp;url=http://courses.washington.edu/bhrchem/c142/&amp;ei=X0W4UYeuNdGkkgXC-ICICg&amp;bvm=bv.47810305,d.dGI&amp;psig=AFQjCNE0b0-ePA4zi8x8dGK1fpZ6QTlg1A&amp;ust=137111726047468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2.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4616" y="4616657"/>
            <a:ext cx="6400800" cy="1752600"/>
          </a:xfrm>
        </p:spPr>
        <p:txBody>
          <a:bodyPr/>
          <a:lstStyle/>
          <a:p>
            <a:r>
              <a:rPr lang="en-US" sz="4400" dirty="0" smtClean="0"/>
              <a:t>Step 4: Identify Priority Improvement Areas</a:t>
            </a:r>
            <a:endParaRPr lang="en-US" sz="4400" dirty="0"/>
          </a:p>
        </p:txBody>
      </p:sp>
      <p:sp>
        <p:nvSpPr>
          <p:cNvPr id="3" name="Subtitle 2"/>
          <p:cNvSpPr>
            <a:spLocks noGrp="1"/>
          </p:cNvSpPr>
          <p:nvPr>
            <p:ph type="subTitle" idx="1"/>
          </p:nvPr>
        </p:nvSpPr>
        <p:spPr>
          <a:xfrm>
            <a:off x="2534616" y="4074761"/>
            <a:ext cx="6400800" cy="762000"/>
          </a:xfrm>
        </p:spPr>
        <p:txBody>
          <a:bodyPr/>
          <a:lstStyle/>
          <a:p>
            <a:r>
              <a:rPr lang="en-US" dirty="0" smtClean="0"/>
              <a:t>Stage 1: Assess</a:t>
            </a:r>
            <a:endParaRPr lang="en-US" dirty="0"/>
          </a:p>
        </p:txBody>
      </p:sp>
      <p:pic>
        <p:nvPicPr>
          <p:cNvPr id="4" name="Picture 3" descr="4-identify-priority-improvement-are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441" y="601740"/>
            <a:ext cx="2633740" cy="2633740"/>
          </a:xfrm>
          <a:prstGeom prst="rect">
            <a:avLst/>
          </a:prstGeom>
        </p:spPr>
      </p:pic>
    </p:spTree>
    <p:extLst>
      <p:ext uri="{BB962C8B-B14F-4D97-AF65-F5344CB8AC3E}">
        <p14:creationId xmlns:p14="http://schemas.microsoft.com/office/powerpoint/2010/main" val="334031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913"/>
            <a:ext cx="7391400" cy="609600"/>
          </a:xfrm>
        </p:spPr>
        <p:txBody>
          <a:bodyPr>
            <a:noAutofit/>
          </a:bodyPr>
          <a:lstStyle/>
          <a:p>
            <a:pPr algn="ctr">
              <a:defRPr/>
            </a:pPr>
            <a:r>
              <a:rPr lang="en-US" sz="3200" dirty="0" smtClean="0"/>
              <a:t>PROCESS MAP in PROBLEM SOLVING</a:t>
            </a:r>
            <a:endParaRPr lang="en-US" sz="3200" dirty="0"/>
          </a:p>
        </p:txBody>
      </p:sp>
      <p:sp>
        <p:nvSpPr>
          <p:cNvPr id="12" name="Vertical Scroll 11"/>
          <p:cNvSpPr/>
          <p:nvPr/>
        </p:nvSpPr>
        <p:spPr>
          <a:xfrm>
            <a:off x="0" y="17526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PROBLEM SOLVING SELECTION</a:t>
            </a:r>
          </a:p>
        </p:txBody>
      </p:sp>
      <p:sp>
        <p:nvSpPr>
          <p:cNvPr id="13" name="Vertical Scroll 12"/>
          <p:cNvSpPr/>
          <p:nvPr/>
        </p:nvSpPr>
        <p:spPr>
          <a:xfrm>
            <a:off x="2057400" y="2590800"/>
            <a:ext cx="19050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DISCUSSION</a:t>
            </a:r>
          </a:p>
        </p:txBody>
      </p:sp>
      <p:sp>
        <p:nvSpPr>
          <p:cNvPr id="14" name="Vertical Scroll 13"/>
          <p:cNvSpPr/>
          <p:nvPr/>
        </p:nvSpPr>
        <p:spPr>
          <a:xfrm>
            <a:off x="4343400" y="14478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GIVING MORE EXAMPLES</a:t>
            </a:r>
          </a:p>
        </p:txBody>
      </p:sp>
      <p:sp>
        <p:nvSpPr>
          <p:cNvPr id="15" name="Vertical Scroll 14"/>
          <p:cNvSpPr/>
          <p:nvPr/>
        </p:nvSpPr>
        <p:spPr>
          <a:xfrm>
            <a:off x="6553200" y="2362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TEST ON PROBLEM SOLVING</a:t>
            </a:r>
          </a:p>
        </p:txBody>
      </p:sp>
      <p:sp>
        <p:nvSpPr>
          <p:cNvPr id="16" name="Vertical Scroll 15"/>
          <p:cNvSpPr/>
          <p:nvPr/>
        </p:nvSpPr>
        <p:spPr>
          <a:xfrm>
            <a:off x="0" y="4648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RE-TEST AND FEEDBACK</a:t>
            </a:r>
          </a:p>
        </p:txBody>
      </p:sp>
      <p:sp>
        <p:nvSpPr>
          <p:cNvPr id="17" name="Vertical Scroll 16"/>
          <p:cNvSpPr/>
          <p:nvPr/>
        </p:nvSpPr>
        <p:spPr>
          <a:xfrm>
            <a:off x="6172200" y="4648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CHECK ON THE ANSWER</a:t>
            </a:r>
          </a:p>
        </p:txBody>
      </p:sp>
      <p:sp>
        <p:nvSpPr>
          <p:cNvPr id="18" name="Vertical Scroll 17"/>
          <p:cNvSpPr/>
          <p:nvPr/>
        </p:nvSpPr>
        <p:spPr>
          <a:xfrm>
            <a:off x="2971800" y="4724400"/>
            <a:ext cx="21336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FEEDBACK ON TEST RESULT</a:t>
            </a:r>
          </a:p>
        </p:txBody>
      </p:sp>
      <p:sp>
        <p:nvSpPr>
          <p:cNvPr id="19" name="Curved Down Arrow 18"/>
          <p:cNvSpPr/>
          <p:nvPr/>
        </p:nvSpPr>
        <p:spPr>
          <a:xfrm>
            <a:off x="1676400" y="2209800"/>
            <a:ext cx="914400" cy="609600"/>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Curved Up Arrow 19"/>
          <p:cNvSpPr/>
          <p:nvPr/>
        </p:nvSpPr>
        <p:spPr>
          <a:xfrm>
            <a:off x="3657600" y="3200400"/>
            <a:ext cx="1143000" cy="6096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Curved Down Arrow 20"/>
          <p:cNvSpPr/>
          <p:nvPr/>
        </p:nvSpPr>
        <p:spPr>
          <a:xfrm>
            <a:off x="6019800" y="1905000"/>
            <a:ext cx="990600" cy="609600"/>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Curved Left Arrow 21"/>
          <p:cNvSpPr/>
          <p:nvPr/>
        </p:nvSpPr>
        <p:spPr>
          <a:xfrm>
            <a:off x="8077200" y="3962400"/>
            <a:ext cx="533400" cy="99060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Curved Up Arrow 22"/>
          <p:cNvSpPr/>
          <p:nvPr/>
        </p:nvSpPr>
        <p:spPr>
          <a:xfrm flipH="1">
            <a:off x="4800600" y="5943600"/>
            <a:ext cx="16002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Curved Up Arrow 23"/>
          <p:cNvSpPr/>
          <p:nvPr/>
        </p:nvSpPr>
        <p:spPr>
          <a:xfrm flipH="1">
            <a:off x="1752600" y="5943600"/>
            <a:ext cx="16002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Slide Number Placeholder 2"/>
          <p:cNvSpPr>
            <a:spLocks noGrp="1"/>
          </p:cNvSpPr>
          <p:nvPr>
            <p:ph type="sldNum" sz="quarter" idx="12"/>
          </p:nvPr>
        </p:nvSpPr>
        <p:spPr/>
        <p:txBody>
          <a:bodyPr/>
          <a:lstStyle/>
          <a:p>
            <a:fld id="{09A02BB9-3F86-4823-9A8F-6A16970CA7F2}" type="slidenum">
              <a:rPr lang="en-US" smtClean="0"/>
              <a:pPr/>
              <a:t>10</a:t>
            </a:fld>
            <a:endParaRPr lang="en-US"/>
          </a:p>
        </p:txBody>
      </p:sp>
    </p:spTree>
    <p:extLst>
      <p:ext uri="{BB962C8B-B14F-4D97-AF65-F5344CB8AC3E}">
        <p14:creationId xmlns:p14="http://schemas.microsoft.com/office/powerpoint/2010/main" val="16423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20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slide(fromBottom)">
                                      <p:cBhvr>
                                        <p:cTn id="49" dur="500"/>
                                        <p:tgtEl>
                                          <p:spTgt spid="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ox(in)">
                                      <p:cBhvr>
                                        <p:cTn id="59" dur="5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checkerboard(across)">
                                      <p:cBhvr>
                                        <p:cTn id="70" dur="500"/>
                                        <p:tgtEl>
                                          <p:spTgt spid="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slide(fromBottom)">
                                      <p:cBhvr>
                                        <p:cTn id="75" dur="500"/>
                                        <p:tgtEl>
                                          <p:spTgt spid="1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ox(in)">
                                      <p:cBhvr>
                                        <p:cTn id="80" dur="500"/>
                                        <p:tgtEl>
                                          <p:spTgt spid="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diamond(in)">
                                      <p:cBhvr>
                                        <p:cTn id="8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59" y="162910"/>
            <a:ext cx="7391400" cy="609600"/>
          </a:xfrm>
        </p:spPr>
        <p:txBody>
          <a:bodyPr>
            <a:noAutofit/>
          </a:bodyPr>
          <a:lstStyle/>
          <a:p>
            <a:pPr algn="ctr">
              <a:defRPr/>
            </a:pPr>
            <a:r>
              <a:rPr lang="en-US" sz="3200" dirty="0" smtClean="0"/>
              <a:t>PROCESS MAP in PROBLEM SOLVING</a:t>
            </a:r>
            <a:endParaRPr lang="en-US" sz="3200" dirty="0"/>
          </a:p>
        </p:txBody>
      </p:sp>
      <p:sp>
        <p:nvSpPr>
          <p:cNvPr id="12" name="Vertical Scroll 11"/>
          <p:cNvSpPr/>
          <p:nvPr/>
        </p:nvSpPr>
        <p:spPr>
          <a:xfrm>
            <a:off x="0" y="17526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PROBLEM SOLVING SELECTION</a:t>
            </a:r>
          </a:p>
        </p:txBody>
      </p:sp>
      <p:sp>
        <p:nvSpPr>
          <p:cNvPr id="13" name="Vertical Scroll 12"/>
          <p:cNvSpPr/>
          <p:nvPr/>
        </p:nvSpPr>
        <p:spPr>
          <a:xfrm>
            <a:off x="2057400" y="2590800"/>
            <a:ext cx="19050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DISCUSSION</a:t>
            </a:r>
          </a:p>
        </p:txBody>
      </p:sp>
      <p:sp>
        <p:nvSpPr>
          <p:cNvPr id="14" name="Vertical Scroll 13"/>
          <p:cNvSpPr/>
          <p:nvPr/>
        </p:nvSpPr>
        <p:spPr>
          <a:xfrm>
            <a:off x="4343400" y="14478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GIVING MORE EXAMPLES</a:t>
            </a:r>
          </a:p>
        </p:txBody>
      </p:sp>
      <p:sp>
        <p:nvSpPr>
          <p:cNvPr id="15" name="Vertical Scroll 14"/>
          <p:cNvSpPr/>
          <p:nvPr/>
        </p:nvSpPr>
        <p:spPr>
          <a:xfrm>
            <a:off x="6553200" y="2362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TEST ON PROBLEM SOLVING</a:t>
            </a:r>
          </a:p>
        </p:txBody>
      </p:sp>
      <p:sp>
        <p:nvSpPr>
          <p:cNvPr id="16" name="Vertical Scroll 15"/>
          <p:cNvSpPr/>
          <p:nvPr/>
        </p:nvSpPr>
        <p:spPr>
          <a:xfrm>
            <a:off x="0" y="4648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RE-TEST AND FEEDBACK</a:t>
            </a:r>
          </a:p>
        </p:txBody>
      </p:sp>
      <p:sp>
        <p:nvSpPr>
          <p:cNvPr id="17" name="Vertical Scroll 16"/>
          <p:cNvSpPr/>
          <p:nvPr/>
        </p:nvSpPr>
        <p:spPr>
          <a:xfrm>
            <a:off x="6172200" y="4648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CHECK ON THE ANSWER</a:t>
            </a:r>
          </a:p>
        </p:txBody>
      </p:sp>
      <p:sp>
        <p:nvSpPr>
          <p:cNvPr id="18" name="Vertical Scroll 17"/>
          <p:cNvSpPr/>
          <p:nvPr/>
        </p:nvSpPr>
        <p:spPr>
          <a:xfrm>
            <a:off x="2971800" y="4724400"/>
            <a:ext cx="21336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FEEDBACK ON TEST RESULT</a:t>
            </a:r>
          </a:p>
        </p:txBody>
      </p:sp>
      <p:sp>
        <p:nvSpPr>
          <p:cNvPr id="19" name="Curved Down Arrow 18"/>
          <p:cNvSpPr/>
          <p:nvPr/>
        </p:nvSpPr>
        <p:spPr>
          <a:xfrm>
            <a:off x="1676400" y="2209800"/>
            <a:ext cx="914400" cy="609600"/>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Curved Up Arrow 19"/>
          <p:cNvSpPr/>
          <p:nvPr/>
        </p:nvSpPr>
        <p:spPr>
          <a:xfrm>
            <a:off x="3657600" y="3200400"/>
            <a:ext cx="1143000" cy="6096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Curved Down Arrow 20"/>
          <p:cNvSpPr/>
          <p:nvPr/>
        </p:nvSpPr>
        <p:spPr>
          <a:xfrm>
            <a:off x="6019800" y="1905000"/>
            <a:ext cx="990600" cy="609600"/>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Curved Left Arrow 21"/>
          <p:cNvSpPr/>
          <p:nvPr/>
        </p:nvSpPr>
        <p:spPr>
          <a:xfrm>
            <a:off x="8077200" y="3962400"/>
            <a:ext cx="533400" cy="99060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Curved Up Arrow 22"/>
          <p:cNvSpPr/>
          <p:nvPr/>
        </p:nvSpPr>
        <p:spPr>
          <a:xfrm flipH="1">
            <a:off x="4800600" y="5943600"/>
            <a:ext cx="16002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Curved Up Arrow 23"/>
          <p:cNvSpPr/>
          <p:nvPr/>
        </p:nvSpPr>
        <p:spPr>
          <a:xfrm flipH="1">
            <a:off x="1752600" y="5943600"/>
            <a:ext cx="16002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loud Callout 27"/>
          <p:cNvSpPr/>
          <p:nvPr/>
        </p:nvSpPr>
        <p:spPr>
          <a:xfrm>
            <a:off x="2433484" y="685800"/>
            <a:ext cx="2290916" cy="1394861"/>
          </a:xfrm>
          <a:prstGeom prst="cloudCallout">
            <a:avLst>
              <a:gd name="adj1" fmla="val -30956"/>
              <a:gd name="adj2" fmla="val 91666"/>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smtClean="0"/>
              <a:t>INCONSISTENT DISCUSSION TIME   </a:t>
            </a:r>
            <a:endParaRPr lang="en-US" sz="1200" b="1" dirty="0"/>
          </a:p>
        </p:txBody>
      </p:sp>
      <p:sp>
        <p:nvSpPr>
          <p:cNvPr id="29" name="Cloud Callout 28"/>
          <p:cNvSpPr/>
          <p:nvPr/>
        </p:nvSpPr>
        <p:spPr>
          <a:xfrm>
            <a:off x="4572000" y="3429000"/>
            <a:ext cx="1828800" cy="1219200"/>
          </a:xfrm>
          <a:prstGeom prst="cloudCallout">
            <a:avLst>
              <a:gd name="adj1" fmla="val 79650"/>
              <a:gd name="adj2" fmla="val -33333"/>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t>CANNOT COMPLETE </a:t>
            </a:r>
            <a:r>
              <a:rPr lang="en-US" sz="1200" b="1" dirty="0" smtClean="0"/>
              <a:t>AGONA</a:t>
            </a:r>
          </a:p>
          <a:p>
            <a:pPr algn="ctr">
              <a:defRPr/>
            </a:pPr>
            <a:r>
              <a:rPr lang="en-US" sz="1200" b="1" dirty="0" smtClean="0"/>
              <a:t>CORRECTLY</a:t>
            </a:r>
            <a:endParaRPr lang="en-US" sz="1200" b="1" dirty="0"/>
          </a:p>
        </p:txBody>
      </p:sp>
      <p:sp>
        <p:nvSpPr>
          <p:cNvPr id="30" name="Cloud Callout 29"/>
          <p:cNvSpPr/>
          <p:nvPr/>
        </p:nvSpPr>
        <p:spPr>
          <a:xfrm>
            <a:off x="7239000" y="990600"/>
            <a:ext cx="1752600" cy="1219200"/>
          </a:xfrm>
          <a:prstGeom prst="cloudCallout">
            <a:avLst>
              <a:gd name="adj1" fmla="val -17320"/>
              <a:gd name="adj2" fmla="val 85986"/>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t>CAN’T PERFORM BASIC OPERATION</a:t>
            </a:r>
          </a:p>
        </p:txBody>
      </p:sp>
      <p:sp>
        <p:nvSpPr>
          <p:cNvPr id="3" name="Slide Number Placeholder 2"/>
          <p:cNvSpPr>
            <a:spLocks noGrp="1"/>
          </p:cNvSpPr>
          <p:nvPr>
            <p:ph type="sldNum" sz="quarter" idx="12"/>
          </p:nvPr>
        </p:nvSpPr>
        <p:spPr/>
        <p:txBody>
          <a:bodyPr/>
          <a:lstStyle/>
          <a:p>
            <a:fld id="{09A02BB9-3F86-4823-9A8F-6A16970CA7F2}" type="slidenum">
              <a:rPr lang="en-US" smtClean="0"/>
              <a:pPr/>
              <a:t>11</a:t>
            </a:fld>
            <a:endParaRPr lang="en-US"/>
          </a:p>
        </p:txBody>
      </p:sp>
    </p:spTree>
    <p:extLst>
      <p:ext uri="{BB962C8B-B14F-4D97-AF65-F5344CB8AC3E}">
        <p14:creationId xmlns:p14="http://schemas.microsoft.com/office/powerpoint/2010/main" val="330268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20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lide(fromBottom)">
                                      <p:cBhvr>
                                        <p:cTn id="55" dur="5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Horizontal)">
                                      <p:cBhvr>
                                        <p:cTn id="60" dur="500"/>
                                        <p:tgtEl>
                                          <p:spTgt spid="1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circle(in)">
                                      <p:cBhvr>
                                        <p:cTn id="65" dur="2000"/>
                                        <p:tgtEl>
                                          <p:spTgt spid="3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circle(in)">
                                      <p:cBhvr>
                                        <p:cTn id="70" dur="20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checkerboard(across)">
                                      <p:cBhvr>
                                        <p:cTn id="86" dur="500"/>
                                        <p:tgtEl>
                                          <p:spTgt spid="2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slide(fromBottom)">
                                      <p:cBhvr>
                                        <p:cTn id="91" dur="500"/>
                                        <p:tgtEl>
                                          <p:spTgt spid="1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box(in)">
                                      <p:cBhvr>
                                        <p:cTn id="96" dur="500"/>
                                        <p:tgtEl>
                                          <p:spTgt spid="2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diamond(in)">
                                      <p:cBhvr>
                                        <p:cTn id="10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Collection</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9A02BB9-3F86-4823-9A8F-6A16970CA7F2}" type="slidenum">
              <a:rPr lang="en-US" smtClean="0"/>
              <a:pPr/>
              <a:t>12</a:t>
            </a:fld>
            <a:endParaRPr lang="en-US"/>
          </a:p>
        </p:txBody>
      </p:sp>
    </p:spTree>
    <p:extLst>
      <p:ext uri="{BB962C8B-B14F-4D97-AF65-F5344CB8AC3E}">
        <p14:creationId xmlns:p14="http://schemas.microsoft.com/office/powerpoint/2010/main" val="279409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Data Collection Plan</a:t>
            </a:r>
          </a:p>
          <a:p>
            <a:r>
              <a:rPr lang="en-US" dirty="0"/>
              <a:t>Data Collection </a:t>
            </a:r>
            <a:r>
              <a:rPr lang="en-US" dirty="0" smtClean="0"/>
              <a:t>Forms</a:t>
            </a:r>
          </a:p>
          <a:p>
            <a:r>
              <a:rPr lang="en-US" dirty="0" smtClean="0"/>
              <a:t>Tips on Data Collection</a:t>
            </a:r>
          </a:p>
        </p:txBody>
      </p:sp>
      <p:sp>
        <p:nvSpPr>
          <p:cNvPr id="4" name="Slide Number Placeholder 3"/>
          <p:cNvSpPr>
            <a:spLocks noGrp="1"/>
          </p:cNvSpPr>
          <p:nvPr>
            <p:ph type="sldNum" sz="quarter" idx="12"/>
          </p:nvPr>
        </p:nvSpPr>
        <p:spPr/>
        <p:txBody>
          <a:bodyPr/>
          <a:lstStyle/>
          <a:p>
            <a:fld id="{09A02BB9-3F86-4823-9A8F-6A16970CA7F2}" type="slidenum">
              <a:rPr lang="en-US" smtClean="0"/>
              <a:pPr/>
              <a:t>13</a:t>
            </a:fld>
            <a:endParaRPr lang="en-US"/>
          </a:p>
        </p:txBody>
      </p:sp>
    </p:spTree>
    <p:extLst>
      <p:ext uri="{BB962C8B-B14F-4D97-AF65-F5344CB8AC3E}">
        <p14:creationId xmlns:p14="http://schemas.microsoft.com/office/powerpoint/2010/main" val="182606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28600" y="762000"/>
            <a:ext cx="8915400" cy="1143000"/>
          </a:xfrm>
        </p:spPr>
        <p:txBody>
          <a:bodyPr/>
          <a:lstStyle/>
          <a:p>
            <a:r>
              <a:rPr lang="en-US" dirty="0" smtClean="0"/>
              <a:t>How Can Data Help You?</a:t>
            </a:r>
          </a:p>
        </p:txBody>
      </p:sp>
      <p:pic>
        <p:nvPicPr>
          <p:cNvPr id="195587" name="Picture 3" descr="TTH2_5-44dragons_HRC"/>
          <p:cNvPicPr>
            <a:picLocks noChangeAspect="1" noChangeArrowheads="1"/>
          </p:cNvPicPr>
          <p:nvPr/>
        </p:nvPicPr>
        <p:blipFill>
          <a:blip r:embed="rId3" cstate="print"/>
          <a:srcRect/>
          <a:stretch>
            <a:fillRect/>
          </a:stretch>
        </p:blipFill>
        <p:spPr bwMode="auto">
          <a:xfrm>
            <a:off x="1539240" y="2057400"/>
            <a:ext cx="5800725" cy="4580088"/>
          </a:xfrm>
          <a:prstGeom prst="rect">
            <a:avLst/>
          </a:prstGeom>
          <a:noFill/>
        </p:spPr>
      </p:pic>
      <p:sp>
        <p:nvSpPr>
          <p:cNvPr id="2" name="Slide Number Placeholder 1"/>
          <p:cNvSpPr>
            <a:spLocks noGrp="1"/>
          </p:cNvSpPr>
          <p:nvPr>
            <p:ph type="sldNum" sz="quarter" idx="12"/>
          </p:nvPr>
        </p:nvSpPr>
        <p:spPr/>
        <p:txBody>
          <a:bodyPr/>
          <a:lstStyle/>
          <a:p>
            <a:fld id="{09A02BB9-3F86-4823-9A8F-6A16970CA7F2}" type="slidenum">
              <a:rPr lang="en-US" smtClean="0"/>
              <a:pPr/>
              <a:t>14</a:t>
            </a:fld>
            <a:endParaRPr lang="en-US"/>
          </a:p>
        </p:txBody>
      </p:sp>
    </p:spTree>
    <p:extLst>
      <p:ext uri="{BB962C8B-B14F-4D97-AF65-F5344CB8AC3E}">
        <p14:creationId xmlns:p14="http://schemas.microsoft.com/office/powerpoint/2010/main" val="345112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723900"/>
            <a:ext cx="9296400" cy="1143000"/>
          </a:xfrm>
        </p:spPr>
        <p:txBody>
          <a:bodyPr/>
          <a:lstStyle/>
          <a:p>
            <a:r>
              <a:rPr lang="en-US" dirty="0" smtClean="0"/>
              <a:t>By Showing What Really Is</a:t>
            </a:r>
          </a:p>
        </p:txBody>
      </p:sp>
      <p:pic>
        <p:nvPicPr>
          <p:cNvPr id="197635" name="Picture 3" descr="TTH2_p5-44_3dragons_HRC"/>
          <p:cNvPicPr>
            <a:picLocks noChangeAspect="1" noChangeArrowheads="1"/>
          </p:cNvPicPr>
          <p:nvPr/>
        </p:nvPicPr>
        <p:blipFill>
          <a:blip r:embed="rId3" cstate="print"/>
          <a:srcRect/>
          <a:stretch>
            <a:fillRect/>
          </a:stretch>
        </p:blipFill>
        <p:spPr bwMode="auto">
          <a:xfrm>
            <a:off x="1237593" y="1752600"/>
            <a:ext cx="6858000" cy="4800600"/>
          </a:xfrm>
          <a:prstGeom prst="rect">
            <a:avLst/>
          </a:prstGeom>
          <a:noFill/>
        </p:spPr>
      </p:pic>
      <p:sp>
        <p:nvSpPr>
          <p:cNvPr id="2" name="Slide Number Placeholder 1"/>
          <p:cNvSpPr>
            <a:spLocks noGrp="1"/>
          </p:cNvSpPr>
          <p:nvPr>
            <p:ph type="sldNum" sz="quarter" idx="12"/>
          </p:nvPr>
        </p:nvSpPr>
        <p:spPr/>
        <p:txBody>
          <a:bodyPr/>
          <a:lstStyle/>
          <a:p>
            <a:fld id="{09A02BB9-3F86-4823-9A8F-6A16970CA7F2}" type="slidenum">
              <a:rPr lang="en-US" smtClean="0"/>
              <a:pPr/>
              <a:t>15</a:t>
            </a:fld>
            <a:endParaRPr lang="en-US"/>
          </a:p>
        </p:txBody>
      </p:sp>
    </p:spTree>
    <p:extLst>
      <p:ext uri="{BB962C8B-B14F-4D97-AF65-F5344CB8AC3E}">
        <p14:creationId xmlns:p14="http://schemas.microsoft.com/office/powerpoint/2010/main" val="10020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smtClean="0"/>
              <a:t>Data Help Us . . . </a:t>
            </a:r>
          </a:p>
        </p:txBody>
      </p:sp>
      <p:sp>
        <p:nvSpPr>
          <p:cNvPr id="199683" name="Rectangle 3"/>
          <p:cNvSpPr>
            <a:spLocks noGrp="1" noChangeArrowheads="1"/>
          </p:cNvSpPr>
          <p:nvPr>
            <p:ph idx="1"/>
          </p:nvPr>
        </p:nvSpPr>
        <p:spPr>
          <a:xfrm>
            <a:off x="381000" y="1676400"/>
            <a:ext cx="8124825" cy="4343400"/>
          </a:xfrm>
        </p:spPr>
        <p:txBody>
          <a:bodyPr/>
          <a:lstStyle/>
          <a:p>
            <a:pPr marL="400050" lvl="1">
              <a:buClr>
                <a:schemeClr val="hlink"/>
              </a:buClr>
            </a:pPr>
            <a:r>
              <a:rPr lang="en-US" sz="2400" dirty="0" smtClean="0"/>
              <a:t>Separate what we </a:t>
            </a:r>
            <a:r>
              <a:rPr lang="en-US" sz="2400" i="1" dirty="0" smtClean="0"/>
              <a:t>think</a:t>
            </a:r>
            <a:r>
              <a:rPr lang="en-US" sz="2400" dirty="0" smtClean="0"/>
              <a:t> from what is </a:t>
            </a:r>
            <a:r>
              <a:rPr lang="en-US" sz="2400" i="1" dirty="0" smtClean="0">
                <a:solidFill>
                  <a:srgbClr val="FF0000"/>
                </a:solidFill>
              </a:rPr>
              <a:t>really</a:t>
            </a:r>
            <a:r>
              <a:rPr lang="en-US" sz="2400" dirty="0" smtClean="0">
                <a:solidFill>
                  <a:srgbClr val="FF0000"/>
                </a:solidFill>
              </a:rPr>
              <a:t> happening</a:t>
            </a:r>
          </a:p>
          <a:p>
            <a:pPr marL="400050" lvl="1">
              <a:buClr>
                <a:schemeClr val="hlink"/>
              </a:buClr>
            </a:pPr>
            <a:r>
              <a:rPr lang="en-US" sz="2400" dirty="0" smtClean="0">
                <a:solidFill>
                  <a:srgbClr val="FF0000"/>
                </a:solidFill>
              </a:rPr>
              <a:t>Confirm or disprove </a:t>
            </a:r>
            <a:r>
              <a:rPr lang="en-US" sz="2400" dirty="0" smtClean="0"/>
              <a:t>preconceived ideas and theories</a:t>
            </a:r>
          </a:p>
          <a:p>
            <a:pPr marL="400050" lvl="1">
              <a:buClr>
                <a:schemeClr val="hlink"/>
              </a:buClr>
            </a:pPr>
            <a:r>
              <a:rPr lang="en-US" sz="2400" dirty="0" smtClean="0"/>
              <a:t>Create a </a:t>
            </a:r>
            <a:r>
              <a:rPr lang="en-US" sz="2400" dirty="0" smtClean="0">
                <a:solidFill>
                  <a:srgbClr val="FF0000"/>
                </a:solidFill>
              </a:rPr>
              <a:t>baseline</a:t>
            </a:r>
            <a:r>
              <a:rPr lang="en-US" sz="2400" dirty="0" smtClean="0"/>
              <a:t> of performance</a:t>
            </a:r>
          </a:p>
          <a:p>
            <a:pPr marL="400050" lvl="1">
              <a:buClr>
                <a:schemeClr val="hlink"/>
              </a:buClr>
            </a:pPr>
            <a:r>
              <a:rPr lang="en-US" sz="2400" dirty="0" smtClean="0"/>
              <a:t>Able to see the </a:t>
            </a:r>
            <a:r>
              <a:rPr lang="en-US" sz="2400" dirty="0" smtClean="0">
                <a:solidFill>
                  <a:srgbClr val="FF0000"/>
                </a:solidFill>
              </a:rPr>
              <a:t>pattern of the problem over time</a:t>
            </a:r>
          </a:p>
          <a:p>
            <a:pPr marL="400050" lvl="1">
              <a:buClr>
                <a:schemeClr val="hlink"/>
              </a:buClr>
            </a:pPr>
            <a:r>
              <a:rPr lang="en-US" sz="2400" dirty="0" smtClean="0"/>
              <a:t>Measure the </a:t>
            </a:r>
            <a:r>
              <a:rPr lang="en-US" sz="2400" dirty="0" smtClean="0">
                <a:solidFill>
                  <a:srgbClr val="FF0000"/>
                </a:solidFill>
              </a:rPr>
              <a:t>impact of changes </a:t>
            </a:r>
            <a:r>
              <a:rPr lang="en-US" sz="2400" dirty="0" smtClean="0"/>
              <a:t>on a process</a:t>
            </a:r>
          </a:p>
          <a:p>
            <a:pPr marL="400050" lvl="1">
              <a:buClr>
                <a:schemeClr val="hlink"/>
              </a:buClr>
            </a:pPr>
            <a:r>
              <a:rPr lang="en-US" sz="2400" dirty="0" smtClean="0"/>
              <a:t>Identify and </a:t>
            </a:r>
            <a:r>
              <a:rPr lang="en-US" sz="2400" dirty="0" smtClean="0">
                <a:solidFill>
                  <a:srgbClr val="FF0000"/>
                </a:solidFill>
              </a:rPr>
              <a:t>understand relationships </a:t>
            </a:r>
            <a:r>
              <a:rPr lang="en-US" sz="2400" dirty="0" smtClean="0"/>
              <a:t>that might help explain variation</a:t>
            </a:r>
          </a:p>
          <a:p>
            <a:pPr marL="400050" lvl="1">
              <a:buClr>
                <a:schemeClr val="hlink"/>
              </a:buClr>
            </a:pPr>
            <a:r>
              <a:rPr lang="en-US" sz="2400" dirty="0" smtClean="0">
                <a:solidFill>
                  <a:srgbClr val="FF0000"/>
                </a:solidFill>
              </a:rPr>
              <a:t>Monitor and control </a:t>
            </a:r>
            <a:r>
              <a:rPr lang="en-US" sz="2400" dirty="0" smtClean="0"/>
              <a:t>a process </a:t>
            </a:r>
          </a:p>
          <a:p>
            <a:pPr marL="400050" lvl="1">
              <a:buClr>
                <a:schemeClr val="hlink"/>
              </a:buClr>
            </a:pPr>
            <a:r>
              <a:rPr lang="en-US" sz="2400" dirty="0" smtClean="0"/>
              <a:t>Avoid “solutions” that don’t actually solve the real problem</a:t>
            </a:r>
            <a:endParaRPr lang="en-US" sz="2400" b="1" dirty="0" smtClean="0"/>
          </a:p>
        </p:txBody>
      </p:sp>
      <p:sp>
        <p:nvSpPr>
          <p:cNvPr id="2" name="Slide Number Placeholder 1"/>
          <p:cNvSpPr>
            <a:spLocks noGrp="1"/>
          </p:cNvSpPr>
          <p:nvPr>
            <p:ph type="sldNum" sz="quarter" idx="12"/>
          </p:nvPr>
        </p:nvSpPr>
        <p:spPr/>
        <p:txBody>
          <a:bodyPr/>
          <a:lstStyle/>
          <a:p>
            <a:fld id="{09A02BB9-3F86-4823-9A8F-6A16970CA7F2}" type="slidenum">
              <a:rPr lang="en-US" smtClean="0"/>
              <a:pPr/>
              <a:t>16</a:t>
            </a:fld>
            <a:endParaRPr lang="en-US"/>
          </a:p>
        </p:txBody>
      </p:sp>
    </p:spTree>
    <p:extLst>
      <p:ext uri="{BB962C8B-B14F-4D97-AF65-F5344CB8AC3E}">
        <p14:creationId xmlns:p14="http://schemas.microsoft.com/office/powerpoint/2010/main" val="49071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229600" cy="1143000"/>
          </a:xfrm>
        </p:spPr>
        <p:txBody>
          <a:bodyPr/>
          <a:lstStyle/>
          <a:p>
            <a:pPr fontAlgn="auto">
              <a:spcAft>
                <a:spcPts val="0"/>
              </a:spcAft>
              <a:defRPr/>
            </a:pPr>
            <a:r>
              <a:rPr lang="en-US" dirty="0" smtClean="0"/>
              <a:t>Desirable </a:t>
            </a:r>
            <a:r>
              <a:rPr lang="en-US" dirty="0"/>
              <a:t>Data Characteristics</a:t>
            </a:r>
          </a:p>
        </p:txBody>
      </p:sp>
      <p:sp>
        <p:nvSpPr>
          <p:cNvPr id="51202" name="Rectangle 3"/>
          <p:cNvSpPr>
            <a:spLocks noGrp="1" noChangeArrowheads="1"/>
          </p:cNvSpPr>
          <p:nvPr>
            <p:ph idx="1"/>
          </p:nvPr>
        </p:nvSpPr>
        <p:spPr>
          <a:xfrm>
            <a:off x="533400" y="1752600"/>
            <a:ext cx="7467600" cy="4873625"/>
          </a:xfrm>
        </p:spPr>
        <p:txBody>
          <a:bodyPr>
            <a:normAutofit/>
          </a:bodyPr>
          <a:lstStyle/>
          <a:p>
            <a:r>
              <a:rPr lang="en-US" dirty="0" smtClean="0"/>
              <a:t>Data should be:</a:t>
            </a:r>
          </a:p>
          <a:p>
            <a:pPr>
              <a:buFontTx/>
              <a:buNone/>
            </a:pPr>
            <a:r>
              <a:rPr lang="en-US" dirty="0" smtClean="0"/>
              <a:t>	- Sufficient</a:t>
            </a:r>
          </a:p>
          <a:p>
            <a:pPr>
              <a:buFontTx/>
              <a:buNone/>
            </a:pPr>
            <a:r>
              <a:rPr lang="en-US" dirty="0" smtClean="0"/>
              <a:t>	- Relevant</a:t>
            </a:r>
          </a:p>
          <a:p>
            <a:pPr>
              <a:buFontTx/>
              <a:buNone/>
            </a:pPr>
            <a:r>
              <a:rPr lang="en-US" dirty="0" smtClean="0"/>
              <a:t>	- Representative</a:t>
            </a:r>
          </a:p>
          <a:p>
            <a:pPr>
              <a:buFontTx/>
              <a:buNone/>
            </a:pPr>
            <a:r>
              <a:rPr lang="en-US" dirty="0" smtClean="0"/>
              <a:t>	- Contextual</a:t>
            </a:r>
          </a:p>
          <a:p>
            <a:r>
              <a:rPr lang="en-US" dirty="0" smtClean="0"/>
              <a:t>Ensure gathering and analysis of data from a stable time period relevant to the problem or question being tackled.</a:t>
            </a:r>
          </a:p>
          <a:p>
            <a:pPr>
              <a:buNone/>
            </a:pPr>
            <a:endParaRPr lang="en-US" dirty="0" smtClean="0"/>
          </a:p>
        </p:txBody>
      </p:sp>
      <p:sp>
        <p:nvSpPr>
          <p:cNvPr id="2" name="Slide Number Placeholder 1"/>
          <p:cNvSpPr>
            <a:spLocks noGrp="1"/>
          </p:cNvSpPr>
          <p:nvPr>
            <p:ph type="sldNum" sz="quarter" idx="12"/>
          </p:nvPr>
        </p:nvSpPr>
        <p:spPr/>
        <p:txBody>
          <a:bodyPr/>
          <a:lstStyle/>
          <a:p>
            <a:fld id="{09A02BB9-3F86-4823-9A8F-6A16970CA7F2}" type="slidenum">
              <a:rPr lang="en-US" smtClean="0"/>
              <a:pPr/>
              <a:t>17</a:t>
            </a:fld>
            <a:endParaRPr lang="en-US"/>
          </a:p>
        </p:txBody>
      </p:sp>
    </p:spTree>
    <p:extLst>
      <p:ext uri="{BB962C8B-B14F-4D97-AF65-F5344CB8AC3E}">
        <p14:creationId xmlns:p14="http://schemas.microsoft.com/office/powerpoint/2010/main" val="2074026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Collection Plan</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09A02BB9-3F86-4823-9A8F-6A16970CA7F2}" type="slidenum">
              <a:rPr lang="en-US" smtClean="0"/>
              <a:pPr/>
              <a:t>18</a:t>
            </a:fld>
            <a:endParaRPr lang="en-US"/>
          </a:p>
        </p:txBody>
      </p:sp>
    </p:spTree>
    <p:extLst>
      <p:ext uri="{BB962C8B-B14F-4D97-AF65-F5344CB8AC3E}">
        <p14:creationId xmlns:p14="http://schemas.microsoft.com/office/powerpoint/2010/main" val="309195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9185" name="Rectangle 2"/>
          <p:cNvSpPr>
            <a:spLocks noGrp="1" noChangeArrowheads="1"/>
          </p:cNvSpPr>
          <p:nvPr>
            <p:ph type="title"/>
          </p:nvPr>
        </p:nvSpPr>
        <p:spPr>
          <a:xfrm>
            <a:off x="1985963" y="303068"/>
            <a:ext cx="7158037" cy="746125"/>
          </a:xfrm>
        </p:spPr>
        <p:txBody>
          <a:bodyPr/>
          <a:lstStyle/>
          <a:p>
            <a:r>
              <a:rPr lang="en-US" dirty="0" smtClean="0"/>
              <a:t>Data Collection Plan</a:t>
            </a:r>
          </a:p>
        </p:txBody>
      </p:sp>
      <p:sp>
        <p:nvSpPr>
          <p:cNvPr id="2269187" name="Rectangle 4"/>
          <p:cNvSpPr>
            <a:spLocks noChangeArrowheads="1"/>
          </p:cNvSpPr>
          <p:nvPr/>
        </p:nvSpPr>
        <p:spPr bwMode="auto">
          <a:xfrm>
            <a:off x="3500438" y="2116138"/>
            <a:ext cx="5022850" cy="182562"/>
          </a:xfrm>
          <a:prstGeom prst="rect">
            <a:avLst/>
          </a:prstGeom>
          <a:noFill/>
          <a:ln w="9525">
            <a:noFill/>
            <a:miter lim="800000"/>
            <a:headEnd/>
            <a:tailEnd/>
          </a:ln>
        </p:spPr>
        <p:txBody>
          <a:bodyPr lIns="0" tIns="0" rIns="0" bIns="0">
            <a:spAutoFit/>
          </a:bodyPr>
          <a:lstStyle/>
          <a:p>
            <a:pPr algn="ctr" eaLnBrk="0" hangingPunct="0"/>
            <a:r>
              <a:rPr lang="en-US" sz="1200" b="1">
                <a:latin typeface="Times New Roman" pitchFamily="18" charset="0"/>
              </a:rPr>
              <a:t>Operational Definition and Procedures</a:t>
            </a:r>
            <a:endParaRPr lang="en-US" sz="1200">
              <a:latin typeface="Times New Roman" pitchFamily="18" charset="0"/>
            </a:endParaRPr>
          </a:p>
        </p:txBody>
      </p:sp>
      <p:sp>
        <p:nvSpPr>
          <p:cNvPr id="2269188" name="Rectangle 5"/>
          <p:cNvSpPr>
            <a:spLocks noChangeArrowheads="1"/>
          </p:cNvSpPr>
          <p:nvPr/>
        </p:nvSpPr>
        <p:spPr bwMode="auto">
          <a:xfrm>
            <a:off x="661988" y="1325563"/>
            <a:ext cx="1568450" cy="212725"/>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rPr>
              <a:t>Data Collection Plan</a:t>
            </a:r>
            <a:endParaRPr lang="en-US" sz="1400">
              <a:latin typeface="Times New Roman" pitchFamily="18" charset="0"/>
            </a:endParaRPr>
          </a:p>
        </p:txBody>
      </p:sp>
      <p:sp>
        <p:nvSpPr>
          <p:cNvPr id="2269189" name="Rectangle 6"/>
          <p:cNvSpPr>
            <a:spLocks noChangeArrowheads="1"/>
          </p:cNvSpPr>
          <p:nvPr/>
        </p:nvSpPr>
        <p:spPr bwMode="auto">
          <a:xfrm>
            <a:off x="5953125" y="1325563"/>
            <a:ext cx="611188" cy="212725"/>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rPr>
              <a:t>Project:</a:t>
            </a:r>
            <a:endParaRPr lang="en-US" sz="2400">
              <a:latin typeface="Times New Roman" pitchFamily="18" charset="0"/>
            </a:endParaRPr>
          </a:p>
        </p:txBody>
      </p:sp>
      <p:sp>
        <p:nvSpPr>
          <p:cNvPr id="2269190" name="Rectangle 7"/>
          <p:cNvSpPr>
            <a:spLocks noChangeArrowheads="1"/>
          </p:cNvSpPr>
          <p:nvPr/>
        </p:nvSpPr>
        <p:spPr bwMode="auto">
          <a:xfrm>
            <a:off x="661988" y="1595438"/>
            <a:ext cx="2433638" cy="182562"/>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What questions do you want to answer?</a:t>
            </a:r>
          </a:p>
        </p:txBody>
      </p:sp>
      <p:sp>
        <p:nvSpPr>
          <p:cNvPr id="2269191" name="Rectangle 8"/>
          <p:cNvSpPr>
            <a:spLocks noChangeArrowheads="1"/>
          </p:cNvSpPr>
          <p:nvPr/>
        </p:nvSpPr>
        <p:spPr bwMode="auto">
          <a:xfrm>
            <a:off x="636588" y="2116138"/>
            <a:ext cx="2854325" cy="182562"/>
          </a:xfrm>
          <a:prstGeom prst="rect">
            <a:avLst/>
          </a:prstGeom>
          <a:noFill/>
          <a:ln w="9525">
            <a:noFill/>
            <a:miter lim="800000"/>
            <a:headEnd/>
            <a:tailEnd/>
          </a:ln>
        </p:spPr>
        <p:txBody>
          <a:bodyPr lIns="0" tIns="0" rIns="0" bIns="0">
            <a:spAutoFit/>
          </a:bodyPr>
          <a:lstStyle/>
          <a:p>
            <a:pPr algn="ctr" eaLnBrk="0" hangingPunct="0"/>
            <a:r>
              <a:rPr lang="en-US" sz="1200" b="1">
                <a:latin typeface="Times New Roman" pitchFamily="18" charset="0"/>
              </a:rPr>
              <a:t>Data</a:t>
            </a:r>
            <a:endParaRPr lang="en-US" sz="2400">
              <a:latin typeface="Times New Roman" pitchFamily="18" charset="0"/>
            </a:endParaRPr>
          </a:p>
        </p:txBody>
      </p:sp>
      <p:sp>
        <p:nvSpPr>
          <p:cNvPr id="2269192" name="Rectangle 9"/>
          <p:cNvSpPr>
            <a:spLocks noChangeArrowheads="1"/>
          </p:cNvSpPr>
          <p:nvPr/>
        </p:nvSpPr>
        <p:spPr bwMode="auto">
          <a:xfrm>
            <a:off x="665163" y="2355850"/>
            <a:ext cx="331788" cy="182562"/>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What</a:t>
            </a:r>
          </a:p>
        </p:txBody>
      </p:sp>
      <p:sp>
        <p:nvSpPr>
          <p:cNvPr id="2269193" name="Rectangle 10"/>
          <p:cNvSpPr>
            <a:spLocks noChangeArrowheads="1"/>
          </p:cNvSpPr>
          <p:nvPr/>
        </p:nvSpPr>
        <p:spPr bwMode="auto">
          <a:xfrm>
            <a:off x="1887538" y="2355850"/>
            <a:ext cx="908050" cy="365125"/>
          </a:xfrm>
          <a:prstGeom prst="rect">
            <a:avLst/>
          </a:prstGeom>
          <a:noFill/>
          <a:ln w="9525">
            <a:noFill/>
            <a:miter lim="800000"/>
            <a:headEnd/>
            <a:tailEnd/>
          </a:ln>
        </p:spPr>
        <p:txBody>
          <a:bodyPr wrap="none" lIns="0" tIns="0" rIns="0" bIns="0">
            <a:spAutoFit/>
          </a:bodyPr>
          <a:lstStyle/>
          <a:p>
            <a:pPr eaLnBrk="0" hangingPunct="0"/>
            <a:r>
              <a:rPr lang="en-US" sz="1200" dirty="0">
                <a:latin typeface="Times New Roman" pitchFamily="18" charset="0"/>
              </a:rPr>
              <a:t>Measure type/ </a:t>
            </a:r>
            <a:br>
              <a:rPr lang="en-US" sz="1200" dirty="0">
                <a:latin typeface="Times New Roman" pitchFamily="18" charset="0"/>
              </a:rPr>
            </a:br>
            <a:r>
              <a:rPr lang="en-US" sz="1200" dirty="0">
                <a:latin typeface="Times New Roman" pitchFamily="18" charset="0"/>
              </a:rPr>
              <a:t>Data type</a:t>
            </a:r>
          </a:p>
        </p:txBody>
      </p:sp>
      <p:sp>
        <p:nvSpPr>
          <p:cNvPr id="2269194" name="Rectangle 11"/>
          <p:cNvSpPr>
            <a:spLocks noChangeArrowheads="1"/>
          </p:cNvSpPr>
          <p:nvPr/>
        </p:nvSpPr>
        <p:spPr bwMode="auto">
          <a:xfrm>
            <a:off x="3578225" y="2355850"/>
            <a:ext cx="919163" cy="182562"/>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How measured</a:t>
            </a:r>
          </a:p>
        </p:txBody>
      </p:sp>
      <p:sp>
        <p:nvSpPr>
          <p:cNvPr id="2269195" name="Rectangle 12"/>
          <p:cNvSpPr>
            <a:spLocks noChangeArrowheads="1"/>
          </p:cNvSpPr>
          <p:nvPr/>
        </p:nvSpPr>
        <p:spPr bwMode="auto">
          <a:xfrm>
            <a:off x="4710113" y="2355850"/>
            <a:ext cx="1181100" cy="547687"/>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Related conditions </a:t>
            </a:r>
            <a:br>
              <a:rPr lang="en-US" sz="1200">
                <a:latin typeface="Times New Roman" pitchFamily="18" charset="0"/>
              </a:rPr>
            </a:br>
            <a:r>
              <a:rPr lang="en-US" sz="1200">
                <a:latin typeface="Times New Roman" pitchFamily="18" charset="0"/>
              </a:rPr>
              <a:t>to record</a:t>
            </a:r>
            <a:r>
              <a:rPr lang="en-US" sz="1200" baseline="30000">
                <a:latin typeface="Times New Roman" pitchFamily="18" charset="0"/>
              </a:rPr>
              <a:t>2</a:t>
            </a:r>
            <a:endParaRPr lang="en-US" sz="1200">
              <a:latin typeface="Times New Roman" pitchFamily="18" charset="0"/>
            </a:endParaRPr>
          </a:p>
          <a:p>
            <a:pPr eaLnBrk="0" hangingPunct="0"/>
            <a:endParaRPr lang="en-US" sz="1200">
              <a:latin typeface="Times New Roman" pitchFamily="18" charset="0"/>
            </a:endParaRPr>
          </a:p>
        </p:txBody>
      </p:sp>
      <p:sp>
        <p:nvSpPr>
          <p:cNvPr id="2269196" name="Rectangle 13"/>
          <p:cNvSpPr>
            <a:spLocks noChangeArrowheads="1"/>
          </p:cNvSpPr>
          <p:nvPr/>
        </p:nvSpPr>
        <p:spPr bwMode="auto">
          <a:xfrm>
            <a:off x="6027738" y="2355850"/>
            <a:ext cx="946150" cy="182562"/>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Sampling notes</a:t>
            </a:r>
          </a:p>
        </p:txBody>
      </p:sp>
      <p:sp>
        <p:nvSpPr>
          <p:cNvPr id="2269197" name="Rectangle 14"/>
          <p:cNvSpPr>
            <a:spLocks noChangeArrowheads="1"/>
          </p:cNvSpPr>
          <p:nvPr/>
        </p:nvSpPr>
        <p:spPr bwMode="auto">
          <a:xfrm>
            <a:off x="7199313" y="2355850"/>
            <a:ext cx="1322388" cy="365125"/>
          </a:xfrm>
          <a:prstGeom prst="rect">
            <a:avLst/>
          </a:prstGeom>
          <a:noFill/>
          <a:ln w="9525">
            <a:noFill/>
            <a:miter lim="800000"/>
            <a:headEnd/>
            <a:tailEnd/>
          </a:ln>
        </p:spPr>
        <p:txBody>
          <a:bodyPr wrap="none" lIns="0" tIns="0" rIns="0" bIns="0">
            <a:spAutoFit/>
          </a:bodyPr>
          <a:lstStyle/>
          <a:p>
            <a:pPr eaLnBrk="0" hangingPunct="0"/>
            <a:r>
              <a:rPr lang="en-US" sz="1200" dirty="0">
                <a:latin typeface="Times New Roman" pitchFamily="18" charset="0"/>
              </a:rPr>
              <a:t>How/where recorded </a:t>
            </a:r>
            <a:br>
              <a:rPr lang="en-US" sz="1200" dirty="0">
                <a:latin typeface="Times New Roman" pitchFamily="18" charset="0"/>
              </a:rPr>
            </a:br>
            <a:r>
              <a:rPr lang="en-US" sz="1200" dirty="0">
                <a:latin typeface="Times New Roman" pitchFamily="18" charset="0"/>
              </a:rPr>
              <a:t>(attach form)</a:t>
            </a:r>
          </a:p>
        </p:txBody>
      </p:sp>
      <p:sp>
        <p:nvSpPr>
          <p:cNvPr id="2269198" name="Line 15"/>
          <p:cNvSpPr>
            <a:spLocks noChangeShapeType="1"/>
          </p:cNvSpPr>
          <p:nvPr/>
        </p:nvSpPr>
        <p:spPr bwMode="auto">
          <a:xfrm>
            <a:off x="646113" y="1568450"/>
            <a:ext cx="7883525" cy="3175"/>
          </a:xfrm>
          <a:prstGeom prst="line">
            <a:avLst/>
          </a:prstGeom>
          <a:noFill/>
          <a:ln w="20701">
            <a:solidFill>
              <a:schemeClr val="tx1"/>
            </a:solidFill>
            <a:round/>
            <a:headEnd/>
            <a:tailEnd/>
          </a:ln>
        </p:spPr>
        <p:txBody>
          <a:bodyPr/>
          <a:lstStyle/>
          <a:p>
            <a:endParaRPr lang="en-US"/>
          </a:p>
        </p:txBody>
      </p:sp>
      <p:sp>
        <p:nvSpPr>
          <p:cNvPr id="2269199" name="Line 16"/>
          <p:cNvSpPr>
            <a:spLocks noChangeShapeType="1"/>
          </p:cNvSpPr>
          <p:nvPr/>
        </p:nvSpPr>
        <p:spPr bwMode="auto">
          <a:xfrm>
            <a:off x="646113" y="2054225"/>
            <a:ext cx="7888288" cy="0"/>
          </a:xfrm>
          <a:prstGeom prst="line">
            <a:avLst/>
          </a:prstGeom>
          <a:noFill/>
          <a:ln w="20701">
            <a:solidFill>
              <a:schemeClr val="tx1"/>
            </a:solidFill>
            <a:round/>
            <a:headEnd/>
            <a:tailEnd/>
          </a:ln>
        </p:spPr>
        <p:txBody>
          <a:bodyPr/>
          <a:lstStyle/>
          <a:p>
            <a:endParaRPr lang="en-US"/>
          </a:p>
        </p:txBody>
      </p:sp>
      <p:sp>
        <p:nvSpPr>
          <p:cNvPr id="2269200" name="Freeform 17"/>
          <p:cNvSpPr>
            <a:spLocks noChangeArrowheads="1"/>
          </p:cNvSpPr>
          <p:nvPr/>
        </p:nvSpPr>
        <p:spPr bwMode="auto">
          <a:xfrm>
            <a:off x="646113" y="2330450"/>
            <a:ext cx="7881938" cy="1587"/>
          </a:xfrm>
          <a:custGeom>
            <a:avLst/>
            <a:gdLst>
              <a:gd name="T0" fmla="*/ 0 w 4937"/>
              <a:gd name="T1" fmla="*/ 1 h 1"/>
              <a:gd name="T2" fmla="*/ 5107 w 4937"/>
              <a:gd name="T3" fmla="*/ 0 h 1"/>
              <a:gd name="T4" fmla="*/ 0 60000 65536"/>
              <a:gd name="T5" fmla="*/ 0 60000 65536"/>
              <a:gd name="T6" fmla="*/ 0 w 4937"/>
              <a:gd name="T7" fmla="*/ 0 h 1"/>
              <a:gd name="T8" fmla="*/ 4937 w 4937"/>
              <a:gd name="T9" fmla="*/ 1 h 1"/>
            </a:gdLst>
            <a:ahLst/>
            <a:cxnLst>
              <a:cxn ang="T4">
                <a:pos x="T0" y="T1"/>
              </a:cxn>
              <a:cxn ang="T5">
                <a:pos x="T2" y="T3"/>
              </a:cxn>
            </a:cxnLst>
            <a:rect l="T6" t="T7" r="T8" b="T9"/>
            <a:pathLst>
              <a:path w="4937" h="1">
                <a:moveTo>
                  <a:pt x="0" y="1"/>
                </a:moveTo>
                <a:lnTo>
                  <a:pt x="4937" y="0"/>
                </a:lnTo>
              </a:path>
            </a:pathLst>
          </a:custGeom>
          <a:solidFill>
            <a:srgbClr val="FFFFFF"/>
          </a:solidFill>
          <a:ln w="4826">
            <a:solidFill>
              <a:schemeClr val="tx1"/>
            </a:solidFill>
            <a:prstDash val="solid"/>
            <a:round/>
            <a:headEnd/>
            <a:tailEnd/>
          </a:ln>
        </p:spPr>
        <p:txBody>
          <a:bodyPr/>
          <a:lstStyle/>
          <a:p>
            <a:endParaRPr lang="en-US"/>
          </a:p>
        </p:txBody>
      </p:sp>
      <p:sp>
        <p:nvSpPr>
          <p:cNvPr id="2269201" name="Line 18"/>
          <p:cNvSpPr>
            <a:spLocks noChangeShapeType="1"/>
          </p:cNvSpPr>
          <p:nvPr/>
        </p:nvSpPr>
        <p:spPr bwMode="auto">
          <a:xfrm>
            <a:off x="646113" y="3632200"/>
            <a:ext cx="7888288" cy="3175"/>
          </a:xfrm>
          <a:prstGeom prst="line">
            <a:avLst/>
          </a:prstGeom>
          <a:noFill/>
          <a:ln w="20701">
            <a:solidFill>
              <a:schemeClr val="tx1"/>
            </a:solidFill>
            <a:round/>
            <a:headEnd/>
            <a:tailEnd/>
          </a:ln>
        </p:spPr>
        <p:txBody>
          <a:bodyPr/>
          <a:lstStyle/>
          <a:p>
            <a:endParaRPr lang="en-US"/>
          </a:p>
        </p:txBody>
      </p:sp>
      <p:sp>
        <p:nvSpPr>
          <p:cNvPr id="2269202" name="Line 19"/>
          <p:cNvSpPr>
            <a:spLocks noChangeShapeType="1"/>
          </p:cNvSpPr>
          <p:nvPr/>
        </p:nvSpPr>
        <p:spPr bwMode="auto">
          <a:xfrm flipV="1">
            <a:off x="3500438" y="2062163"/>
            <a:ext cx="1588" cy="1562100"/>
          </a:xfrm>
          <a:prstGeom prst="line">
            <a:avLst/>
          </a:prstGeom>
          <a:noFill/>
          <a:ln w="20701">
            <a:solidFill>
              <a:schemeClr val="tx1"/>
            </a:solidFill>
            <a:round/>
            <a:headEnd/>
            <a:tailEnd/>
          </a:ln>
        </p:spPr>
        <p:txBody>
          <a:bodyPr/>
          <a:lstStyle/>
          <a:p>
            <a:endParaRPr lang="en-US"/>
          </a:p>
        </p:txBody>
      </p:sp>
      <p:sp>
        <p:nvSpPr>
          <p:cNvPr id="2269203" name="Line 20"/>
          <p:cNvSpPr>
            <a:spLocks noChangeShapeType="1"/>
          </p:cNvSpPr>
          <p:nvPr/>
        </p:nvSpPr>
        <p:spPr bwMode="auto">
          <a:xfrm flipV="1">
            <a:off x="4287838" y="3632200"/>
            <a:ext cx="1588" cy="1403350"/>
          </a:xfrm>
          <a:prstGeom prst="line">
            <a:avLst/>
          </a:prstGeom>
          <a:noFill/>
          <a:ln w="20701">
            <a:solidFill>
              <a:schemeClr val="tx1"/>
            </a:solidFill>
            <a:round/>
            <a:headEnd/>
            <a:tailEnd/>
          </a:ln>
        </p:spPr>
        <p:txBody>
          <a:bodyPr/>
          <a:lstStyle/>
          <a:p>
            <a:endParaRPr lang="en-US"/>
          </a:p>
        </p:txBody>
      </p:sp>
      <p:sp>
        <p:nvSpPr>
          <p:cNvPr id="2269204" name="Line 21"/>
          <p:cNvSpPr>
            <a:spLocks noChangeShapeType="1"/>
          </p:cNvSpPr>
          <p:nvPr/>
        </p:nvSpPr>
        <p:spPr bwMode="auto">
          <a:xfrm flipV="1">
            <a:off x="4637088" y="2335213"/>
            <a:ext cx="1588" cy="1285875"/>
          </a:xfrm>
          <a:prstGeom prst="line">
            <a:avLst/>
          </a:prstGeom>
          <a:noFill/>
          <a:ln w="4826">
            <a:solidFill>
              <a:schemeClr val="tx1"/>
            </a:solidFill>
            <a:round/>
            <a:headEnd/>
            <a:tailEnd/>
          </a:ln>
        </p:spPr>
        <p:txBody>
          <a:bodyPr/>
          <a:lstStyle/>
          <a:p>
            <a:endParaRPr lang="en-US"/>
          </a:p>
        </p:txBody>
      </p:sp>
      <p:sp>
        <p:nvSpPr>
          <p:cNvPr id="1867798" name="Rectangle 22"/>
          <p:cNvSpPr>
            <a:spLocks noChangeArrowheads="1"/>
          </p:cNvSpPr>
          <p:nvPr/>
        </p:nvSpPr>
        <p:spPr bwMode="auto">
          <a:xfrm>
            <a:off x="485775" y="4006850"/>
            <a:ext cx="3438525" cy="1479550"/>
          </a:xfrm>
          <a:prstGeom prst="rect">
            <a:avLst/>
          </a:prstGeom>
          <a:solidFill>
            <a:schemeClr val="bg1"/>
          </a:solidFill>
          <a:ln w="19050">
            <a:solidFill>
              <a:schemeClr val="tx1"/>
            </a:solidFill>
            <a:miter lim="800000"/>
            <a:headEnd/>
            <a:tailEnd/>
          </a:ln>
          <a:effectLst>
            <a:outerShdw dist="35921" dir="2700000" algn="ctr" rotWithShape="0">
              <a:schemeClr val="tx1"/>
            </a:outerShdw>
          </a:effectLst>
        </p:spPr>
        <p:txBody>
          <a:bodyPr tIns="91440" bIns="91440" anchor="ctr">
            <a:spAutoFit/>
          </a:bodyPr>
          <a:lstStyle/>
          <a:p>
            <a:pPr marL="171450" indent="-171450" algn="ctr" eaLnBrk="0" hangingPunct="0">
              <a:defRPr/>
            </a:pPr>
            <a:r>
              <a:rPr lang="en-US" sz="1400" b="1">
                <a:latin typeface="Times New Roman" pitchFamily="18" charset="0"/>
              </a:rPr>
              <a:t>NOTES</a:t>
            </a:r>
          </a:p>
          <a:p>
            <a:pPr marL="171450" indent="-171450" eaLnBrk="0" hangingPunct="0">
              <a:defRPr/>
            </a:pPr>
            <a:r>
              <a:rPr lang="en-US" sz="1400">
                <a:latin typeface="Times New Roman" pitchFamily="18" charset="0"/>
              </a:rPr>
              <a:t>1) Be sure to test and monitor </a:t>
            </a:r>
            <a:br>
              <a:rPr lang="en-US" sz="1400">
                <a:latin typeface="Times New Roman" pitchFamily="18" charset="0"/>
              </a:rPr>
            </a:br>
            <a:r>
              <a:rPr lang="en-US" sz="1400">
                <a:latin typeface="Times New Roman" pitchFamily="18" charset="0"/>
              </a:rPr>
              <a:t>any measurement procedures/ instruments</a:t>
            </a:r>
          </a:p>
          <a:p>
            <a:pPr marL="171450" indent="-171450" eaLnBrk="0" hangingPunct="0">
              <a:defRPr/>
            </a:pPr>
            <a:r>
              <a:rPr lang="en-US" sz="1400">
                <a:latin typeface="Times New Roman" pitchFamily="18" charset="0"/>
              </a:rPr>
              <a:t>2) “Related factors” are stratification factors or potential causes you want to monitor as </a:t>
            </a:r>
            <a:br>
              <a:rPr lang="en-US" sz="1400">
                <a:latin typeface="Times New Roman" pitchFamily="18" charset="0"/>
              </a:rPr>
            </a:br>
            <a:r>
              <a:rPr lang="en-US" sz="1400">
                <a:latin typeface="Times New Roman" pitchFamily="18" charset="0"/>
              </a:rPr>
              <a:t>you collect data</a:t>
            </a:r>
          </a:p>
        </p:txBody>
      </p:sp>
      <p:sp>
        <p:nvSpPr>
          <p:cNvPr id="2269206" name="Rectangle 23"/>
          <p:cNvSpPr>
            <a:spLocks noChangeArrowheads="1"/>
          </p:cNvSpPr>
          <p:nvPr/>
        </p:nvSpPr>
        <p:spPr bwMode="auto">
          <a:xfrm>
            <a:off x="644525" y="3668713"/>
            <a:ext cx="2859088" cy="182562"/>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How will you insure consistency and stability?</a:t>
            </a:r>
          </a:p>
        </p:txBody>
      </p:sp>
      <p:sp>
        <p:nvSpPr>
          <p:cNvPr id="2269207" name="Rectangle 24"/>
          <p:cNvSpPr>
            <a:spLocks noChangeArrowheads="1"/>
          </p:cNvSpPr>
          <p:nvPr/>
        </p:nvSpPr>
        <p:spPr bwMode="auto">
          <a:xfrm>
            <a:off x="4381500" y="3668713"/>
            <a:ext cx="4341813" cy="365125"/>
          </a:xfrm>
          <a:prstGeom prst="rect">
            <a:avLst/>
          </a:prstGeom>
          <a:noFill/>
          <a:ln w="9525">
            <a:noFill/>
            <a:miter lim="800000"/>
            <a:headEnd/>
            <a:tailEnd/>
          </a:ln>
        </p:spPr>
        <p:txBody>
          <a:bodyPr lIns="0" tIns="0" rIns="0" bIns="0">
            <a:spAutoFit/>
          </a:bodyPr>
          <a:lstStyle/>
          <a:p>
            <a:pPr eaLnBrk="0" hangingPunct="0"/>
            <a:r>
              <a:rPr lang="en-US" sz="1200">
                <a:latin typeface="Times New Roman" pitchFamily="18" charset="0"/>
              </a:rPr>
              <a:t>What is your plan for starting data collection? (attach details if necessary)</a:t>
            </a:r>
          </a:p>
        </p:txBody>
      </p:sp>
      <p:sp>
        <p:nvSpPr>
          <p:cNvPr id="2269208" name="Rectangle 25"/>
          <p:cNvSpPr>
            <a:spLocks noChangeArrowheads="1"/>
          </p:cNvSpPr>
          <p:nvPr/>
        </p:nvSpPr>
        <p:spPr bwMode="auto">
          <a:xfrm>
            <a:off x="4381500" y="4389438"/>
            <a:ext cx="2932113" cy="182562"/>
          </a:xfrm>
          <a:prstGeom prst="rect">
            <a:avLst/>
          </a:prstGeom>
          <a:noFill/>
          <a:ln w="9525">
            <a:noFill/>
            <a:miter lim="800000"/>
            <a:headEnd/>
            <a:tailEnd/>
          </a:ln>
        </p:spPr>
        <p:txBody>
          <a:bodyPr wrap="none" lIns="0" tIns="0" rIns="0" bIns="0">
            <a:spAutoFit/>
          </a:bodyPr>
          <a:lstStyle/>
          <a:p>
            <a:pPr eaLnBrk="0" hangingPunct="0"/>
            <a:r>
              <a:rPr lang="en-US" sz="1200">
                <a:latin typeface="Times New Roman" pitchFamily="18" charset="0"/>
              </a:rPr>
              <a:t>How will the data be displayed? (Sketch below)</a:t>
            </a:r>
          </a:p>
        </p:txBody>
      </p:sp>
      <p:sp>
        <p:nvSpPr>
          <p:cNvPr id="2269209" name="Line 26"/>
          <p:cNvSpPr>
            <a:spLocks noChangeShapeType="1"/>
          </p:cNvSpPr>
          <p:nvPr/>
        </p:nvSpPr>
        <p:spPr bwMode="auto">
          <a:xfrm flipV="1">
            <a:off x="5918200" y="2330450"/>
            <a:ext cx="1588" cy="1285875"/>
          </a:xfrm>
          <a:prstGeom prst="line">
            <a:avLst/>
          </a:prstGeom>
          <a:noFill/>
          <a:ln w="4826">
            <a:solidFill>
              <a:schemeClr val="tx1"/>
            </a:solidFill>
            <a:round/>
            <a:headEnd/>
            <a:tailEnd/>
          </a:ln>
        </p:spPr>
        <p:txBody>
          <a:bodyPr/>
          <a:lstStyle/>
          <a:p>
            <a:endParaRPr lang="en-US"/>
          </a:p>
        </p:txBody>
      </p:sp>
      <p:sp>
        <p:nvSpPr>
          <p:cNvPr id="2269210" name="Line 27"/>
          <p:cNvSpPr>
            <a:spLocks noChangeShapeType="1"/>
          </p:cNvSpPr>
          <p:nvPr/>
        </p:nvSpPr>
        <p:spPr bwMode="auto">
          <a:xfrm flipV="1">
            <a:off x="7113588" y="2339975"/>
            <a:ext cx="1588" cy="1285875"/>
          </a:xfrm>
          <a:prstGeom prst="line">
            <a:avLst/>
          </a:prstGeom>
          <a:noFill/>
          <a:ln w="4826">
            <a:solidFill>
              <a:schemeClr val="tx1"/>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fld id="{09A02BB9-3F86-4823-9A8F-6A16970CA7F2}" type="slidenum">
              <a:rPr lang="en-US" smtClean="0"/>
              <a:pPr/>
              <a:t>19</a:t>
            </a:fld>
            <a:endParaRPr lang="en-US"/>
          </a:p>
        </p:txBody>
      </p:sp>
    </p:spTree>
    <p:extLst>
      <p:ext uri="{BB962C8B-B14F-4D97-AF65-F5344CB8AC3E}">
        <p14:creationId xmlns:p14="http://schemas.microsoft.com/office/powerpoint/2010/main" val="199757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 – Steps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7230771"/>
              </p:ext>
            </p:extLst>
          </p:nvPr>
        </p:nvGraphicFramePr>
        <p:xfrm>
          <a:off x="457200" y="1638663"/>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3267" y="4661213"/>
            <a:ext cx="2200471" cy="1815882"/>
          </a:xfrm>
          <a:prstGeom prst="rect">
            <a:avLst/>
          </a:prstGeom>
          <a:noFill/>
        </p:spPr>
        <p:txBody>
          <a:bodyPr wrap="square" rtlCol="0">
            <a:spAutoFit/>
          </a:bodyPr>
          <a:lstStyle/>
          <a:p>
            <a:pPr marL="285750" indent="-285750">
              <a:buFont typeface="Arial"/>
              <a:buChar char="•"/>
            </a:pPr>
            <a:r>
              <a:rPr lang="en-US" sz="1400" dirty="0"/>
              <a:t>Evaluation of School Performance</a:t>
            </a:r>
          </a:p>
          <a:p>
            <a:pPr marL="285750" indent="-285750">
              <a:buFont typeface="Arial"/>
              <a:buChar char="•"/>
            </a:pPr>
            <a:r>
              <a:rPr lang="en-US" sz="1400" dirty="0"/>
              <a:t>Project Selection Criteria</a:t>
            </a:r>
          </a:p>
          <a:p>
            <a:pPr marL="285750" indent="-285750">
              <a:buFont typeface="Arial"/>
              <a:buChar char="•"/>
            </a:pPr>
            <a:r>
              <a:rPr lang="en-US" sz="1400" smtClean="0"/>
              <a:t>CI </a:t>
            </a:r>
            <a:r>
              <a:rPr lang="en-US" sz="1400" dirty="0"/>
              <a:t>Project Template</a:t>
            </a:r>
          </a:p>
          <a:p>
            <a:pPr marL="285750" indent="-285750">
              <a:buFont typeface="Arial"/>
              <a:buChar char="•"/>
            </a:pPr>
            <a:r>
              <a:rPr lang="en-US" sz="1400" dirty="0"/>
              <a:t>School Based CI Organizational Structure </a:t>
            </a:r>
          </a:p>
        </p:txBody>
      </p:sp>
      <p:sp>
        <p:nvSpPr>
          <p:cNvPr id="6" name="TextBox 5"/>
          <p:cNvSpPr txBox="1"/>
          <p:nvPr/>
        </p:nvSpPr>
        <p:spPr>
          <a:xfrm>
            <a:off x="2342790" y="4741310"/>
            <a:ext cx="2200471" cy="2031325"/>
          </a:xfrm>
          <a:prstGeom prst="rect">
            <a:avLst/>
          </a:prstGeom>
          <a:noFill/>
        </p:spPr>
        <p:txBody>
          <a:bodyPr wrap="square" rtlCol="0">
            <a:spAutoFit/>
          </a:bodyPr>
          <a:lstStyle/>
          <a:p>
            <a:pPr marL="285750" indent="-285750">
              <a:buFont typeface="Arial"/>
              <a:buChar char="•"/>
            </a:pPr>
            <a:r>
              <a:rPr lang="en-US" sz="1400" dirty="0"/>
              <a:t>Voice of the Customer </a:t>
            </a:r>
          </a:p>
          <a:p>
            <a:pPr marL="285750" indent="-285750">
              <a:buFont typeface="Arial"/>
              <a:buChar char="•"/>
            </a:pPr>
            <a:r>
              <a:rPr lang="en-US" sz="1400" dirty="0"/>
              <a:t>Techniques for gathering VOC</a:t>
            </a:r>
          </a:p>
          <a:p>
            <a:pPr marL="285750" indent="-285750">
              <a:buFont typeface="Arial"/>
              <a:buChar char="•"/>
            </a:pPr>
            <a:r>
              <a:rPr lang="en-US" sz="1400" dirty="0"/>
              <a:t>Guidelines for Survey question construction</a:t>
            </a:r>
          </a:p>
          <a:p>
            <a:pPr marL="285750" indent="-285750">
              <a:buFont typeface="Arial"/>
              <a:buChar char="•"/>
            </a:pPr>
            <a:r>
              <a:rPr lang="en-US" sz="1400" dirty="0"/>
              <a:t>Affinity Diagram </a:t>
            </a:r>
          </a:p>
          <a:p>
            <a:pPr marL="285750" indent="-285750">
              <a:buFont typeface="Arial"/>
              <a:buChar char="•"/>
            </a:pPr>
            <a:r>
              <a:rPr lang="en-US" sz="1400" dirty="0"/>
              <a:t>Problems with processing VOC</a:t>
            </a:r>
          </a:p>
        </p:txBody>
      </p:sp>
      <p:sp>
        <p:nvSpPr>
          <p:cNvPr id="7" name="TextBox 6"/>
          <p:cNvSpPr txBox="1"/>
          <p:nvPr/>
        </p:nvSpPr>
        <p:spPr>
          <a:xfrm>
            <a:off x="4543261" y="4730361"/>
            <a:ext cx="2200471" cy="1169551"/>
          </a:xfrm>
          <a:prstGeom prst="rect">
            <a:avLst/>
          </a:prstGeom>
          <a:noFill/>
        </p:spPr>
        <p:txBody>
          <a:bodyPr wrap="square" rtlCol="0">
            <a:spAutoFit/>
          </a:bodyPr>
          <a:lstStyle/>
          <a:p>
            <a:pPr marL="285750" indent="-285750">
              <a:buFont typeface="Arial"/>
              <a:buChar char="•"/>
            </a:pPr>
            <a:r>
              <a:rPr lang="en-US" sz="1400" dirty="0"/>
              <a:t>SIPOC</a:t>
            </a:r>
          </a:p>
          <a:p>
            <a:pPr marL="285750" indent="-285750">
              <a:buFont typeface="Arial"/>
              <a:buChar char="•"/>
            </a:pPr>
            <a:r>
              <a:rPr lang="en-US" sz="1400" dirty="0"/>
              <a:t>Process Mapping</a:t>
            </a:r>
          </a:p>
          <a:p>
            <a:pPr marL="285750" indent="-285750">
              <a:buFont typeface="Arial"/>
              <a:buChar char="•"/>
            </a:pPr>
            <a:r>
              <a:rPr lang="en-US" sz="1400" dirty="0"/>
              <a:t>Flowcharting</a:t>
            </a:r>
          </a:p>
          <a:p>
            <a:pPr marL="285750" indent="-285750">
              <a:buFont typeface="Arial"/>
              <a:buChar char="•"/>
            </a:pPr>
            <a:r>
              <a:rPr lang="en-US" sz="1400" dirty="0"/>
              <a:t>Walk the Process Guidelines</a:t>
            </a:r>
          </a:p>
        </p:txBody>
      </p:sp>
      <p:sp>
        <p:nvSpPr>
          <p:cNvPr id="8" name="TextBox 7"/>
          <p:cNvSpPr txBox="1"/>
          <p:nvPr/>
        </p:nvSpPr>
        <p:spPr>
          <a:xfrm>
            <a:off x="6486329" y="4739873"/>
            <a:ext cx="2200471" cy="1815882"/>
          </a:xfrm>
          <a:prstGeom prst="rect">
            <a:avLst/>
          </a:prstGeom>
          <a:noFill/>
        </p:spPr>
        <p:txBody>
          <a:bodyPr wrap="square" rtlCol="0">
            <a:spAutoFit/>
          </a:bodyPr>
          <a:lstStyle/>
          <a:p>
            <a:pPr marL="285750" indent="-285750">
              <a:buFont typeface="Arial"/>
              <a:buChar char="•"/>
            </a:pPr>
            <a:r>
              <a:rPr lang="en-US" sz="1400" dirty="0"/>
              <a:t>Situating the Storm Cloud </a:t>
            </a:r>
          </a:p>
          <a:p>
            <a:pPr marL="285750" indent="-285750">
              <a:buFont typeface="Arial"/>
              <a:buChar char="•"/>
            </a:pPr>
            <a:r>
              <a:rPr lang="en-US" sz="1400" dirty="0"/>
              <a:t>Data Collection</a:t>
            </a:r>
          </a:p>
          <a:p>
            <a:pPr marL="285750" indent="-285750">
              <a:buFont typeface="Arial"/>
              <a:buChar char="•"/>
            </a:pPr>
            <a:r>
              <a:rPr lang="en-US" sz="1400" dirty="0"/>
              <a:t>Data Collection Plan</a:t>
            </a:r>
          </a:p>
          <a:p>
            <a:pPr marL="285750" indent="-285750">
              <a:buFont typeface="Arial"/>
              <a:buChar char="•"/>
            </a:pPr>
            <a:r>
              <a:rPr lang="en-US" sz="1400" dirty="0"/>
              <a:t>Data Analysis</a:t>
            </a:r>
          </a:p>
          <a:p>
            <a:pPr marL="285750" indent="-285750">
              <a:buFont typeface="Arial"/>
              <a:buChar char="•"/>
            </a:pPr>
            <a:r>
              <a:rPr lang="en-US" sz="1400" dirty="0"/>
              <a:t>Selecting the Focused Problem Statement</a:t>
            </a:r>
          </a:p>
        </p:txBody>
      </p:sp>
      <p:sp>
        <p:nvSpPr>
          <p:cNvPr id="9" name="Slide Number Placeholder 8"/>
          <p:cNvSpPr>
            <a:spLocks noGrp="1"/>
          </p:cNvSpPr>
          <p:nvPr>
            <p:ph type="sldNum" sz="quarter" idx="12"/>
          </p:nvPr>
        </p:nvSpPr>
        <p:spPr/>
        <p:txBody>
          <a:bodyPr/>
          <a:lstStyle/>
          <a:p>
            <a:fld id="{09A02BB9-3F86-4823-9A8F-6A16970CA7F2}" type="slidenum">
              <a:rPr lang="en-US" smtClean="0"/>
              <a:pPr/>
              <a:t>2</a:t>
            </a:fld>
            <a:endParaRPr lang="en-US"/>
          </a:p>
        </p:txBody>
      </p:sp>
    </p:spTree>
    <p:extLst>
      <p:ext uri="{BB962C8B-B14F-4D97-AF65-F5344CB8AC3E}">
        <p14:creationId xmlns:p14="http://schemas.microsoft.com/office/powerpoint/2010/main" val="375814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1233" name="Rectangle 2"/>
          <p:cNvSpPr>
            <a:spLocks noGrp="1" noChangeArrowheads="1"/>
          </p:cNvSpPr>
          <p:nvPr>
            <p:ph type="title"/>
          </p:nvPr>
        </p:nvSpPr>
        <p:spPr>
          <a:xfrm>
            <a:off x="246063" y="914400"/>
            <a:ext cx="8669337" cy="796925"/>
          </a:xfrm>
        </p:spPr>
        <p:txBody>
          <a:bodyPr/>
          <a:lstStyle/>
          <a:p>
            <a:r>
              <a:rPr lang="en-US" dirty="0" smtClean="0"/>
              <a:t>Data Collection Plan Features</a:t>
            </a:r>
          </a:p>
        </p:txBody>
      </p:sp>
      <p:sp>
        <p:nvSpPr>
          <p:cNvPr id="2271234" name="Rectangle 3"/>
          <p:cNvSpPr>
            <a:spLocks noChangeArrowheads="1"/>
          </p:cNvSpPr>
          <p:nvPr/>
        </p:nvSpPr>
        <p:spPr bwMode="auto">
          <a:xfrm>
            <a:off x="714375" y="1981200"/>
            <a:ext cx="1797050" cy="244475"/>
          </a:xfrm>
          <a:prstGeom prst="rect">
            <a:avLst/>
          </a:prstGeom>
          <a:noFill/>
          <a:ln w="9525">
            <a:noFill/>
            <a:miter lim="800000"/>
            <a:headEnd/>
            <a:tailEnd/>
          </a:ln>
        </p:spPr>
        <p:txBody>
          <a:bodyPr wrap="none" lIns="0" tIns="0" rIns="0" bIns="0">
            <a:spAutoFit/>
          </a:bodyPr>
          <a:lstStyle/>
          <a:p>
            <a:pPr eaLnBrk="0" hangingPunct="0"/>
            <a:r>
              <a:rPr lang="en-US" sz="1600" b="1">
                <a:latin typeface="Times New Roman" pitchFamily="18" charset="0"/>
              </a:rPr>
              <a:t>Data Collection Plan</a:t>
            </a:r>
            <a:endParaRPr lang="en-US" sz="1600">
              <a:latin typeface="Times New Roman" pitchFamily="18" charset="0"/>
            </a:endParaRPr>
          </a:p>
        </p:txBody>
      </p:sp>
      <p:sp>
        <p:nvSpPr>
          <p:cNvPr id="2271235" name="Rectangle 4"/>
          <p:cNvSpPr>
            <a:spLocks noChangeArrowheads="1"/>
          </p:cNvSpPr>
          <p:nvPr/>
        </p:nvSpPr>
        <p:spPr bwMode="auto">
          <a:xfrm>
            <a:off x="4876800" y="1992313"/>
            <a:ext cx="3122613" cy="244475"/>
          </a:xfrm>
          <a:prstGeom prst="rect">
            <a:avLst/>
          </a:prstGeom>
          <a:noFill/>
          <a:ln w="9525">
            <a:noFill/>
            <a:miter lim="800000"/>
            <a:headEnd/>
            <a:tailEnd/>
          </a:ln>
        </p:spPr>
        <p:txBody>
          <a:bodyPr wrap="none" lIns="0" tIns="0" rIns="0" bIns="0">
            <a:spAutoFit/>
          </a:bodyPr>
          <a:lstStyle/>
          <a:p>
            <a:pPr eaLnBrk="0" hangingPunct="0"/>
            <a:r>
              <a:rPr lang="en-US" sz="1600" b="1">
                <a:latin typeface="Times New Roman" pitchFamily="18" charset="0"/>
              </a:rPr>
              <a:t>Project ________________________</a:t>
            </a:r>
            <a:endParaRPr lang="en-US" sz="1600">
              <a:latin typeface="Times New Roman" pitchFamily="18" charset="0"/>
            </a:endParaRPr>
          </a:p>
        </p:txBody>
      </p:sp>
      <p:sp>
        <p:nvSpPr>
          <p:cNvPr id="2271236" name="Rectangle 5"/>
          <p:cNvSpPr>
            <a:spLocks noChangeArrowheads="1"/>
          </p:cNvSpPr>
          <p:nvPr/>
        </p:nvSpPr>
        <p:spPr bwMode="auto">
          <a:xfrm>
            <a:off x="714375" y="2322513"/>
            <a:ext cx="3244850" cy="244475"/>
          </a:xfrm>
          <a:prstGeom prst="rect">
            <a:avLst/>
          </a:prstGeom>
          <a:noFill/>
          <a:ln w="9525">
            <a:noFill/>
            <a:miter lim="800000"/>
            <a:headEnd/>
            <a:tailEnd/>
          </a:ln>
        </p:spPr>
        <p:txBody>
          <a:bodyPr wrap="none" lIns="0" tIns="0" rIns="0" bIns="0">
            <a:spAutoFit/>
          </a:bodyPr>
          <a:lstStyle/>
          <a:p>
            <a:pPr eaLnBrk="0" hangingPunct="0"/>
            <a:r>
              <a:rPr lang="en-US" sz="1600">
                <a:latin typeface="Times New Roman" pitchFamily="18" charset="0"/>
              </a:rPr>
              <a:t>What questions do you want to answer?</a:t>
            </a:r>
          </a:p>
        </p:txBody>
      </p:sp>
      <p:sp>
        <p:nvSpPr>
          <p:cNvPr id="2271237" name="Rectangle 6"/>
          <p:cNvSpPr>
            <a:spLocks noChangeArrowheads="1"/>
          </p:cNvSpPr>
          <p:nvPr/>
        </p:nvSpPr>
        <p:spPr bwMode="auto">
          <a:xfrm>
            <a:off x="1563688" y="3181350"/>
            <a:ext cx="417512" cy="244475"/>
          </a:xfrm>
          <a:prstGeom prst="rect">
            <a:avLst/>
          </a:prstGeom>
          <a:noFill/>
          <a:ln w="9525">
            <a:noFill/>
            <a:miter lim="800000"/>
            <a:headEnd/>
            <a:tailEnd/>
          </a:ln>
        </p:spPr>
        <p:txBody>
          <a:bodyPr wrap="none" lIns="0" tIns="0" rIns="0" bIns="0">
            <a:spAutoFit/>
          </a:bodyPr>
          <a:lstStyle/>
          <a:p>
            <a:pPr eaLnBrk="0" hangingPunct="0"/>
            <a:r>
              <a:rPr lang="en-US" sz="1600" b="1">
                <a:latin typeface="Times New Roman" pitchFamily="18" charset="0"/>
              </a:rPr>
              <a:t>Data</a:t>
            </a:r>
            <a:endParaRPr lang="en-US" sz="1600">
              <a:latin typeface="Times New Roman" pitchFamily="18" charset="0"/>
            </a:endParaRPr>
          </a:p>
        </p:txBody>
      </p:sp>
      <p:sp>
        <p:nvSpPr>
          <p:cNvPr id="2271238" name="Rectangle 7"/>
          <p:cNvSpPr>
            <a:spLocks noChangeArrowheads="1"/>
          </p:cNvSpPr>
          <p:nvPr/>
        </p:nvSpPr>
        <p:spPr bwMode="auto">
          <a:xfrm>
            <a:off x="1995488" y="3138488"/>
            <a:ext cx="44450" cy="212725"/>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rPr>
              <a:t> </a:t>
            </a:r>
            <a:endParaRPr lang="en-US" sz="2400">
              <a:latin typeface="Times New Roman" pitchFamily="18" charset="0"/>
            </a:endParaRPr>
          </a:p>
        </p:txBody>
      </p:sp>
      <p:sp>
        <p:nvSpPr>
          <p:cNvPr id="2271239" name="Rectangle 8"/>
          <p:cNvSpPr>
            <a:spLocks noChangeArrowheads="1"/>
          </p:cNvSpPr>
          <p:nvPr/>
        </p:nvSpPr>
        <p:spPr bwMode="auto">
          <a:xfrm>
            <a:off x="4300538" y="3195638"/>
            <a:ext cx="3386137" cy="244475"/>
          </a:xfrm>
          <a:prstGeom prst="rect">
            <a:avLst/>
          </a:prstGeom>
          <a:noFill/>
          <a:ln w="9525">
            <a:noFill/>
            <a:miter lim="800000"/>
            <a:headEnd/>
            <a:tailEnd/>
          </a:ln>
        </p:spPr>
        <p:txBody>
          <a:bodyPr wrap="none" lIns="0" tIns="0" rIns="0" bIns="0">
            <a:spAutoFit/>
          </a:bodyPr>
          <a:lstStyle/>
          <a:p>
            <a:pPr eaLnBrk="0" hangingPunct="0"/>
            <a:r>
              <a:rPr lang="en-US" sz="1600" b="1">
                <a:latin typeface="Times New Roman" pitchFamily="18" charset="0"/>
              </a:rPr>
              <a:t>Operational Definition and Procedures</a:t>
            </a:r>
            <a:endParaRPr lang="en-US" sz="1600">
              <a:latin typeface="Times New Roman" pitchFamily="18" charset="0"/>
            </a:endParaRPr>
          </a:p>
        </p:txBody>
      </p:sp>
      <p:sp>
        <p:nvSpPr>
          <p:cNvPr id="2271240" name="Rectangle 9"/>
          <p:cNvSpPr>
            <a:spLocks noChangeArrowheads="1"/>
          </p:cNvSpPr>
          <p:nvPr/>
        </p:nvSpPr>
        <p:spPr bwMode="auto">
          <a:xfrm>
            <a:off x="757238" y="3527425"/>
            <a:ext cx="385762"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What</a:t>
            </a:r>
          </a:p>
        </p:txBody>
      </p:sp>
      <p:sp>
        <p:nvSpPr>
          <p:cNvPr id="2271241" name="Rectangle 10"/>
          <p:cNvSpPr>
            <a:spLocks noChangeArrowheads="1"/>
          </p:cNvSpPr>
          <p:nvPr/>
        </p:nvSpPr>
        <p:spPr bwMode="auto">
          <a:xfrm>
            <a:off x="1160463" y="3527425"/>
            <a:ext cx="44450"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p>
        </p:txBody>
      </p:sp>
      <p:sp>
        <p:nvSpPr>
          <p:cNvPr id="2271242" name="Rectangle 11"/>
          <p:cNvSpPr>
            <a:spLocks noChangeArrowheads="1"/>
          </p:cNvSpPr>
          <p:nvPr/>
        </p:nvSpPr>
        <p:spPr bwMode="auto">
          <a:xfrm>
            <a:off x="1995488" y="3541713"/>
            <a:ext cx="928687" cy="638175"/>
          </a:xfrm>
          <a:prstGeom prst="rect">
            <a:avLst/>
          </a:prstGeom>
          <a:noFill/>
          <a:ln w="9525">
            <a:noFill/>
            <a:miter lim="800000"/>
            <a:headEnd/>
            <a:tailEnd/>
          </a:ln>
        </p:spPr>
        <p:txBody>
          <a:bodyPr lIns="0" tIns="0" rIns="0" bIns="0">
            <a:spAutoFit/>
          </a:bodyPr>
          <a:lstStyle/>
          <a:p>
            <a:pPr algn="ctr" eaLnBrk="0" hangingPunct="0"/>
            <a:r>
              <a:rPr lang="en-US" sz="1400">
                <a:latin typeface="Times New Roman" pitchFamily="18" charset="0"/>
              </a:rPr>
              <a:t>Measure type/ Data type</a:t>
            </a:r>
          </a:p>
        </p:txBody>
      </p:sp>
      <p:sp>
        <p:nvSpPr>
          <p:cNvPr id="2271243" name="Rectangle 12"/>
          <p:cNvSpPr>
            <a:spLocks noChangeArrowheads="1"/>
          </p:cNvSpPr>
          <p:nvPr/>
        </p:nvSpPr>
        <p:spPr bwMode="auto">
          <a:xfrm>
            <a:off x="2701925" y="3527425"/>
            <a:ext cx="44450"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p>
        </p:txBody>
      </p:sp>
      <p:sp>
        <p:nvSpPr>
          <p:cNvPr id="2271244" name="Rectangle 13"/>
          <p:cNvSpPr>
            <a:spLocks noChangeArrowheads="1"/>
          </p:cNvSpPr>
          <p:nvPr/>
        </p:nvSpPr>
        <p:spPr bwMode="auto">
          <a:xfrm>
            <a:off x="3094038" y="3541713"/>
            <a:ext cx="1166812" cy="425450"/>
          </a:xfrm>
          <a:prstGeom prst="rect">
            <a:avLst/>
          </a:prstGeom>
          <a:noFill/>
          <a:ln w="9525">
            <a:noFill/>
            <a:miter lim="800000"/>
            <a:headEnd/>
            <a:tailEnd/>
          </a:ln>
        </p:spPr>
        <p:txBody>
          <a:bodyPr lIns="0" tIns="0" rIns="0" bIns="0">
            <a:spAutoFit/>
          </a:bodyPr>
          <a:lstStyle/>
          <a:p>
            <a:pPr algn="ctr" eaLnBrk="0" hangingPunct="0"/>
            <a:r>
              <a:rPr lang="en-US" sz="1400" dirty="0">
                <a:latin typeface="Times New Roman" pitchFamily="18" charset="0"/>
              </a:rPr>
              <a:t>How measured 1</a:t>
            </a:r>
          </a:p>
        </p:txBody>
      </p:sp>
      <p:sp>
        <p:nvSpPr>
          <p:cNvPr id="2271245" name="Rectangle 14"/>
          <p:cNvSpPr>
            <a:spLocks noChangeArrowheads="1"/>
          </p:cNvSpPr>
          <p:nvPr/>
        </p:nvSpPr>
        <p:spPr bwMode="auto">
          <a:xfrm>
            <a:off x="4506913" y="3584575"/>
            <a:ext cx="1382712" cy="425450"/>
          </a:xfrm>
          <a:prstGeom prst="rect">
            <a:avLst/>
          </a:prstGeom>
          <a:noFill/>
          <a:ln w="9525">
            <a:noFill/>
            <a:miter lim="800000"/>
            <a:headEnd/>
            <a:tailEnd/>
          </a:ln>
        </p:spPr>
        <p:txBody>
          <a:bodyPr lIns="0" tIns="0" rIns="0" bIns="0">
            <a:spAutoFit/>
          </a:bodyPr>
          <a:lstStyle/>
          <a:p>
            <a:pPr algn="ctr" eaLnBrk="0" hangingPunct="0"/>
            <a:r>
              <a:rPr lang="en-US" sz="1400">
                <a:latin typeface="Times New Roman" pitchFamily="18" charset="0"/>
              </a:rPr>
              <a:t>Related conditions to record 2</a:t>
            </a:r>
          </a:p>
        </p:txBody>
      </p:sp>
      <p:sp>
        <p:nvSpPr>
          <p:cNvPr id="2271246" name="Rectangle 15"/>
          <p:cNvSpPr>
            <a:spLocks noChangeArrowheads="1"/>
          </p:cNvSpPr>
          <p:nvPr/>
        </p:nvSpPr>
        <p:spPr bwMode="auto">
          <a:xfrm>
            <a:off x="5511800" y="3541713"/>
            <a:ext cx="44450"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p>
        </p:txBody>
      </p:sp>
      <p:sp>
        <p:nvSpPr>
          <p:cNvPr id="2271247" name="Rectangle 16"/>
          <p:cNvSpPr>
            <a:spLocks noChangeArrowheads="1"/>
          </p:cNvSpPr>
          <p:nvPr/>
        </p:nvSpPr>
        <p:spPr bwMode="auto">
          <a:xfrm>
            <a:off x="6115050" y="3552825"/>
            <a:ext cx="887413" cy="425450"/>
          </a:xfrm>
          <a:prstGeom prst="rect">
            <a:avLst/>
          </a:prstGeom>
          <a:noFill/>
          <a:ln w="9525">
            <a:noFill/>
            <a:miter lim="800000"/>
            <a:headEnd/>
            <a:tailEnd/>
          </a:ln>
        </p:spPr>
        <p:txBody>
          <a:bodyPr lIns="0" tIns="0" rIns="0" bIns="0">
            <a:spAutoFit/>
          </a:bodyPr>
          <a:lstStyle/>
          <a:p>
            <a:pPr algn="ctr" eaLnBrk="0" hangingPunct="0"/>
            <a:r>
              <a:rPr lang="en-US" sz="1400">
                <a:latin typeface="Times New Roman" pitchFamily="18" charset="0"/>
              </a:rPr>
              <a:t>Sampling notes</a:t>
            </a:r>
          </a:p>
        </p:txBody>
      </p:sp>
      <p:sp>
        <p:nvSpPr>
          <p:cNvPr id="2271248" name="Rectangle 17"/>
          <p:cNvSpPr>
            <a:spLocks noChangeArrowheads="1"/>
          </p:cNvSpPr>
          <p:nvPr/>
        </p:nvSpPr>
        <p:spPr bwMode="auto">
          <a:xfrm>
            <a:off x="7212013" y="3527425"/>
            <a:ext cx="1339850" cy="638175"/>
          </a:xfrm>
          <a:prstGeom prst="rect">
            <a:avLst/>
          </a:prstGeom>
          <a:noFill/>
          <a:ln w="9525">
            <a:noFill/>
            <a:miter lim="800000"/>
            <a:headEnd/>
            <a:tailEnd/>
          </a:ln>
        </p:spPr>
        <p:txBody>
          <a:bodyPr lIns="0" tIns="0" rIns="0" bIns="0">
            <a:spAutoFit/>
          </a:bodyPr>
          <a:lstStyle/>
          <a:p>
            <a:pPr algn="ctr" eaLnBrk="0" hangingPunct="0"/>
            <a:r>
              <a:rPr lang="en-US" sz="1400">
                <a:latin typeface="Times New Roman" pitchFamily="18" charset="0"/>
              </a:rPr>
              <a:t>How/where recorded (attach form)</a:t>
            </a:r>
          </a:p>
        </p:txBody>
      </p:sp>
      <p:sp>
        <p:nvSpPr>
          <p:cNvPr id="2271249" name="Line 18"/>
          <p:cNvSpPr>
            <a:spLocks noChangeShapeType="1"/>
          </p:cNvSpPr>
          <p:nvPr/>
        </p:nvSpPr>
        <p:spPr bwMode="auto">
          <a:xfrm>
            <a:off x="685800" y="2278063"/>
            <a:ext cx="7820025" cy="1587"/>
          </a:xfrm>
          <a:prstGeom prst="line">
            <a:avLst/>
          </a:prstGeom>
          <a:noFill/>
          <a:ln w="38100">
            <a:solidFill>
              <a:schemeClr val="tx1"/>
            </a:solidFill>
            <a:round/>
            <a:headEnd/>
            <a:tailEnd/>
          </a:ln>
        </p:spPr>
        <p:txBody>
          <a:bodyPr/>
          <a:lstStyle/>
          <a:p>
            <a:endParaRPr lang="en-US"/>
          </a:p>
        </p:txBody>
      </p:sp>
      <p:sp>
        <p:nvSpPr>
          <p:cNvPr id="2271250" name="Line 19"/>
          <p:cNvSpPr>
            <a:spLocks noChangeShapeType="1"/>
          </p:cNvSpPr>
          <p:nvPr/>
        </p:nvSpPr>
        <p:spPr bwMode="auto">
          <a:xfrm>
            <a:off x="714375" y="3103563"/>
            <a:ext cx="7820025" cy="1587"/>
          </a:xfrm>
          <a:prstGeom prst="line">
            <a:avLst/>
          </a:prstGeom>
          <a:noFill/>
          <a:ln w="38100">
            <a:solidFill>
              <a:schemeClr val="tx1"/>
            </a:solidFill>
            <a:round/>
            <a:headEnd/>
            <a:tailEnd/>
          </a:ln>
        </p:spPr>
        <p:txBody>
          <a:bodyPr/>
          <a:lstStyle/>
          <a:p>
            <a:endParaRPr lang="en-US"/>
          </a:p>
        </p:txBody>
      </p:sp>
      <p:sp>
        <p:nvSpPr>
          <p:cNvPr id="2271251" name="Line 20"/>
          <p:cNvSpPr>
            <a:spLocks noChangeShapeType="1"/>
          </p:cNvSpPr>
          <p:nvPr/>
        </p:nvSpPr>
        <p:spPr bwMode="auto">
          <a:xfrm>
            <a:off x="700088" y="3509963"/>
            <a:ext cx="7820025" cy="1587"/>
          </a:xfrm>
          <a:prstGeom prst="line">
            <a:avLst/>
          </a:prstGeom>
          <a:noFill/>
          <a:ln w="12700">
            <a:solidFill>
              <a:schemeClr val="tx1"/>
            </a:solidFill>
            <a:round/>
            <a:headEnd/>
            <a:tailEnd/>
          </a:ln>
        </p:spPr>
        <p:txBody>
          <a:bodyPr/>
          <a:lstStyle/>
          <a:p>
            <a:endParaRPr lang="en-US"/>
          </a:p>
        </p:txBody>
      </p:sp>
      <p:sp>
        <p:nvSpPr>
          <p:cNvPr id="2271252" name="Line 21"/>
          <p:cNvSpPr>
            <a:spLocks noChangeShapeType="1"/>
          </p:cNvSpPr>
          <p:nvPr/>
        </p:nvSpPr>
        <p:spPr bwMode="auto">
          <a:xfrm flipV="1">
            <a:off x="2974975" y="3094038"/>
            <a:ext cx="1588" cy="1984375"/>
          </a:xfrm>
          <a:prstGeom prst="line">
            <a:avLst/>
          </a:prstGeom>
          <a:noFill/>
          <a:ln w="38100">
            <a:solidFill>
              <a:schemeClr val="tx1"/>
            </a:solidFill>
            <a:round/>
            <a:headEnd/>
            <a:tailEnd/>
          </a:ln>
        </p:spPr>
        <p:txBody>
          <a:bodyPr/>
          <a:lstStyle/>
          <a:p>
            <a:endParaRPr lang="en-US"/>
          </a:p>
        </p:txBody>
      </p:sp>
      <p:grpSp>
        <p:nvGrpSpPr>
          <p:cNvPr id="2271253" name="Group 22"/>
          <p:cNvGrpSpPr>
            <a:grpSpLocks/>
          </p:cNvGrpSpPr>
          <p:nvPr/>
        </p:nvGrpSpPr>
        <p:grpSpPr bwMode="auto">
          <a:xfrm>
            <a:off x="4400550" y="3509963"/>
            <a:ext cx="2724150" cy="1354137"/>
            <a:chOff x="2877" y="1640"/>
            <a:chExt cx="1499" cy="1426"/>
          </a:xfrm>
        </p:grpSpPr>
        <p:sp>
          <p:nvSpPr>
            <p:cNvPr id="2271272" name="Line 23"/>
            <p:cNvSpPr>
              <a:spLocks noChangeShapeType="1"/>
            </p:cNvSpPr>
            <p:nvPr/>
          </p:nvSpPr>
          <p:spPr bwMode="auto">
            <a:xfrm flipV="1">
              <a:off x="2877" y="1640"/>
              <a:ext cx="1" cy="1426"/>
            </a:xfrm>
            <a:prstGeom prst="line">
              <a:avLst/>
            </a:prstGeom>
            <a:noFill/>
            <a:ln w="12700">
              <a:solidFill>
                <a:schemeClr val="tx1"/>
              </a:solidFill>
              <a:round/>
              <a:headEnd/>
              <a:tailEnd/>
            </a:ln>
          </p:spPr>
          <p:txBody>
            <a:bodyPr/>
            <a:lstStyle/>
            <a:p>
              <a:endParaRPr lang="en-US"/>
            </a:p>
          </p:txBody>
        </p:sp>
        <p:sp>
          <p:nvSpPr>
            <p:cNvPr id="2271273" name="Line 24"/>
            <p:cNvSpPr>
              <a:spLocks noChangeShapeType="1"/>
            </p:cNvSpPr>
            <p:nvPr/>
          </p:nvSpPr>
          <p:spPr bwMode="auto">
            <a:xfrm flipV="1">
              <a:off x="4375" y="1640"/>
              <a:ext cx="1" cy="1418"/>
            </a:xfrm>
            <a:prstGeom prst="line">
              <a:avLst/>
            </a:prstGeom>
            <a:noFill/>
            <a:ln w="12700">
              <a:solidFill>
                <a:schemeClr val="tx1"/>
              </a:solidFill>
              <a:round/>
              <a:headEnd/>
              <a:tailEnd/>
            </a:ln>
          </p:spPr>
          <p:txBody>
            <a:bodyPr/>
            <a:lstStyle/>
            <a:p>
              <a:endParaRPr lang="en-US"/>
            </a:p>
          </p:txBody>
        </p:sp>
        <p:sp>
          <p:nvSpPr>
            <p:cNvPr id="2271274" name="Line 25"/>
            <p:cNvSpPr>
              <a:spLocks noChangeShapeType="1"/>
            </p:cNvSpPr>
            <p:nvPr/>
          </p:nvSpPr>
          <p:spPr bwMode="auto">
            <a:xfrm flipV="1">
              <a:off x="3749" y="1640"/>
              <a:ext cx="1" cy="1418"/>
            </a:xfrm>
            <a:prstGeom prst="line">
              <a:avLst/>
            </a:prstGeom>
            <a:noFill/>
            <a:ln w="12700">
              <a:solidFill>
                <a:schemeClr val="tx1"/>
              </a:solidFill>
              <a:round/>
              <a:headEnd/>
              <a:tailEnd/>
            </a:ln>
          </p:spPr>
          <p:txBody>
            <a:bodyPr/>
            <a:lstStyle/>
            <a:p>
              <a:endParaRPr lang="en-US"/>
            </a:p>
          </p:txBody>
        </p:sp>
      </p:grpSp>
      <p:sp>
        <p:nvSpPr>
          <p:cNvPr id="2271254" name="Rectangle 26"/>
          <p:cNvSpPr>
            <a:spLocks noChangeArrowheads="1"/>
          </p:cNvSpPr>
          <p:nvPr/>
        </p:nvSpPr>
        <p:spPr bwMode="auto">
          <a:xfrm>
            <a:off x="914400" y="2746375"/>
            <a:ext cx="7288213" cy="244475"/>
          </a:xfrm>
          <a:prstGeom prst="rect">
            <a:avLst/>
          </a:prstGeom>
          <a:noFill/>
          <a:ln w="9525">
            <a:noFill/>
            <a:miter lim="800000"/>
            <a:headEnd/>
            <a:tailEnd/>
          </a:ln>
        </p:spPr>
        <p:txBody>
          <a:bodyPr lIns="0" tIns="0" rIns="0" bIns="0">
            <a:spAutoFit/>
          </a:bodyPr>
          <a:lstStyle/>
          <a:p>
            <a:pPr algn="ctr" eaLnBrk="0" hangingPunct="0"/>
            <a:r>
              <a:rPr lang="en-US" sz="1600" dirty="0">
                <a:latin typeface="Times New Roman" pitchFamily="18" charset="0"/>
              </a:rPr>
              <a:t>Be clear about your question so that you are going to be correct when you collect data</a:t>
            </a:r>
          </a:p>
        </p:txBody>
      </p:sp>
      <p:grpSp>
        <p:nvGrpSpPr>
          <p:cNvPr id="2271255" name="Group 27"/>
          <p:cNvGrpSpPr>
            <a:grpSpLocks/>
          </p:cNvGrpSpPr>
          <p:nvPr/>
        </p:nvGrpSpPr>
        <p:grpSpPr bwMode="auto">
          <a:xfrm>
            <a:off x="1463675" y="3849688"/>
            <a:ext cx="215900" cy="1225550"/>
            <a:chOff x="1260" y="2226"/>
            <a:chExt cx="119" cy="840"/>
          </a:xfrm>
        </p:grpSpPr>
        <p:sp>
          <p:nvSpPr>
            <p:cNvPr id="2271270" name="Freeform 28"/>
            <p:cNvSpPr>
              <a:spLocks/>
            </p:cNvSpPr>
            <p:nvPr/>
          </p:nvSpPr>
          <p:spPr bwMode="auto">
            <a:xfrm>
              <a:off x="1260" y="2226"/>
              <a:ext cx="95" cy="119"/>
            </a:xfrm>
            <a:custGeom>
              <a:avLst/>
              <a:gdLst>
                <a:gd name="T0" fmla="*/ 40 w 95"/>
                <a:gd name="T1" fmla="*/ 0 h 119"/>
                <a:gd name="T2" fmla="*/ 95 w 95"/>
                <a:gd name="T3" fmla="*/ 111 h 119"/>
                <a:gd name="T4" fmla="*/ 47 w 95"/>
                <a:gd name="T5" fmla="*/ 119 h 119"/>
                <a:gd name="T6" fmla="*/ 0 w 95"/>
                <a:gd name="T7" fmla="*/ 119 h 119"/>
                <a:gd name="T8" fmla="*/ 40 w 95"/>
                <a:gd name="T9" fmla="*/ 0 h 119"/>
                <a:gd name="T10" fmla="*/ 0 60000 65536"/>
                <a:gd name="T11" fmla="*/ 0 60000 65536"/>
                <a:gd name="T12" fmla="*/ 0 60000 65536"/>
                <a:gd name="T13" fmla="*/ 0 60000 65536"/>
                <a:gd name="T14" fmla="*/ 0 60000 65536"/>
                <a:gd name="T15" fmla="*/ 0 w 95"/>
                <a:gd name="T16" fmla="*/ 0 h 119"/>
                <a:gd name="T17" fmla="*/ 95 w 95"/>
                <a:gd name="T18" fmla="*/ 119 h 119"/>
              </a:gdLst>
              <a:ahLst/>
              <a:cxnLst>
                <a:cxn ang="T10">
                  <a:pos x="T0" y="T1"/>
                </a:cxn>
                <a:cxn ang="T11">
                  <a:pos x="T2" y="T3"/>
                </a:cxn>
                <a:cxn ang="T12">
                  <a:pos x="T4" y="T5"/>
                </a:cxn>
                <a:cxn ang="T13">
                  <a:pos x="T6" y="T7"/>
                </a:cxn>
                <a:cxn ang="T14">
                  <a:pos x="T8" y="T9"/>
                </a:cxn>
              </a:cxnLst>
              <a:rect l="T15" t="T16" r="T17" b="T18"/>
              <a:pathLst>
                <a:path w="95" h="119">
                  <a:moveTo>
                    <a:pt x="40" y="0"/>
                  </a:moveTo>
                  <a:lnTo>
                    <a:pt x="95" y="111"/>
                  </a:lnTo>
                  <a:lnTo>
                    <a:pt x="47" y="119"/>
                  </a:lnTo>
                  <a:lnTo>
                    <a:pt x="0" y="119"/>
                  </a:lnTo>
                  <a:lnTo>
                    <a:pt x="40" y="0"/>
                  </a:lnTo>
                  <a:close/>
                </a:path>
              </a:pathLst>
            </a:custGeom>
            <a:solidFill>
              <a:srgbClr val="000099"/>
            </a:solidFill>
            <a:ln w="12700">
              <a:solidFill>
                <a:schemeClr val="tx1"/>
              </a:solidFill>
              <a:prstDash val="solid"/>
              <a:round/>
              <a:headEnd/>
              <a:tailEnd/>
            </a:ln>
          </p:spPr>
          <p:txBody>
            <a:bodyPr/>
            <a:lstStyle/>
            <a:p>
              <a:endParaRPr lang="en-US"/>
            </a:p>
          </p:txBody>
        </p:sp>
        <p:sp>
          <p:nvSpPr>
            <p:cNvPr id="2271271" name="Line 29"/>
            <p:cNvSpPr>
              <a:spLocks noChangeShapeType="1"/>
            </p:cNvSpPr>
            <p:nvPr/>
          </p:nvSpPr>
          <p:spPr bwMode="auto">
            <a:xfrm>
              <a:off x="1307" y="2345"/>
              <a:ext cx="72" cy="721"/>
            </a:xfrm>
            <a:prstGeom prst="line">
              <a:avLst/>
            </a:prstGeom>
            <a:noFill/>
            <a:ln w="25400">
              <a:solidFill>
                <a:schemeClr val="tx1"/>
              </a:solidFill>
              <a:round/>
              <a:headEnd/>
              <a:tailEnd/>
            </a:ln>
          </p:spPr>
          <p:txBody>
            <a:bodyPr/>
            <a:lstStyle/>
            <a:p>
              <a:endParaRPr lang="en-US"/>
            </a:p>
          </p:txBody>
        </p:sp>
      </p:grpSp>
      <p:grpSp>
        <p:nvGrpSpPr>
          <p:cNvPr id="2271256" name="Group 30"/>
          <p:cNvGrpSpPr>
            <a:grpSpLocks/>
          </p:cNvGrpSpPr>
          <p:nvPr/>
        </p:nvGrpSpPr>
        <p:grpSpPr bwMode="auto">
          <a:xfrm>
            <a:off x="5178425" y="4679950"/>
            <a:ext cx="173038" cy="912813"/>
            <a:chOff x="3305" y="2805"/>
            <a:chExt cx="95" cy="626"/>
          </a:xfrm>
        </p:grpSpPr>
        <p:sp>
          <p:nvSpPr>
            <p:cNvPr id="2271268" name="Freeform 31"/>
            <p:cNvSpPr>
              <a:spLocks/>
            </p:cNvSpPr>
            <p:nvPr/>
          </p:nvSpPr>
          <p:spPr bwMode="auto">
            <a:xfrm>
              <a:off x="3305" y="2805"/>
              <a:ext cx="95" cy="119"/>
            </a:xfrm>
            <a:custGeom>
              <a:avLst/>
              <a:gdLst>
                <a:gd name="T0" fmla="*/ 48 w 95"/>
                <a:gd name="T1" fmla="*/ 0 h 119"/>
                <a:gd name="T2" fmla="*/ 95 w 95"/>
                <a:gd name="T3" fmla="*/ 119 h 119"/>
                <a:gd name="T4" fmla="*/ 48 w 95"/>
                <a:gd name="T5" fmla="*/ 119 h 119"/>
                <a:gd name="T6" fmla="*/ 0 w 95"/>
                <a:gd name="T7" fmla="*/ 119 h 119"/>
                <a:gd name="T8" fmla="*/ 48 w 95"/>
                <a:gd name="T9" fmla="*/ 0 h 119"/>
                <a:gd name="T10" fmla="*/ 0 60000 65536"/>
                <a:gd name="T11" fmla="*/ 0 60000 65536"/>
                <a:gd name="T12" fmla="*/ 0 60000 65536"/>
                <a:gd name="T13" fmla="*/ 0 60000 65536"/>
                <a:gd name="T14" fmla="*/ 0 60000 65536"/>
                <a:gd name="T15" fmla="*/ 0 w 95"/>
                <a:gd name="T16" fmla="*/ 0 h 119"/>
                <a:gd name="T17" fmla="*/ 95 w 95"/>
                <a:gd name="T18" fmla="*/ 119 h 119"/>
              </a:gdLst>
              <a:ahLst/>
              <a:cxnLst>
                <a:cxn ang="T10">
                  <a:pos x="T0" y="T1"/>
                </a:cxn>
                <a:cxn ang="T11">
                  <a:pos x="T2" y="T3"/>
                </a:cxn>
                <a:cxn ang="T12">
                  <a:pos x="T4" y="T5"/>
                </a:cxn>
                <a:cxn ang="T13">
                  <a:pos x="T6" y="T7"/>
                </a:cxn>
                <a:cxn ang="T14">
                  <a:pos x="T8" y="T9"/>
                </a:cxn>
              </a:cxnLst>
              <a:rect l="T15" t="T16" r="T17" b="T18"/>
              <a:pathLst>
                <a:path w="95" h="119">
                  <a:moveTo>
                    <a:pt x="48" y="0"/>
                  </a:moveTo>
                  <a:lnTo>
                    <a:pt x="95" y="119"/>
                  </a:lnTo>
                  <a:lnTo>
                    <a:pt x="48" y="119"/>
                  </a:lnTo>
                  <a:lnTo>
                    <a:pt x="0" y="119"/>
                  </a:lnTo>
                  <a:lnTo>
                    <a:pt x="48" y="0"/>
                  </a:lnTo>
                  <a:close/>
                </a:path>
              </a:pathLst>
            </a:custGeom>
            <a:solidFill>
              <a:srgbClr val="000099"/>
            </a:solidFill>
            <a:ln w="12700">
              <a:solidFill>
                <a:schemeClr val="tx1"/>
              </a:solidFill>
              <a:prstDash val="solid"/>
              <a:round/>
              <a:headEnd/>
              <a:tailEnd/>
            </a:ln>
          </p:spPr>
          <p:txBody>
            <a:bodyPr/>
            <a:lstStyle/>
            <a:p>
              <a:endParaRPr lang="en-US"/>
            </a:p>
          </p:txBody>
        </p:sp>
        <p:sp>
          <p:nvSpPr>
            <p:cNvPr id="2271269" name="Line 32"/>
            <p:cNvSpPr>
              <a:spLocks noChangeShapeType="1"/>
            </p:cNvSpPr>
            <p:nvPr/>
          </p:nvSpPr>
          <p:spPr bwMode="auto">
            <a:xfrm flipV="1">
              <a:off x="3353" y="2924"/>
              <a:ext cx="1" cy="507"/>
            </a:xfrm>
            <a:prstGeom prst="line">
              <a:avLst/>
            </a:prstGeom>
            <a:noFill/>
            <a:ln w="25400">
              <a:solidFill>
                <a:schemeClr val="tx1"/>
              </a:solidFill>
              <a:round/>
              <a:headEnd/>
              <a:tailEnd/>
            </a:ln>
          </p:spPr>
          <p:txBody>
            <a:bodyPr/>
            <a:lstStyle/>
            <a:p>
              <a:endParaRPr lang="en-US"/>
            </a:p>
          </p:txBody>
        </p:sp>
      </p:grpSp>
      <p:grpSp>
        <p:nvGrpSpPr>
          <p:cNvPr id="2271257" name="Group 33"/>
          <p:cNvGrpSpPr>
            <a:grpSpLocks/>
          </p:cNvGrpSpPr>
          <p:nvPr/>
        </p:nvGrpSpPr>
        <p:grpSpPr bwMode="auto">
          <a:xfrm>
            <a:off x="6259513" y="4683125"/>
            <a:ext cx="173037" cy="912813"/>
            <a:chOff x="3900" y="2797"/>
            <a:chExt cx="95" cy="626"/>
          </a:xfrm>
        </p:grpSpPr>
        <p:sp>
          <p:nvSpPr>
            <p:cNvPr id="2271266" name="Freeform 34"/>
            <p:cNvSpPr>
              <a:spLocks/>
            </p:cNvSpPr>
            <p:nvPr/>
          </p:nvSpPr>
          <p:spPr bwMode="auto">
            <a:xfrm>
              <a:off x="3900" y="2797"/>
              <a:ext cx="95" cy="119"/>
            </a:xfrm>
            <a:custGeom>
              <a:avLst/>
              <a:gdLst>
                <a:gd name="T0" fmla="*/ 47 w 95"/>
                <a:gd name="T1" fmla="*/ 0 h 119"/>
                <a:gd name="T2" fmla="*/ 95 w 95"/>
                <a:gd name="T3" fmla="*/ 119 h 119"/>
                <a:gd name="T4" fmla="*/ 47 w 95"/>
                <a:gd name="T5" fmla="*/ 119 h 119"/>
                <a:gd name="T6" fmla="*/ 0 w 95"/>
                <a:gd name="T7" fmla="*/ 119 h 119"/>
                <a:gd name="T8" fmla="*/ 47 w 95"/>
                <a:gd name="T9" fmla="*/ 0 h 119"/>
                <a:gd name="T10" fmla="*/ 0 60000 65536"/>
                <a:gd name="T11" fmla="*/ 0 60000 65536"/>
                <a:gd name="T12" fmla="*/ 0 60000 65536"/>
                <a:gd name="T13" fmla="*/ 0 60000 65536"/>
                <a:gd name="T14" fmla="*/ 0 60000 65536"/>
                <a:gd name="T15" fmla="*/ 0 w 95"/>
                <a:gd name="T16" fmla="*/ 0 h 119"/>
                <a:gd name="T17" fmla="*/ 95 w 95"/>
                <a:gd name="T18" fmla="*/ 119 h 119"/>
              </a:gdLst>
              <a:ahLst/>
              <a:cxnLst>
                <a:cxn ang="T10">
                  <a:pos x="T0" y="T1"/>
                </a:cxn>
                <a:cxn ang="T11">
                  <a:pos x="T2" y="T3"/>
                </a:cxn>
                <a:cxn ang="T12">
                  <a:pos x="T4" y="T5"/>
                </a:cxn>
                <a:cxn ang="T13">
                  <a:pos x="T6" y="T7"/>
                </a:cxn>
                <a:cxn ang="T14">
                  <a:pos x="T8" y="T9"/>
                </a:cxn>
              </a:cxnLst>
              <a:rect l="T15" t="T16" r="T17" b="T18"/>
              <a:pathLst>
                <a:path w="95" h="119">
                  <a:moveTo>
                    <a:pt x="47" y="0"/>
                  </a:moveTo>
                  <a:lnTo>
                    <a:pt x="95" y="119"/>
                  </a:lnTo>
                  <a:lnTo>
                    <a:pt x="47" y="119"/>
                  </a:lnTo>
                  <a:lnTo>
                    <a:pt x="0" y="119"/>
                  </a:lnTo>
                  <a:lnTo>
                    <a:pt x="47" y="0"/>
                  </a:lnTo>
                  <a:close/>
                </a:path>
              </a:pathLst>
            </a:custGeom>
            <a:solidFill>
              <a:srgbClr val="000099"/>
            </a:solidFill>
            <a:ln w="12700">
              <a:solidFill>
                <a:schemeClr val="tx1"/>
              </a:solidFill>
              <a:prstDash val="solid"/>
              <a:round/>
              <a:headEnd/>
              <a:tailEnd/>
            </a:ln>
          </p:spPr>
          <p:txBody>
            <a:bodyPr/>
            <a:lstStyle/>
            <a:p>
              <a:endParaRPr lang="en-US"/>
            </a:p>
          </p:txBody>
        </p:sp>
        <p:sp>
          <p:nvSpPr>
            <p:cNvPr id="2271267" name="Line 35"/>
            <p:cNvSpPr>
              <a:spLocks noChangeShapeType="1"/>
            </p:cNvSpPr>
            <p:nvPr/>
          </p:nvSpPr>
          <p:spPr bwMode="auto">
            <a:xfrm flipV="1">
              <a:off x="3947" y="2916"/>
              <a:ext cx="1" cy="507"/>
            </a:xfrm>
            <a:prstGeom prst="line">
              <a:avLst/>
            </a:prstGeom>
            <a:noFill/>
            <a:ln w="25400">
              <a:solidFill>
                <a:schemeClr val="tx1"/>
              </a:solidFill>
              <a:round/>
              <a:headEnd/>
              <a:tailEnd/>
            </a:ln>
          </p:spPr>
          <p:txBody>
            <a:bodyPr/>
            <a:lstStyle/>
            <a:p>
              <a:endParaRPr lang="en-US"/>
            </a:p>
          </p:txBody>
        </p:sp>
      </p:grpSp>
      <p:grpSp>
        <p:nvGrpSpPr>
          <p:cNvPr id="2271258" name="Group 36"/>
          <p:cNvGrpSpPr>
            <a:grpSpLocks/>
          </p:cNvGrpSpPr>
          <p:nvPr/>
        </p:nvGrpSpPr>
        <p:grpSpPr bwMode="auto">
          <a:xfrm>
            <a:off x="6791325" y="4678363"/>
            <a:ext cx="808038" cy="912812"/>
            <a:chOff x="4193" y="2813"/>
            <a:chExt cx="444" cy="626"/>
          </a:xfrm>
        </p:grpSpPr>
        <p:sp>
          <p:nvSpPr>
            <p:cNvPr id="2271264" name="Freeform 37"/>
            <p:cNvSpPr>
              <a:spLocks/>
            </p:cNvSpPr>
            <p:nvPr/>
          </p:nvSpPr>
          <p:spPr bwMode="auto">
            <a:xfrm>
              <a:off x="4526" y="2813"/>
              <a:ext cx="111" cy="126"/>
            </a:xfrm>
            <a:custGeom>
              <a:avLst/>
              <a:gdLst>
                <a:gd name="T0" fmla="*/ 111 w 111"/>
                <a:gd name="T1" fmla="*/ 0 h 126"/>
                <a:gd name="T2" fmla="*/ 79 w 111"/>
                <a:gd name="T3" fmla="*/ 126 h 126"/>
                <a:gd name="T4" fmla="*/ 40 w 111"/>
                <a:gd name="T5" fmla="*/ 95 h 126"/>
                <a:gd name="T6" fmla="*/ 0 w 111"/>
                <a:gd name="T7" fmla="*/ 71 h 126"/>
                <a:gd name="T8" fmla="*/ 111 w 111"/>
                <a:gd name="T9" fmla="*/ 0 h 126"/>
                <a:gd name="T10" fmla="*/ 0 60000 65536"/>
                <a:gd name="T11" fmla="*/ 0 60000 65536"/>
                <a:gd name="T12" fmla="*/ 0 60000 65536"/>
                <a:gd name="T13" fmla="*/ 0 60000 65536"/>
                <a:gd name="T14" fmla="*/ 0 60000 65536"/>
                <a:gd name="T15" fmla="*/ 0 w 111"/>
                <a:gd name="T16" fmla="*/ 0 h 126"/>
                <a:gd name="T17" fmla="*/ 111 w 111"/>
                <a:gd name="T18" fmla="*/ 126 h 126"/>
              </a:gdLst>
              <a:ahLst/>
              <a:cxnLst>
                <a:cxn ang="T10">
                  <a:pos x="T0" y="T1"/>
                </a:cxn>
                <a:cxn ang="T11">
                  <a:pos x="T2" y="T3"/>
                </a:cxn>
                <a:cxn ang="T12">
                  <a:pos x="T4" y="T5"/>
                </a:cxn>
                <a:cxn ang="T13">
                  <a:pos x="T6" y="T7"/>
                </a:cxn>
                <a:cxn ang="T14">
                  <a:pos x="T8" y="T9"/>
                </a:cxn>
              </a:cxnLst>
              <a:rect l="T15" t="T16" r="T17" b="T18"/>
              <a:pathLst>
                <a:path w="111" h="126">
                  <a:moveTo>
                    <a:pt x="111" y="0"/>
                  </a:moveTo>
                  <a:lnTo>
                    <a:pt x="79" y="126"/>
                  </a:lnTo>
                  <a:lnTo>
                    <a:pt x="40" y="95"/>
                  </a:lnTo>
                  <a:lnTo>
                    <a:pt x="0" y="71"/>
                  </a:lnTo>
                  <a:lnTo>
                    <a:pt x="111" y="0"/>
                  </a:lnTo>
                  <a:close/>
                </a:path>
              </a:pathLst>
            </a:custGeom>
            <a:solidFill>
              <a:srgbClr val="000099"/>
            </a:solidFill>
            <a:ln w="12700">
              <a:solidFill>
                <a:schemeClr val="tx1"/>
              </a:solidFill>
              <a:prstDash val="solid"/>
              <a:round/>
              <a:headEnd/>
              <a:tailEnd/>
            </a:ln>
          </p:spPr>
          <p:txBody>
            <a:bodyPr/>
            <a:lstStyle/>
            <a:p>
              <a:endParaRPr lang="en-US"/>
            </a:p>
          </p:txBody>
        </p:sp>
        <p:sp>
          <p:nvSpPr>
            <p:cNvPr id="2271265" name="Line 38"/>
            <p:cNvSpPr>
              <a:spLocks noChangeShapeType="1"/>
            </p:cNvSpPr>
            <p:nvPr/>
          </p:nvSpPr>
          <p:spPr bwMode="auto">
            <a:xfrm flipV="1">
              <a:off x="4193" y="2908"/>
              <a:ext cx="373" cy="531"/>
            </a:xfrm>
            <a:prstGeom prst="line">
              <a:avLst/>
            </a:prstGeom>
            <a:noFill/>
            <a:ln w="25400">
              <a:solidFill>
                <a:schemeClr val="tx1"/>
              </a:solidFill>
              <a:round/>
              <a:headEnd/>
              <a:tailEnd/>
            </a:ln>
          </p:spPr>
          <p:txBody>
            <a:bodyPr/>
            <a:lstStyle/>
            <a:p>
              <a:endParaRPr lang="en-US"/>
            </a:p>
          </p:txBody>
        </p:sp>
      </p:grpSp>
      <p:grpSp>
        <p:nvGrpSpPr>
          <p:cNvPr id="2271259" name="Group 39"/>
          <p:cNvGrpSpPr>
            <a:grpSpLocks/>
          </p:cNvGrpSpPr>
          <p:nvPr/>
        </p:nvGrpSpPr>
        <p:grpSpPr bwMode="auto">
          <a:xfrm>
            <a:off x="3781425" y="4679950"/>
            <a:ext cx="173038" cy="912813"/>
            <a:chOff x="2536" y="2805"/>
            <a:chExt cx="95" cy="626"/>
          </a:xfrm>
        </p:grpSpPr>
        <p:sp>
          <p:nvSpPr>
            <p:cNvPr id="2271262" name="Freeform 40"/>
            <p:cNvSpPr>
              <a:spLocks/>
            </p:cNvSpPr>
            <p:nvPr/>
          </p:nvSpPr>
          <p:spPr bwMode="auto">
            <a:xfrm>
              <a:off x="2536" y="2805"/>
              <a:ext cx="95" cy="119"/>
            </a:xfrm>
            <a:custGeom>
              <a:avLst/>
              <a:gdLst>
                <a:gd name="T0" fmla="*/ 48 w 95"/>
                <a:gd name="T1" fmla="*/ 0 h 119"/>
                <a:gd name="T2" fmla="*/ 95 w 95"/>
                <a:gd name="T3" fmla="*/ 119 h 119"/>
                <a:gd name="T4" fmla="*/ 48 w 95"/>
                <a:gd name="T5" fmla="*/ 119 h 119"/>
                <a:gd name="T6" fmla="*/ 0 w 95"/>
                <a:gd name="T7" fmla="*/ 119 h 119"/>
                <a:gd name="T8" fmla="*/ 48 w 95"/>
                <a:gd name="T9" fmla="*/ 0 h 119"/>
                <a:gd name="T10" fmla="*/ 0 60000 65536"/>
                <a:gd name="T11" fmla="*/ 0 60000 65536"/>
                <a:gd name="T12" fmla="*/ 0 60000 65536"/>
                <a:gd name="T13" fmla="*/ 0 60000 65536"/>
                <a:gd name="T14" fmla="*/ 0 60000 65536"/>
                <a:gd name="T15" fmla="*/ 0 w 95"/>
                <a:gd name="T16" fmla="*/ 0 h 119"/>
                <a:gd name="T17" fmla="*/ 95 w 95"/>
                <a:gd name="T18" fmla="*/ 119 h 119"/>
              </a:gdLst>
              <a:ahLst/>
              <a:cxnLst>
                <a:cxn ang="T10">
                  <a:pos x="T0" y="T1"/>
                </a:cxn>
                <a:cxn ang="T11">
                  <a:pos x="T2" y="T3"/>
                </a:cxn>
                <a:cxn ang="T12">
                  <a:pos x="T4" y="T5"/>
                </a:cxn>
                <a:cxn ang="T13">
                  <a:pos x="T6" y="T7"/>
                </a:cxn>
                <a:cxn ang="T14">
                  <a:pos x="T8" y="T9"/>
                </a:cxn>
              </a:cxnLst>
              <a:rect l="T15" t="T16" r="T17" b="T18"/>
              <a:pathLst>
                <a:path w="95" h="119">
                  <a:moveTo>
                    <a:pt x="48" y="0"/>
                  </a:moveTo>
                  <a:lnTo>
                    <a:pt x="95" y="119"/>
                  </a:lnTo>
                  <a:lnTo>
                    <a:pt x="48" y="119"/>
                  </a:lnTo>
                  <a:lnTo>
                    <a:pt x="0" y="119"/>
                  </a:lnTo>
                  <a:lnTo>
                    <a:pt x="48" y="0"/>
                  </a:lnTo>
                  <a:close/>
                </a:path>
              </a:pathLst>
            </a:custGeom>
            <a:solidFill>
              <a:srgbClr val="000099"/>
            </a:solidFill>
            <a:ln w="12700">
              <a:solidFill>
                <a:schemeClr val="tx1"/>
              </a:solidFill>
              <a:prstDash val="solid"/>
              <a:round/>
              <a:headEnd/>
              <a:tailEnd/>
            </a:ln>
          </p:spPr>
          <p:txBody>
            <a:bodyPr/>
            <a:lstStyle/>
            <a:p>
              <a:endParaRPr lang="en-US"/>
            </a:p>
          </p:txBody>
        </p:sp>
        <p:sp>
          <p:nvSpPr>
            <p:cNvPr id="2271263" name="Line 41"/>
            <p:cNvSpPr>
              <a:spLocks noChangeShapeType="1"/>
            </p:cNvSpPr>
            <p:nvPr/>
          </p:nvSpPr>
          <p:spPr bwMode="auto">
            <a:xfrm flipV="1">
              <a:off x="2584" y="2924"/>
              <a:ext cx="1" cy="507"/>
            </a:xfrm>
            <a:prstGeom prst="line">
              <a:avLst/>
            </a:prstGeom>
            <a:noFill/>
            <a:ln w="25400">
              <a:solidFill>
                <a:schemeClr val="tx1"/>
              </a:solidFill>
              <a:round/>
              <a:headEnd/>
              <a:tailEnd/>
            </a:ln>
          </p:spPr>
          <p:txBody>
            <a:bodyPr/>
            <a:lstStyle/>
            <a:p>
              <a:endParaRPr lang="en-US"/>
            </a:p>
          </p:txBody>
        </p:sp>
      </p:grpSp>
      <p:sp>
        <p:nvSpPr>
          <p:cNvPr id="2271260" name="Text Box 42"/>
          <p:cNvSpPr txBox="1">
            <a:spLocks noChangeArrowheads="1"/>
          </p:cNvSpPr>
          <p:nvPr/>
        </p:nvSpPr>
        <p:spPr bwMode="auto">
          <a:xfrm>
            <a:off x="260350" y="5078413"/>
            <a:ext cx="2563813" cy="1079500"/>
          </a:xfrm>
          <a:prstGeom prst="rect">
            <a:avLst/>
          </a:prstGeom>
          <a:noFill/>
          <a:ln w="9525">
            <a:solidFill>
              <a:schemeClr val="tx1"/>
            </a:solidFill>
            <a:miter lim="800000"/>
            <a:headEnd/>
            <a:tailEnd/>
          </a:ln>
        </p:spPr>
        <p:txBody>
          <a:bodyPr>
            <a:spAutoFit/>
          </a:bodyPr>
          <a:lstStyle/>
          <a:p>
            <a:pPr eaLnBrk="0" hangingPunct="0"/>
            <a:r>
              <a:rPr lang="en-US" sz="1600">
                <a:latin typeface="Times New Roman" pitchFamily="18" charset="0"/>
              </a:rPr>
              <a:t>Define the data you need to collect and its type. This will guide you in terms of how you can present it later.</a:t>
            </a:r>
          </a:p>
        </p:txBody>
      </p:sp>
      <p:sp>
        <p:nvSpPr>
          <p:cNvPr id="2271261" name="Text Box 43"/>
          <p:cNvSpPr txBox="1">
            <a:spLocks noChangeArrowheads="1"/>
          </p:cNvSpPr>
          <p:nvPr/>
        </p:nvSpPr>
        <p:spPr bwMode="auto">
          <a:xfrm>
            <a:off x="3330575" y="5595938"/>
            <a:ext cx="4073525" cy="590550"/>
          </a:xfrm>
          <a:prstGeom prst="rect">
            <a:avLst/>
          </a:prstGeom>
          <a:noFill/>
          <a:ln w="9525">
            <a:solidFill>
              <a:schemeClr val="tx1"/>
            </a:solidFill>
            <a:miter lim="800000"/>
            <a:headEnd/>
            <a:tailEnd/>
          </a:ln>
        </p:spPr>
        <p:txBody>
          <a:bodyPr>
            <a:spAutoFit/>
          </a:bodyPr>
          <a:lstStyle/>
          <a:p>
            <a:pPr eaLnBrk="0" hangingPunct="0"/>
            <a:r>
              <a:rPr lang="en-US" sz="1600">
                <a:latin typeface="Times New Roman" pitchFamily="18" charset="0"/>
              </a:rPr>
              <a:t>An operational definition tells exactly how you will go about collecting and recording the data</a:t>
            </a:r>
          </a:p>
        </p:txBody>
      </p:sp>
      <p:sp>
        <p:nvSpPr>
          <p:cNvPr id="2" name="Slide Number Placeholder 1"/>
          <p:cNvSpPr>
            <a:spLocks noGrp="1"/>
          </p:cNvSpPr>
          <p:nvPr>
            <p:ph type="sldNum" sz="quarter" idx="12"/>
          </p:nvPr>
        </p:nvSpPr>
        <p:spPr/>
        <p:txBody>
          <a:bodyPr/>
          <a:lstStyle/>
          <a:p>
            <a:fld id="{09A02BB9-3F86-4823-9A8F-6A16970CA7F2}" type="slidenum">
              <a:rPr lang="en-US" smtClean="0"/>
              <a:pPr/>
              <a:t>20</a:t>
            </a:fld>
            <a:endParaRPr lang="en-US"/>
          </a:p>
        </p:txBody>
      </p:sp>
    </p:spTree>
    <p:extLst>
      <p:ext uri="{BB962C8B-B14F-4D97-AF65-F5344CB8AC3E}">
        <p14:creationId xmlns:p14="http://schemas.microsoft.com/office/powerpoint/2010/main" val="244496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7377" name="Rectangle 2"/>
          <p:cNvSpPr>
            <a:spLocks noGrp="1" noChangeArrowheads="1"/>
          </p:cNvSpPr>
          <p:nvPr>
            <p:ph type="title"/>
          </p:nvPr>
        </p:nvSpPr>
        <p:spPr>
          <a:xfrm>
            <a:off x="457200" y="914400"/>
            <a:ext cx="6858000" cy="838200"/>
          </a:xfrm>
        </p:spPr>
        <p:txBody>
          <a:bodyPr/>
          <a:lstStyle/>
          <a:p>
            <a:r>
              <a:rPr lang="en-US" dirty="0" smtClean="0"/>
              <a:t>Operational Definitions</a:t>
            </a:r>
          </a:p>
        </p:txBody>
      </p:sp>
      <p:sp>
        <p:nvSpPr>
          <p:cNvPr id="2277378" name="Rectangle 3"/>
          <p:cNvSpPr>
            <a:spLocks noGrp="1" noChangeArrowheads="1"/>
          </p:cNvSpPr>
          <p:nvPr>
            <p:ph idx="1"/>
          </p:nvPr>
        </p:nvSpPr>
        <p:spPr>
          <a:xfrm>
            <a:off x="457200" y="1981200"/>
            <a:ext cx="7999413" cy="4591050"/>
          </a:xfrm>
        </p:spPr>
        <p:txBody>
          <a:bodyPr/>
          <a:lstStyle/>
          <a:p>
            <a:pPr algn="just">
              <a:spcBef>
                <a:spcPct val="100000"/>
              </a:spcBef>
            </a:pPr>
            <a:r>
              <a:rPr lang="en-US" sz="2800" dirty="0" smtClean="0"/>
              <a:t>An operational definition is a precise description that tells how to get a value for the characteristic you are trying to measure. It includes </a:t>
            </a:r>
            <a:r>
              <a:rPr lang="en-US" sz="2800" i="1" dirty="0" smtClean="0"/>
              <a:t>what</a:t>
            </a:r>
            <a:r>
              <a:rPr lang="en-US" sz="2800" dirty="0" smtClean="0"/>
              <a:t> something is and </a:t>
            </a:r>
            <a:r>
              <a:rPr lang="en-US" sz="2800" i="1" dirty="0" smtClean="0"/>
              <a:t>how</a:t>
            </a:r>
            <a:r>
              <a:rPr lang="en-US" sz="2800" dirty="0" smtClean="0"/>
              <a:t> to measure it. An operational definition:</a:t>
            </a:r>
            <a:endParaRPr lang="en-US" sz="2800" b="1" dirty="0" smtClean="0"/>
          </a:p>
          <a:p>
            <a:pPr lvl="1"/>
            <a:r>
              <a:rPr lang="en-US" sz="2400" dirty="0" smtClean="0"/>
              <a:t>Removes ambiguity so that all people involved have the same understanding of the characteristic or feature in question.</a:t>
            </a:r>
          </a:p>
          <a:p>
            <a:pPr lvl="1"/>
            <a:r>
              <a:rPr lang="en-US" sz="2400" dirty="0" smtClean="0"/>
              <a:t>Describes your way of measuring that characteristic or feature.</a:t>
            </a:r>
            <a:endParaRPr lang="en-US" dirty="0" smtClean="0"/>
          </a:p>
        </p:txBody>
      </p:sp>
      <p:sp>
        <p:nvSpPr>
          <p:cNvPr id="2" name="Slide Number Placeholder 1"/>
          <p:cNvSpPr>
            <a:spLocks noGrp="1"/>
          </p:cNvSpPr>
          <p:nvPr>
            <p:ph type="sldNum" sz="quarter" idx="12"/>
          </p:nvPr>
        </p:nvSpPr>
        <p:spPr/>
        <p:txBody>
          <a:bodyPr/>
          <a:lstStyle/>
          <a:p>
            <a:fld id="{09A02BB9-3F86-4823-9A8F-6A16970CA7F2}" type="slidenum">
              <a:rPr lang="en-US" smtClean="0"/>
              <a:pPr/>
              <a:t>21</a:t>
            </a:fld>
            <a:endParaRPr lang="en-US"/>
          </a:p>
        </p:txBody>
      </p:sp>
    </p:spTree>
    <p:extLst>
      <p:ext uri="{BB962C8B-B14F-4D97-AF65-F5344CB8AC3E}">
        <p14:creationId xmlns:p14="http://schemas.microsoft.com/office/powerpoint/2010/main" val="130895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9425" name="Rectangle 2"/>
          <p:cNvSpPr>
            <a:spLocks noGrp="1" noChangeArrowheads="1"/>
          </p:cNvSpPr>
          <p:nvPr>
            <p:ph type="title"/>
          </p:nvPr>
        </p:nvSpPr>
        <p:spPr>
          <a:xfrm>
            <a:off x="533400" y="1219200"/>
            <a:ext cx="8610600" cy="838200"/>
          </a:xfrm>
        </p:spPr>
        <p:txBody>
          <a:bodyPr/>
          <a:lstStyle/>
          <a:p>
            <a:r>
              <a:rPr lang="en-US" dirty="0" smtClean="0"/>
              <a:t>Features of an Operational Definition</a:t>
            </a:r>
          </a:p>
        </p:txBody>
      </p:sp>
      <p:sp>
        <p:nvSpPr>
          <p:cNvPr id="2279426" name="Rectangle 3"/>
          <p:cNvSpPr>
            <a:spLocks noGrp="1" noChangeArrowheads="1"/>
          </p:cNvSpPr>
          <p:nvPr>
            <p:ph idx="1"/>
          </p:nvPr>
        </p:nvSpPr>
        <p:spPr>
          <a:xfrm>
            <a:off x="381000" y="2514600"/>
            <a:ext cx="8458200" cy="4754563"/>
          </a:xfrm>
        </p:spPr>
        <p:txBody>
          <a:bodyPr/>
          <a:lstStyle/>
          <a:p>
            <a:pPr marL="400050" lvl="1"/>
            <a:r>
              <a:rPr lang="en-US" sz="3600" dirty="0" smtClean="0"/>
              <a:t>It must be </a:t>
            </a:r>
            <a:r>
              <a:rPr lang="en-US" sz="3600" b="1" dirty="0" smtClean="0"/>
              <a:t>specific</a:t>
            </a:r>
            <a:r>
              <a:rPr lang="en-US" sz="3600" dirty="0" smtClean="0"/>
              <a:t> and </a:t>
            </a:r>
            <a:r>
              <a:rPr lang="en-US" sz="3600" b="1" dirty="0" smtClean="0"/>
              <a:t>concrete</a:t>
            </a:r>
            <a:r>
              <a:rPr lang="en-US" sz="3600" dirty="0" smtClean="0"/>
              <a:t>.</a:t>
            </a:r>
            <a:endParaRPr lang="en-US" sz="3600" b="1" dirty="0" smtClean="0"/>
          </a:p>
          <a:p>
            <a:pPr marL="400050" lvl="1"/>
            <a:r>
              <a:rPr lang="en-US" sz="3600" dirty="0" smtClean="0"/>
              <a:t>It must be </a:t>
            </a:r>
            <a:r>
              <a:rPr lang="en-US" sz="3600" b="1" dirty="0" smtClean="0"/>
              <a:t>measurable</a:t>
            </a:r>
            <a:r>
              <a:rPr lang="en-US" sz="3600" dirty="0" smtClean="0"/>
              <a:t>.</a:t>
            </a:r>
            <a:endParaRPr lang="en-US" sz="3600" b="1" dirty="0" smtClean="0"/>
          </a:p>
          <a:p>
            <a:pPr marL="400050" lvl="1"/>
            <a:r>
              <a:rPr lang="en-US" sz="3600" dirty="0" smtClean="0"/>
              <a:t>It must be </a:t>
            </a:r>
            <a:r>
              <a:rPr lang="en-US" sz="3600" b="1" dirty="0" smtClean="0"/>
              <a:t>useful</a:t>
            </a:r>
            <a:r>
              <a:rPr lang="en-US" sz="3600" dirty="0" smtClean="0"/>
              <a:t> to both you and your customer.</a:t>
            </a:r>
            <a:endParaRPr lang="en-US" sz="3600" b="1" dirty="0" smtClean="0"/>
          </a:p>
          <a:p>
            <a:pPr marL="400050" lvl="1"/>
            <a:r>
              <a:rPr lang="en-US" sz="3600" dirty="0" smtClean="0"/>
              <a:t>There is no single right answer.</a:t>
            </a:r>
            <a:endParaRPr lang="en-US" sz="3600" b="1" dirty="0" smtClean="0"/>
          </a:p>
          <a:p>
            <a:pPr marL="0" indent="0"/>
            <a:endParaRPr lang="en-US" b="1" dirty="0" smtClean="0"/>
          </a:p>
        </p:txBody>
      </p:sp>
      <p:sp>
        <p:nvSpPr>
          <p:cNvPr id="2" name="Slide Number Placeholder 1"/>
          <p:cNvSpPr>
            <a:spLocks noGrp="1"/>
          </p:cNvSpPr>
          <p:nvPr>
            <p:ph type="sldNum" sz="quarter" idx="12"/>
          </p:nvPr>
        </p:nvSpPr>
        <p:spPr/>
        <p:txBody>
          <a:bodyPr/>
          <a:lstStyle/>
          <a:p>
            <a:fld id="{09A02BB9-3F86-4823-9A8F-6A16970CA7F2}" type="slidenum">
              <a:rPr lang="en-US" smtClean="0"/>
              <a:pPr/>
              <a:t>22</a:t>
            </a:fld>
            <a:endParaRPr lang="en-US"/>
          </a:p>
        </p:txBody>
      </p:sp>
    </p:spTree>
    <p:extLst>
      <p:ext uri="{BB962C8B-B14F-4D97-AF65-F5344CB8AC3E}">
        <p14:creationId xmlns:p14="http://schemas.microsoft.com/office/powerpoint/2010/main" val="277242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89" name="Rectangle 2"/>
          <p:cNvSpPr>
            <a:spLocks noGrp="1" noChangeArrowheads="1"/>
          </p:cNvSpPr>
          <p:nvPr>
            <p:ph type="title"/>
          </p:nvPr>
        </p:nvSpPr>
        <p:spPr>
          <a:xfrm>
            <a:off x="2286000" y="76200"/>
            <a:ext cx="6858000" cy="838200"/>
          </a:xfrm>
        </p:spPr>
        <p:txBody>
          <a:bodyPr/>
          <a:lstStyle/>
          <a:p>
            <a:pPr algn="r"/>
            <a:r>
              <a:rPr lang="en-US" dirty="0" smtClean="0"/>
              <a:t>Types of Data</a:t>
            </a:r>
          </a:p>
        </p:txBody>
      </p:sp>
      <p:pic>
        <p:nvPicPr>
          <p:cNvPr id="2265090" name="Picture 3" descr="11a-cont_data_HRC"/>
          <p:cNvPicPr>
            <a:picLocks noChangeAspect="1" noChangeArrowheads="1"/>
          </p:cNvPicPr>
          <p:nvPr/>
        </p:nvPicPr>
        <p:blipFill>
          <a:blip r:embed="rId3"/>
          <a:srcRect/>
          <a:stretch>
            <a:fillRect/>
          </a:stretch>
        </p:blipFill>
        <p:spPr bwMode="auto">
          <a:xfrm>
            <a:off x="1219200" y="4094163"/>
            <a:ext cx="2762250" cy="2513012"/>
          </a:xfrm>
          <a:prstGeom prst="rect">
            <a:avLst/>
          </a:prstGeom>
          <a:noFill/>
          <a:ln w="9525">
            <a:noFill/>
            <a:miter lim="800000"/>
            <a:headEnd/>
            <a:tailEnd/>
          </a:ln>
        </p:spPr>
      </p:pic>
      <p:pic>
        <p:nvPicPr>
          <p:cNvPr id="2265091" name="Picture 4" descr="11b-discr_data_HRC"/>
          <p:cNvPicPr>
            <a:picLocks noChangeAspect="1" noChangeArrowheads="1"/>
          </p:cNvPicPr>
          <p:nvPr/>
        </p:nvPicPr>
        <p:blipFill>
          <a:blip r:embed="rId4"/>
          <a:srcRect/>
          <a:stretch>
            <a:fillRect/>
          </a:stretch>
        </p:blipFill>
        <p:spPr bwMode="auto">
          <a:xfrm>
            <a:off x="5581650" y="3971925"/>
            <a:ext cx="2809875" cy="2636838"/>
          </a:xfrm>
          <a:prstGeom prst="rect">
            <a:avLst/>
          </a:prstGeom>
          <a:noFill/>
          <a:ln w="9525">
            <a:noFill/>
            <a:miter lim="800000"/>
            <a:headEnd/>
            <a:tailEnd/>
          </a:ln>
        </p:spPr>
      </p:pic>
      <p:grpSp>
        <p:nvGrpSpPr>
          <p:cNvPr id="2265092" name="Group 5"/>
          <p:cNvGrpSpPr>
            <a:grpSpLocks/>
          </p:cNvGrpSpPr>
          <p:nvPr/>
        </p:nvGrpSpPr>
        <p:grpSpPr bwMode="auto">
          <a:xfrm>
            <a:off x="776288" y="1066800"/>
            <a:ext cx="7988300" cy="2814638"/>
            <a:chOff x="441" y="672"/>
            <a:chExt cx="5032" cy="1773"/>
          </a:xfrm>
        </p:grpSpPr>
        <p:sp>
          <p:nvSpPr>
            <p:cNvPr id="2265093" name="Rectangle 6"/>
            <p:cNvSpPr>
              <a:spLocks noChangeArrowheads="1"/>
            </p:cNvSpPr>
            <p:nvPr/>
          </p:nvSpPr>
          <p:spPr bwMode="auto">
            <a:xfrm>
              <a:off x="843" y="672"/>
              <a:ext cx="1345"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rPr>
                <a:t>Continuous Data</a:t>
              </a:r>
              <a:endParaRPr lang="en-US" sz="2400"/>
            </a:p>
          </p:txBody>
        </p:sp>
        <p:sp>
          <p:nvSpPr>
            <p:cNvPr id="2265094" name="Rectangle 7"/>
            <p:cNvSpPr>
              <a:spLocks noChangeArrowheads="1"/>
            </p:cNvSpPr>
            <p:nvPr/>
          </p:nvSpPr>
          <p:spPr bwMode="auto">
            <a:xfrm>
              <a:off x="3550" y="672"/>
              <a:ext cx="1071"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rPr>
                <a:t>Discrete Data</a:t>
              </a:r>
              <a:endParaRPr lang="en-US" sz="2400"/>
            </a:p>
          </p:txBody>
        </p:sp>
        <p:sp>
          <p:nvSpPr>
            <p:cNvPr id="2265095" name="Rectangle 8"/>
            <p:cNvSpPr>
              <a:spLocks noChangeArrowheads="1"/>
            </p:cNvSpPr>
            <p:nvPr/>
          </p:nvSpPr>
          <p:spPr bwMode="auto">
            <a:xfrm>
              <a:off x="441" y="971"/>
              <a:ext cx="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096" name="Rectangle 9"/>
            <p:cNvSpPr>
              <a:spLocks noChangeArrowheads="1"/>
            </p:cNvSpPr>
            <p:nvPr/>
          </p:nvSpPr>
          <p:spPr bwMode="auto">
            <a:xfrm>
              <a:off x="563" y="971"/>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097" name="Rectangle 10"/>
            <p:cNvSpPr>
              <a:spLocks noChangeArrowheads="1"/>
            </p:cNvSpPr>
            <p:nvPr/>
          </p:nvSpPr>
          <p:spPr bwMode="auto">
            <a:xfrm>
              <a:off x="591" y="971"/>
              <a:ext cx="1892"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Often obtained by use of a measuring </a:t>
              </a:r>
              <a:endParaRPr lang="en-US" sz="2400"/>
            </a:p>
          </p:txBody>
        </p:sp>
        <p:sp>
          <p:nvSpPr>
            <p:cNvPr id="2265098" name="Rectangle 11"/>
            <p:cNvSpPr>
              <a:spLocks noChangeArrowheads="1"/>
            </p:cNvSpPr>
            <p:nvPr/>
          </p:nvSpPr>
          <p:spPr bwMode="auto">
            <a:xfrm>
              <a:off x="563" y="1101"/>
              <a:ext cx="447"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system. </a:t>
              </a:r>
              <a:endParaRPr lang="en-US" sz="2400"/>
            </a:p>
          </p:txBody>
        </p:sp>
        <p:sp>
          <p:nvSpPr>
            <p:cNvPr id="2265099" name="Rectangle 12"/>
            <p:cNvSpPr>
              <a:spLocks noChangeArrowheads="1"/>
            </p:cNvSpPr>
            <p:nvPr/>
          </p:nvSpPr>
          <p:spPr bwMode="auto">
            <a:xfrm>
              <a:off x="441" y="1232"/>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00" name="Rectangle 13"/>
            <p:cNvSpPr>
              <a:spLocks noChangeArrowheads="1"/>
            </p:cNvSpPr>
            <p:nvPr/>
          </p:nvSpPr>
          <p:spPr bwMode="auto">
            <a:xfrm>
              <a:off x="441" y="1362"/>
              <a:ext cx="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101" name="Rectangle 14"/>
            <p:cNvSpPr>
              <a:spLocks noChangeArrowheads="1"/>
            </p:cNvSpPr>
            <p:nvPr/>
          </p:nvSpPr>
          <p:spPr bwMode="auto">
            <a:xfrm>
              <a:off x="563" y="1362"/>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02" name="Rectangle 15"/>
            <p:cNvSpPr>
              <a:spLocks noChangeArrowheads="1"/>
            </p:cNvSpPr>
            <p:nvPr/>
          </p:nvSpPr>
          <p:spPr bwMode="auto">
            <a:xfrm>
              <a:off x="591" y="1362"/>
              <a:ext cx="1960"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The usefulness of the data depends on </a:t>
              </a:r>
              <a:endParaRPr lang="en-US" sz="2400"/>
            </a:p>
          </p:txBody>
        </p:sp>
        <p:sp>
          <p:nvSpPr>
            <p:cNvPr id="2265103" name="Rectangle 16"/>
            <p:cNvSpPr>
              <a:spLocks noChangeArrowheads="1"/>
            </p:cNvSpPr>
            <p:nvPr/>
          </p:nvSpPr>
          <p:spPr bwMode="auto">
            <a:xfrm>
              <a:off x="563" y="1493"/>
              <a:ext cx="2010"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the quality of the measurement system. </a:t>
              </a:r>
              <a:endParaRPr lang="en-US" sz="2400"/>
            </a:p>
          </p:txBody>
        </p:sp>
        <p:sp>
          <p:nvSpPr>
            <p:cNvPr id="2265104" name="Rectangle 17"/>
            <p:cNvSpPr>
              <a:spLocks noChangeArrowheads="1"/>
            </p:cNvSpPr>
            <p:nvPr/>
          </p:nvSpPr>
          <p:spPr bwMode="auto">
            <a:xfrm>
              <a:off x="441" y="1624"/>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05" name="Rectangle 18"/>
            <p:cNvSpPr>
              <a:spLocks noChangeArrowheads="1"/>
            </p:cNvSpPr>
            <p:nvPr/>
          </p:nvSpPr>
          <p:spPr bwMode="auto">
            <a:xfrm>
              <a:off x="441" y="1754"/>
              <a:ext cx="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106" name="Rectangle 19"/>
            <p:cNvSpPr>
              <a:spLocks noChangeArrowheads="1"/>
            </p:cNvSpPr>
            <p:nvPr/>
          </p:nvSpPr>
          <p:spPr bwMode="auto">
            <a:xfrm>
              <a:off x="563" y="1754"/>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07" name="Rectangle 20"/>
            <p:cNvSpPr>
              <a:spLocks noChangeArrowheads="1"/>
            </p:cNvSpPr>
            <p:nvPr/>
          </p:nvSpPr>
          <p:spPr bwMode="auto">
            <a:xfrm>
              <a:off x="591" y="1754"/>
              <a:ext cx="2034"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Counts of non-rare occurrences are best </a:t>
              </a:r>
              <a:endParaRPr lang="en-US" sz="2400"/>
            </a:p>
          </p:txBody>
        </p:sp>
        <p:sp>
          <p:nvSpPr>
            <p:cNvPr id="2265108" name="Rectangle 21"/>
            <p:cNvSpPr>
              <a:spLocks noChangeArrowheads="1"/>
            </p:cNvSpPr>
            <p:nvPr/>
          </p:nvSpPr>
          <p:spPr bwMode="auto">
            <a:xfrm>
              <a:off x="563" y="1885"/>
              <a:ext cx="1377"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treated as continuous data.</a:t>
              </a:r>
              <a:endParaRPr lang="en-US" sz="2400"/>
            </a:p>
          </p:txBody>
        </p:sp>
        <p:sp>
          <p:nvSpPr>
            <p:cNvPr id="2265109" name="Line 22"/>
            <p:cNvSpPr>
              <a:spLocks noChangeShapeType="1"/>
            </p:cNvSpPr>
            <p:nvPr/>
          </p:nvSpPr>
          <p:spPr bwMode="auto">
            <a:xfrm>
              <a:off x="460" y="887"/>
              <a:ext cx="5013" cy="1"/>
            </a:xfrm>
            <a:prstGeom prst="line">
              <a:avLst/>
            </a:prstGeom>
            <a:noFill/>
            <a:ln w="44450">
              <a:solidFill>
                <a:srgbClr val="000000"/>
              </a:solidFill>
              <a:round/>
              <a:headEnd/>
              <a:tailEnd/>
            </a:ln>
          </p:spPr>
          <p:txBody>
            <a:bodyPr/>
            <a:lstStyle/>
            <a:p>
              <a:endParaRPr lang="en-US"/>
            </a:p>
          </p:txBody>
        </p:sp>
        <p:sp>
          <p:nvSpPr>
            <p:cNvPr id="2265110" name="Rectangle 23"/>
            <p:cNvSpPr>
              <a:spLocks noChangeArrowheads="1"/>
            </p:cNvSpPr>
            <p:nvPr/>
          </p:nvSpPr>
          <p:spPr bwMode="auto">
            <a:xfrm>
              <a:off x="3093" y="971"/>
              <a:ext cx="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111" name="Rectangle 24"/>
            <p:cNvSpPr>
              <a:spLocks noChangeArrowheads="1"/>
            </p:cNvSpPr>
            <p:nvPr/>
          </p:nvSpPr>
          <p:spPr bwMode="auto">
            <a:xfrm>
              <a:off x="3214" y="971"/>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12" name="Rectangle 25"/>
            <p:cNvSpPr>
              <a:spLocks noChangeArrowheads="1"/>
            </p:cNvSpPr>
            <p:nvPr/>
          </p:nvSpPr>
          <p:spPr bwMode="auto">
            <a:xfrm>
              <a:off x="3242" y="971"/>
              <a:ext cx="1979" cy="134"/>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rPr>
                <a:t>Includes percentages, counts, attribute, </a:t>
              </a:r>
              <a:endParaRPr lang="en-US" sz="2400" dirty="0"/>
            </a:p>
          </p:txBody>
        </p:sp>
        <p:sp>
          <p:nvSpPr>
            <p:cNvPr id="2265113" name="Rectangle 26"/>
            <p:cNvSpPr>
              <a:spLocks noChangeArrowheads="1"/>
            </p:cNvSpPr>
            <p:nvPr/>
          </p:nvSpPr>
          <p:spPr bwMode="auto">
            <a:xfrm>
              <a:off x="3214" y="1101"/>
              <a:ext cx="645"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and ordinal. </a:t>
              </a:r>
              <a:endParaRPr lang="en-US" sz="2400"/>
            </a:p>
          </p:txBody>
        </p:sp>
        <p:sp>
          <p:nvSpPr>
            <p:cNvPr id="2265114" name="Rectangle 27"/>
            <p:cNvSpPr>
              <a:spLocks noChangeArrowheads="1"/>
            </p:cNvSpPr>
            <p:nvPr/>
          </p:nvSpPr>
          <p:spPr bwMode="auto">
            <a:xfrm>
              <a:off x="3242" y="1232"/>
              <a:ext cx="62"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115" name="Rectangle 28"/>
            <p:cNvSpPr>
              <a:spLocks noChangeArrowheads="1"/>
            </p:cNvSpPr>
            <p:nvPr/>
          </p:nvSpPr>
          <p:spPr bwMode="auto">
            <a:xfrm>
              <a:off x="3363" y="1232"/>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16" name="Rectangle 29"/>
            <p:cNvSpPr>
              <a:spLocks noChangeArrowheads="1"/>
            </p:cNvSpPr>
            <p:nvPr/>
          </p:nvSpPr>
          <p:spPr bwMode="auto">
            <a:xfrm>
              <a:off x="3391" y="1232"/>
              <a:ext cx="1895" cy="134"/>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rPr>
                <a:t>Percentages = the proportion of items </a:t>
              </a:r>
              <a:endParaRPr lang="en-US" sz="2400" dirty="0"/>
            </a:p>
          </p:txBody>
        </p:sp>
        <p:sp>
          <p:nvSpPr>
            <p:cNvPr id="2265117" name="Rectangle 30"/>
            <p:cNvSpPr>
              <a:spLocks noChangeArrowheads="1"/>
            </p:cNvSpPr>
            <p:nvPr/>
          </p:nvSpPr>
          <p:spPr bwMode="auto">
            <a:xfrm>
              <a:off x="3363" y="1362"/>
              <a:ext cx="1930"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with a given characteristic; need to be </a:t>
              </a:r>
              <a:endParaRPr lang="en-US" sz="2400"/>
            </a:p>
          </p:txBody>
        </p:sp>
        <p:sp>
          <p:nvSpPr>
            <p:cNvPr id="2265118" name="Rectangle 31"/>
            <p:cNvSpPr>
              <a:spLocks noChangeArrowheads="1"/>
            </p:cNvSpPr>
            <p:nvPr/>
          </p:nvSpPr>
          <p:spPr bwMode="auto">
            <a:xfrm>
              <a:off x="3363" y="1493"/>
              <a:ext cx="1805"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able to count both occurrences and </a:t>
              </a:r>
              <a:endParaRPr lang="en-US" sz="2400"/>
            </a:p>
          </p:txBody>
        </p:sp>
        <p:sp>
          <p:nvSpPr>
            <p:cNvPr id="2265119" name="Rectangle 32"/>
            <p:cNvSpPr>
              <a:spLocks noChangeArrowheads="1"/>
            </p:cNvSpPr>
            <p:nvPr/>
          </p:nvSpPr>
          <p:spPr bwMode="auto">
            <a:xfrm>
              <a:off x="3363" y="1624"/>
              <a:ext cx="114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and non-occurrences. </a:t>
              </a:r>
              <a:endParaRPr lang="en-US" sz="2400"/>
            </a:p>
          </p:txBody>
        </p:sp>
        <p:sp>
          <p:nvSpPr>
            <p:cNvPr id="2265120" name="Rectangle 33"/>
            <p:cNvSpPr>
              <a:spLocks noChangeArrowheads="1"/>
            </p:cNvSpPr>
            <p:nvPr/>
          </p:nvSpPr>
          <p:spPr bwMode="auto">
            <a:xfrm>
              <a:off x="3242" y="1754"/>
              <a:ext cx="62"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121" name="Rectangle 34"/>
            <p:cNvSpPr>
              <a:spLocks noChangeArrowheads="1"/>
            </p:cNvSpPr>
            <p:nvPr/>
          </p:nvSpPr>
          <p:spPr bwMode="auto">
            <a:xfrm>
              <a:off x="3363" y="1754"/>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22" name="Rectangle 35"/>
            <p:cNvSpPr>
              <a:spLocks noChangeArrowheads="1"/>
            </p:cNvSpPr>
            <p:nvPr/>
          </p:nvSpPr>
          <p:spPr bwMode="auto">
            <a:xfrm>
              <a:off x="3391" y="1754"/>
              <a:ext cx="166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For count data, it is impossible or </a:t>
              </a:r>
              <a:endParaRPr lang="en-US" sz="2400"/>
            </a:p>
          </p:txBody>
        </p:sp>
        <p:sp>
          <p:nvSpPr>
            <p:cNvPr id="2265123" name="Rectangle 36"/>
            <p:cNvSpPr>
              <a:spLocks noChangeArrowheads="1"/>
            </p:cNvSpPr>
            <p:nvPr/>
          </p:nvSpPr>
          <p:spPr bwMode="auto">
            <a:xfrm>
              <a:off x="3363" y="1885"/>
              <a:ext cx="1954"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impractical to count a non-occurrence; </a:t>
              </a:r>
              <a:endParaRPr lang="en-US" sz="2400"/>
            </a:p>
          </p:txBody>
        </p:sp>
        <p:sp>
          <p:nvSpPr>
            <p:cNvPr id="2265124" name="Rectangle 37"/>
            <p:cNvSpPr>
              <a:spLocks noChangeArrowheads="1"/>
            </p:cNvSpPr>
            <p:nvPr/>
          </p:nvSpPr>
          <p:spPr bwMode="auto">
            <a:xfrm>
              <a:off x="3363" y="2015"/>
              <a:ext cx="120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the event must be rare. </a:t>
              </a:r>
              <a:endParaRPr lang="en-US" sz="2400"/>
            </a:p>
          </p:txBody>
        </p:sp>
        <p:sp>
          <p:nvSpPr>
            <p:cNvPr id="2265125" name="Rectangle 38"/>
            <p:cNvSpPr>
              <a:spLocks noChangeArrowheads="1"/>
            </p:cNvSpPr>
            <p:nvPr/>
          </p:nvSpPr>
          <p:spPr bwMode="auto">
            <a:xfrm>
              <a:off x="3093" y="2146"/>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26" name="Rectangle 39"/>
            <p:cNvSpPr>
              <a:spLocks noChangeArrowheads="1"/>
            </p:cNvSpPr>
            <p:nvPr/>
          </p:nvSpPr>
          <p:spPr bwMode="auto">
            <a:xfrm>
              <a:off x="3093" y="2277"/>
              <a:ext cx="3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t>
              </a:r>
              <a:endParaRPr lang="en-US" sz="2400"/>
            </a:p>
          </p:txBody>
        </p:sp>
        <p:sp>
          <p:nvSpPr>
            <p:cNvPr id="2265127" name="Rectangle 40"/>
            <p:cNvSpPr>
              <a:spLocks noChangeArrowheads="1"/>
            </p:cNvSpPr>
            <p:nvPr/>
          </p:nvSpPr>
          <p:spPr bwMode="auto">
            <a:xfrm>
              <a:off x="3214" y="2277"/>
              <a:ext cx="31"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2400"/>
            </a:p>
          </p:txBody>
        </p:sp>
        <p:sp>
          <p:nvSpPr>
            <p:cNvPr id="2265128" name="Rectangle 41"/>
            <p:cNvSpPr>
              <a:spLocks noChangeArrowheads="1"/>
            </p:cNvSpPr>
            <p:nvPr/>
          </p:nvSpPr>
          <p:spPr bwMode="auto">
            <a:xfrm>
              <a:off x="3242" y="2277"/>
              <a:ext cx="1737"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Occurrences must be independent.</a:t>
              </a:r>
              <a:endParaRPr lang="en-US" sz="2400"/>
            </a:p>
          </p:txBody>
        </p:sp>
        <p:sp>
          <p:nvSpPr>
            <p:cNvPr id="2265129" name="Line 42"/>
            <p:cNvSpPr>
              <a:spLocks noChangeShapeType="1"/>
            </p:cNvSpPr>
            <p:nvPr/>
          </p:nvSpPr>
          <p:spPr bwMode="auto">
            <a:xfrm>
              <a:off x="2897" y="887"/>
              <a:ext cx="1" cy="1558"/>
            </a:xfrm>
            <a:prstGeom prst="line">
              <a:avLst/>
            </a:prstGeom>
            <a:noFill/>
            <a:ln w="14288">
              <a:solidFill>
                <a:srgbClr val="000000"/>
              </a:solidFill>
              <a:round/>
              <a:headEnd/>
              <a:tailEnd/>
            </a:ln>
          </p:spPr>
          <p:txBody>
            <a:bodyPr/>
            <a:lstStyle/>
            <a:p>
              <a:endParaRPr lang="en-US"/>
            </a:p>
          </p:txBody>
        </p:sp>
      </p:grpSp>
      <p:sp>
        <p:nvSpPr>
          <p:cNvPr id="2" name="Slide Number Placeholder 1"/>
          <p:cNvSpPr>
            <a:spLocks noGrp="1"/>
          </p:cNvSpPr>
          <p:nvPr>
            <p:ph type="sldNum" sz="quarter" idx="12"/>
          </p:nvPr>
        </p:nvSpPr>
        <p:spPr/>
        <p:txBody>
          <a:bodyPr/>
          <a:lstStyle/>
          <a:p>
            <a:fld id="{09A02BB9-3F86-4823-9A8F-6A16970CA7F2}" type="slidenum">
              <a:rPr lang="en-US" smtClean="0"/>
              <a:pPr/>
              <a:t>23</a:t>
            </a:fld>
            <a:endParaRPr lang="en-US"/>
          </a:p>
        </p:txBody>
      </p:sp>
    </p:spTree>
    <p:extLst>
      <p:ext uri="{BB962C8B-B14F-4D97-AF65-F5344CB8AC3E}">
        <p14:creationId xmlns:p14="http://schemas.microsoft.com/office/powerpoint/2010/main" val="332480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7137" name="Rectangle 2"/>
          <p:cNvSpPr>
            <a:spLocks noGrp="1" noChangeArrowheads="1"/>
          </p:cNvSpPr>
          <p:nvPr>
            <p:ph type="title"/>
          </p:nvPr>
        </p:nvSpPr>
        <p:spPr>
          <a:xfrm>
            <a:off x="457200" y="768442"/>
            <a:ext cx="6858000" cy="838200"/>
          </a:xfrm>
        </p:spPr>
        <p:txBody>
          <a:bodyPr/>
          <a:lstStyle/>
          <a:p>
            <a:r>
              <a:rPr lang="en-US" dirty="0" smtClean="0"/>
              <a:t>Examples of Data</a:t>
            </a:r>
          </a:p>
        </p:txBody>
      </p:sp>
      <p:grpSp>
        <p:nvGrpSpPr>
          <p:cNvPr id="2267138" name="Group 3"/>
          <p:cNvGrpSpPr>
            <a:grpSpLocks/>
          </p:cNvGrpSpPr>
          <p:nvPr/>
        </p:nvGrpSpPr>
        <p:grpSpPr bwMode="auto">
          <a:xfrm>
            <a:off x="618636" y="1606642"/>
            <a:ext cx="7597775" cy="4918075"/>
            <a:chOff x="478" y="730"/>
            <a:chExt cx="5045" cy="3573"/>
          </a:xfrm>
        </p:grpSpPr>
        <p:sp>
          <p:nvSpPr>
            <p:cNvPr id="2267139" name="Rectangle 4"/>
            <p:cNvSpPr>
              <a:spLocks noChangeArrowheads="1"/>
            </p:cNvSpPr>
            <p:nvPr/>
          </p:nvSpPr>
          <p:spPr bwMode="auto">
            <a:xfrm>
              <a:off x="1550" y="841"/>
              <a:ext cx="3963" cy="177"/>
            </a:xfrm>
            <a:prstGeom prst="rect">
              <a:avLst/>
            </a:prstGeom>
            <a:noFill/>
            <a:ln w="9525">
              <a:noFill/>
              <a:miter lim="800000"/>
              <a:headEnd/>
              <a:tailEnd/>
            </a:ln>
          </p:spPr>
          <p:txBody>
            <a:bodyPr lIns="0" tIns="0" rIns="0" bIns="0">
              <a:spAutoFit/>
            </a:bodyPr>
            <a:lstStyle/>
            <a:p>
              <a:pPr algn="ctr" eaLnBrk="0" hangingPunct="0"/>
              <a:r>
                <a:rPr lang="en-US" sz="1600" b="1">
                  <a:solidFill>
                    <a:srgbClr val="000000"/>
                  </a:solidFill>
                </a:rPr>
                <a:t>Examples</a:t>
              </a:r>
              <a:endParaRPr lang="en-US" sz="2400"/>
            </a:p>
          </p:txBody>
        </p:sp>
        <p:grpSp>
          <p:nvGrpSpPr>
            <p:cNvPr id="2267140" name="Group 5"/>
            <p:cNvGrpSpPr>
              <a:grpSpLocks/>
            </p:cNvGrpSpPr>
            <p:nvPr/>
          </p:nvGrpSpPr>
          <p:grpSpPr bwMode="auto">
            <a:xfrm>
              <a:off x="618" y="1078"/>
              <a:ext cx="831" cy="530"/>
              <a:chOff x="618" y="1098"/>
              <a:chExt cx="831" cy="530"/>
            </a:xfrm>
          </p:grpSpPr>
          <p:sp>
            <p:nvSpPr>
              <p:cNvPr id="2267195" name="Rectangle 6"/>
              <p:cNvSpPr>
                <a:spLocks noChangeArrowheads="1"/>
              </p:cNvSpPr>
              <p:nvPr/>
            </p:nvSpPr>
            <p:spPr bwMode="auto">
              <a:xfrm>
                <a:off x="618" y="1098"/>
                <a:ext cx="593" cy="13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Continuous </a:t>
                </a:r>
                <a:endParaRPr lang="en-US" sz="2400"/>
              </a:p>
            </p:txBody>
          </p:sp>
          <p:sp>
            <p:nvSpPr>
              <p:cNvPr id="2267196" name="Rectangle 7"/>
              <p:cNvSpPr>
                <a:spLocks noChangeArrowheads="1"/>
              </p:cNvSpPr>
              <p:nvPr/>
            </p:nvSpPr>
            <p:spPr bwMode="auto">
              <a:xfrm>
                <a:off x="618" y="1208"/>
                <a:ext cx="684"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(or “variables”) </a:t>
                </a:r>
                <a:endParaRPr lang="en-US" sz="2400"/>
              </a:p>
            </p:txBody>
          </p:sp>
          <p:sp>
            <p:nvSpPr>
              <p:cNvPr id="2267197" name="Rectangle 8"/>
              <p:cNvSpPr>
                <a:spLocks noChangeArrowheads="1"/>
              </p:cNvSpPr>
              <p:nvPr/>
            </p:nvSpPr>
            <p:spPr bwMode="auto">
              <a:xfrm>
                <a:off x="618" y="1421"/>
                <a:ext cx="831"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Measuring instrument </a:t>
                </a:r>
                <a:endParaRPr lang="en-US" sz="2400"/>
              </a:p>
            </p:txBody>
          </p:sp>
          <p:sp>
            <p:nvSpPr>
              <p:cNvPr id="2267198" name="Rectangle 9"/>
              <p:cNvSpPr>
                <a:spLocks noChangeArrowheads="1"/>
              </p:cNvSpPr>
              <p:nvPr/>
            </p:nvSpPr>
            <p:spPr bwMode="auto">
              <a:xfrm>
                <a:off x="618" y="1517"/>
                <a:ext cx="564"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or a calculation</a:t>
                </a:r>
                <a:endParaRPr lang="en-US" sz="2400"/>
              </a:p>
            </p:txBody>
          </p:sp>
        </p:grpSp>
        <p:grpSp>
          <p:nvGrpSpPr>
            <p:cNvPr id="2267141" name="Group 10"/>
            <p:cNvGrpSpPr>
              <a:grpSpLocks/>
            </p:cNvGrpSpPr>
            <p:nvPr/>
          </p:nvGrpSpPr>
          <p:grpSpPr bwMode="auto">
            <a:xfrm>
              <a:off x="618" y="1888"/>
              <a:ext cx="787" cy="640"/>
              <a:chOff x="618" y="1909"/>
              <a:chExt cx="787" cy="640"/>
            </a:xfrm>
          </p:grpSpPr>
          <p:sp>
            <p:nvSpPr>
              <p:cNvPr id="2267190" name="Rectangle 11"/>
              <p:cNvSpPr>
                <a:spLocks noChangeArrowheads="1"/>
              </p:cNvSpPr>
              <p:nvPr/>
            </p:nvSpPr>
            <p:spPr bwMode="auto">
              <a:xfrm>
                <a:off x="618" y="1909"/>
                <a:ext cx="460" cy="13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Discrete: </a:t>
                </a:r>
                <a:endParaRPr lang="en-US" sz="2400"/>
              </a:p>
            </p:txBody>
          </p:sp>
          <p:sp>
            <p:nvSpPr>
              <p:cNvPr id="2267191" name="Rectangle 12"/>
              <p:cNvSpPr>
                <a:spLocks noChangeArrowheads="1"/>
              </p:cNvSpPr>
              <p:nvPr/>
            </p:nvSpPr>
            <p:spPr bwMode="auto">
              <a:xfrm>
                <a:off x="618" y="2019"/>
                <a:ext cx="663"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Percentage or </a:t>
                </a:r>
                <a:endParaRPr lang="en-US" sz="2400"/>
              </a:p>
            </p:txBody>
          </p:sp>
          <p:sp>
            <p:nvSpPr>
              <p:cNvPr id="2267192" name="Rectangle 13"/>
              <p:cNvSpPr>
                <a:spLocks noChangeArrowheads="1"/>
              </p:cNvSpPr>
              <p:nvPr/>
            </p:nvSpPr>
            <p:spPr bwMode="auto">
              <a:xfrm>
                <a:off x="618" y="2129"/>
                <a:ext cx="482" cy="13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proportion </a:t>
                </a:r>
                <a:endParaRPr lang="en-US" sz="2400"/>
              </a:p>
            </p:txBody>
          </p:sp>
          <p:sp>
            <p:nvSpPr>
              <p:cNvPr id="2267193" name="Rectangle 14"/>
              <p:cNvSpPr>
                <a:spLocks noChangeArrowheads="1"/>
              </p:cNvSpPr>
              <p:nvPr/>
            </p:nvSpPr>
            <p:spPr bwMode="auto">
              <a:xfrm>
                <a:off x="618" y="2341"/>
                <a:ext cx="728"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Count occurrences </a:t>
                </a:r>
                <a:endParaRPr lang="en-US" sz="2400"/>
              </a:p>
            </p:txBody>
          </p:sp>
          <p:sp>
            <p:nvSpPr>
              <p:cNvPr id="2267194" name="Rectangle 15"/>
              <p:cNvSpPr>
                <a:spLocks noChangeArrowheads="1"/>
              </p:cNvSpPr>
              <p:nvPr/>
            </p:nvSpPr>
            <p:spPr bwMode="auto">
              <a:xfrm>
                <a:off x="618" y="2438"/>
                <a:ext cx="787"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and non-occurrences</a:t>
                </a:r>
                <a:endParaRPr lang="en-US" sz="2400"/>
              </a:p>
            </p:txBody>
          </p:sp>
        </p:grpSp>
        <p:sp>
          <p:nvSpPr>
            <p:cNvPr id="2267142" name="Rectangle 16"/>
            <p:cNvSpPr>
              <a:spLocks noChangeArrowheads="1"/>
            </p:cNvSpPr>
            <p:nvPr/>
          </p:nvSpPr>
          <p:spPr bwMode="auto">
            <a:xfrm>
              <a:off x="478" y="765"/>
              <a:ext cx="1065" cy="265"/>
            </a:xfrm>
            <a:prstGeom prst="rect">
              <a:avLst/>
            </a:prstGeom>
            <a:noFill/>
            <a:ln w="9525">
              <a:noFill/>
              <a:miter lim="800000"/>
              <a:headEnd/>
              <a:tailEnd/>
            </a:ln>
          </p:spPr>
          <p:txBody>
            <a:bodyPr lIns="0" tIns="0" rIns="0" bIns="0">
              <a:spAutoFit/>
            </a:bodyPr>
            <a:lstStyle/>
            <a:p>
              <a:pPr algn="ctr" eaLnBrk="0" hangingPunct="0"/>
              <a:r>
                <a:rPr lang="en-US" sz="1200" b="1">
                  <a:solidFill>
                    <a:srgbClr val="000000"/>
                  </a:solidFill>
                </a:rPr>
                <a:t>Type/</a:t>
              </a:r>
              <a:br>
                <a:rPr lang="en-US" sz="1200" b="1">
                  <a:solidFill>
                    <a:srgbClr val="000000"/>
                  </a:solidFill>
                </a:rPr>
              </a:br>
              <a:r>
                <a:rPr lang="en-US" sz="1200" b="1">
                  <a:solidFill>
                    <a:srgbClr val="000000"/>
                  </a:solidFill>
                </a:rPr>
                <a:t>How Obtained </a:t>
              </a:r>
            </a:p>
          </p:txBody>
        </p:sp>
        <p:grpSp>
          <p:nvGrpSpPr>
            <p:cNvPr id="2267143" name="Group 17"/>
            <p:cNvGrpSpPr>
              <a:grpSpLocks/>
            </p:cNvGrpSpPr>
            <p:nvPr/>
          </p:nvGrpSpPr>
          <p:grpSpPr bwMode="auto">
            <a:xfrm>
              <a:off x="618" y="2651"/>
              <a:ext cx="728" cy="517"/>
              <a:chOff x="618" y="2671"/>
              <a:chExt cx="728" cy="517"/>
            </a:xfrm>
          </p:grpSpPr>
          <p:sp>
            <p:nvSpPr>
              <p:cNvPr id="2267185" name="Rectangle 18"/>
              <p:cNvSpPr>
                <a:spLocks noChangeArrowheads="1"/>
              </p:cNvSpPr>
              <p:nvPr/>
            </p:nvSpPr>
            <p:spPr bwMode="auto">
              <a:xfrm>
                <a:off x="618" y="2671"/>
                <a:ext cx="460" cy="13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Discrete: </a:t>
                </a:r>
                <a:endParaRPr lang="en-US" sz="2400"/>
              </a:p>
            </p:txBody>
          </p:sp>
          <p:sp>
            <p:nvSpPr>
              <p:cNvPr id="2267186" name="Rectangle 19"/>
              <p:cNvSpPr>
                <a:spLocks noChangeArrowheads="1"/>
              </p:cNvSpPr>
              <p:nvPr/>
            </p:nvSpPr>
            <p:spPr bwMode="auto">
              <a:xfrm>
                <a:off x="618" y="2781"/>
                <a:ext cx="298"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Count </a:t>
                </a:r>
                <a:endParaRPr lang="en-US" sz="2400"/>
              </a:p>
            </p:txBody>
          </p:sp>
          <p:sp>
            <p:nvSpPr>
              <p:cNvPr id="2267187" name="Rectangle 20"/>
              <p:cNvSpPr>
                <a:spLocks noChangeArrowheads="1"/>
              </p:cNvSpPr>
              <p:nvPr/>
            </p:nvSpPr>
            <p:spPr bwMode="auto">
              <a:xfrm>
                <a:off x="618" y="2884"/>
                <a:ext cx="728"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Count occurrences </a:t>
                </a:r>
                <a:endParaRPr lang="en-US" sz="2400"/>
              </a:p>
            </p:txBody>
          </p:sp>
          <p:sp>
            <p:nvSpPr>
              <p:cNvPr id="2267188" name="Rectangle 21"/>
              <p:cNvSpPr>
                <a:spLocks noChangeArrowheads="1"/>
              </p:cNvSpPr>
              <p:nvPr/>
            </p:nvSpPr>
            <p:spPr bwMode="auto">
              <a:xfrm>
                <a:off x="618" y="2981"/>
                <a:ext cx="488"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in an area of </a:t>
                </a:r>
                <a:endParaRPr lang="en-US" sz="2400"/>
              </a:p>
            </p:txBody>
          </p:sp>
          <p:sp>
            <p:nvSpPr>
              <p:cNvPr id="2267189" name="Rectangle 22"/>
              <p:cNvSpPr>
                <a:spLocks noChangeArrowheads="1"/>
              </p:cNvSpPr>
              <p:nvPr/>
            </p:nvSpPr>
            <p:spPr bwMode="auto">
              <a:xfrm>
                <a:off x="618" y="3077"/>
                <a:ext cx="414"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opportunity</a:t>
                </a:r>
                <a:endParaRPr lang="en-US" sz="2400"/>
              </a:p>
            </p:txBody>
          </p:sp>
        </p:grpSp>
        <p:grpSp>
          <p:nvGrpSpPr>
            <p:cNvPr id="2267144" name="Group 23"/>
            <p:cNvGrpSpPr>
              <a:grpSpLocks/>
            </p:cNvGrpSpPr>
            <p:nvPr/>
          </p:nvGrpSpPr>
          <p:grpSpPr bwMode="auto">
            <a:xfrm>
              <a:off x="618" y="3251"/>
              <a:ext cx="459" cy="434"/>
              <a:chOff x="618" y="3290"/>
              <a:chExt cx="459" cy="434"/>
            </a:xfrm>
          </p:grpSpPr>
          <p:sp>
            <p:nvSpPr>
              <p:cNvPr id="2267182" name="Rectangle 24"/>
              <p:cNvSpPr>
                <a:spLocks noChangeArrowheads="1"/>
              </p:cNvSpPr>
              <p:nvPr/>
            </p:nvSpPr>
            <p:spPr bwMode="auto">
              <a:xfrm>
                <a:off x="618" y="3290"/>
                <a:ext cx="459" cy="13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Discrete: </a:t>
                </a:r>
                <a:endParaRPr lang="en-US" sz="2400"/>
              </a:p>
            </p:txBody>
          </p:sp>
          <p:sp>
            <p:nvSpPr>
              <p:cNvPr id="2267183" name="Rectangle 25"/>
              <p:cNvSpPr>
                <a:spLocks noChangeArrowheads="1"/>
              </p:cNvSpPr>
              <p:nvPr/>
            </p:nvSpPr>
            <p:spPr bwMode="auto">
              <a:xfrm>
                <a:off x="618" y="3400"/>
                <a:ext cx="405"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Attribute </a:t>
                </a:r>
                <a:endParaRPr lang="en-US" sz="2400"/>
              </a:p>
            </p:txBody>
          </p:sp>
          <p:sp>
            <p:nvSpPr>
              <p:cNvPr id="2267184" name="Rectangle 26"/>
              <p:cNvSpPr>
                <a:spLocks noChangeArrowheads="1"/>
              </p:cNvSpPr>
              <p:nvPr/>
            </p:nvSpPr>
            <p:spPr bwMode="auto">
              <a:xfrm>
                <a:off x="618" y="3613"/>
                <a:ext cx="452"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Observation</a:t>
                </a:r>
                <a:endParaRPr lang="en-US" sz="2400"/>
              </a:p>
            </p:txBody>
          </p:sp>
        </p:grpSp>
        <p:grpSp>
          <p:nvGrpSpPr>
            <p:cNvPr id="2267145" name="Group 27"/>
            <p:cNvGrpSpPr>
              <a:grpSpLocks/>
            </p:cNvGrpSpPr>
            <p:nvPr/>
          </p:nvGrpSpPr>
          <p:grpSpPr bwMode="auto">
            <a:xfrm>
              <a:off x="618" y="3860"/>
              <a:ext cx="574" cy="420"/>
              <a:chOff x="618" y="3860"/>
              <a:chExt cx="574" cy="420"/>
            </a:xfrm>
          </p:grpSpPr>
          <p:sp>
            <p:nvSpPr>
              <p:cNvPr id="2267178" name="Rectangle 28"/>
              <p:cNvSpPr>
                <a:spLocks noChangeArrowheads="1"/>
              </p:cNvSpPr>
              <p:nvPr/>
            </p:nvSpPr>
            <p:spPr bwMode="auto">
              <a:xfrm>
                <a:off x="618" y="3860"/>
                <a:ext cx="460" cy="13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Discrete: </a:t>
                </a:r>
                <a:endParaRPr lang="en-US" sz="2400"/>
              </a:p>
            </p:txBody>
          </p:sp>
          <p:sp>
            <p:nvSpPr>
              <p:cNvPr id="2267179" name="Rectangle 29"/>
              <p:cNvSpPr>
                <a:spLocks noChangeArrowheads="1"/>
              </p:cNvSpPr>
              <p:nvPr/>
            </p:nvSpPr>
            <p:spPr bwMode="auto">
              <a:xfrm>
                <a:off x="618" y="3970"/>
                <a:ext cx="353"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Ordinal </a:t>
                </a:r>
                <a:endParaRPr lang="en-US" sz="2400"/>
              </a:p>
            </p:txBody>
          </p:sp>
          <p:sp>
            <p:nvSpPr>
              <p:cNvPr id="2267180" name="Rectangle 30"/>
              <p:cNvSpPr>
                <a:spLocks noChangeArrowheads="1"/>
              </p:cNvSpPr>
              <p:nvPr/>
            </p:nvSpPr>
            <p:spPr bwMode="auto">
              <a:xfrm>
                <a:off x="618" y="4073"/>
                <a:ext cx="574"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Observation or </a:t>
                </a:r>
                <a:endParaRPr lang="en-US" sz="2400"/>
              </a:p>
            </p:txBody>
          </p:sp>
          <p:sp>
            <p:nvSpPr>
              <p:cNvPr id="2267181" name="Rectangle 31"/>
              <p:cNvSpPr>
                <a:spLocks noChangeArrowheads="1"/>
              </p:cNvSpPr>
              <p:nvPr/>
            </p:nvSpPr>
            <p:spPr bwMode="auto">
              <a:xfrm>
                <a:off x="618" y="4169"/>
                <a:ext cx="331" cy="111"/>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Ranking </a:t>
                </a:r>
                <a:endParaRPr lang="en-US" sz="2400"/>
              </a:p>
            </p:txBody>
          </p:sp>
        </p:grpSp>
        <p:grpSp>
          <p:nvGrpSpPr>
            <p:cNvPr id="2267146" name="Group 32"/>
            <p:cNvGrpSpPr>
              <a:grpSpLocks/>
            </p:cNvGrpSpPr>
            <p:nvPr/>
          </p:nvGrpSpPr>
          <p:grpSpPr bwMode="auto">
            <a:xfrm>
              <a:off x="1621" y="1078"/>
              <a:ext cx="3902" cy="3048"/>
              <a:chOff x="1621" y="1078"/>
              <a:chExt cx="3902" cy="3048"/>
            </a:xfrm>
          </p:grpSpPr>
          <p:sp>
            <p:nvSpPr>
              <p:cNvPr id="2267154" name="Rectangle 33"/>
              <p:cNvSpPr>
                <a:spLocks noChangeArrowheads="1"/>
              </p:cNvSpPr>
              <p:nvPr/>
            </p:nvSpPr>
            <p:spPr bwMode="auto">
              <a:xfrm>
                <a:off x="2378" y="2905"/>
                <a:ext cx="3034"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Number of computer malfunctions, machine breakdowns, accidents </a:t>
                </a:r>
              </a:p>
            </p:txBody>
          </p:sp>
          <p:sp>
            <p:nvSpPr>
              <p:cNvPr id="2267155" name="Rectangle 34"/>
              <p:cNvSpPr>
                <a:spLocks noChangeArrowheads="1"/>
              </p:cNvSpPr>
              <p:nvPr/>
            </p:nvSpPr>
            <p:spPr bwMode="auto">
              <a:xfrm>
                <a:off x="1903" y="1078"/>
                <a:ext cx="365" cy="133"/>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Service:</a:t>
                </a:r>
                <a:endParaRPr lang="en-US" sz="1200"/>
              </a:p>
            </p:txBody>
          </p:sp>
          <p:sp>
            <p:nvSpPr>
              <p:cNvPr id="2267156" name="Rectangle 35"/>
              <p:cNvSpPr>
                <a:spLocks noChangeArrowheads="1"/>
              </p:cNvSpPr>
              <p:nvPr/>
            </p:nvSpPr>
            <p:spPr bwMode="auto">
              <a:xfrm>
                <a:off x="2379" y="1078"/>
                <a:ext cx="3056" cy="13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Elapsed time to complete transaction, average length of phone calls </a:t>
                </a:r>
                <a:endParaRPr lang="en-US" sz="1200"/>
              </a:p>
            </p:txBody>
          </p:sp>
          <p:sp>
            <p:nvSpPr>
              <p:cNvPr id="2267157" name="Rectangle 36"/>
              <p:cNvSpPr>
                <a:spLocks noChangeArrowheads="1"/>
              </p:cNvSpPr>
              <p:nvPr/>
            </p:nvSpPr>
            <p:spPr bwMode="auto">
              <a:xfrm>
                <a:off x="1621" y="1332"/>
                <a:ext cx="696"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Manufacturing: </a:t>
                </a:r>
                <a:endParaRPr lang="en-US" sz="1200"/>
              </a:p>
            </p:txBody>
          </p:sp>
          <p:sp>
            <p:nvSpPr>
              <p:cNvPr id="2267158" name="Rectangle 37"/>
              <p:cNvSpPr>
                <a:spLocks noChangeArrowheads="1"/>
              </p:cNvSpPr>
              <p:nvPr/>
            </p:nvSpPr>
            <p:spPr bwMode="auto">
              <a:xfrm>
                <a:off x="2377" y="1332"/>
                <a:ext cx="3146" cy="265"/>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Elapsed cycle time, metal purity, gauge production rates, weight, length, speed</a:t>
                </a:r>
                <a:endParaRPr lang="en-US" sz="1200"/>
              </a:p>
            </p:txBody>
          </p:sp>
          <p:sp>
            <p:nvSpPr>
              <p:cNvPr id="2267159" name="Rectangle 38"/>
              <p:cNvSpPr>
                <a:spLocks noChangeArrowheads="1"/>
              </p:cNvSpPr>
              <p:nvPr/>
            </p:nvSpPr>
            <p:spPr bwMode="auto">
              <a:xfrm>
                <a:off x="1992" y="1587"/>
                <a:ext cx="236"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Both:</a:t>
                </a:r>
                <a:endParaRPr lang="en-US" sz="1200"/>
              </a:p>
            </p:txBody>
          </p:sp>
          <p:sp>
            <p:nvSpPr>
              <p:cNvPr id="2267160" name="Rectangle 39"/>
              <p:cNvSpPr>
                <a:spLocks noChangeArrowheads="1"/>
              </p:cNvSpPr>
              <p:nvPr/>
            </p:nvSpPr>
            <p:spPr bwMode="auto">
              <a:xfrm>
                <a:off x="2377" y="1587"/>
                <a:ext cx="3129" cy="265"/>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Budget vs. actual (dollars); average customer satisfaction score; amount purchased </a:t>
                </a:r>
              </a:p>
            </p:txBody>
          </p:sp>
          <p:sp>
            <p:nvSpPr>
              <p:cNvPr id="2267161" name="Rectangle 40"/>
              <p:cNvSpPr>
                <a:spLocks noChangeArrowheads="1"/>
              </p:cNvSpPr>
              <p:nvPr/>
            </p:nvSpPr>
            <p:spPr bwMode="auto">
              <a:xfrm>
                <a:off x="1869" y="1888"/>
                <a:ext cx="364"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Service:</a:t>
                </a:r>
                <a:endParaRPr lang="en-US" sz="1200"/>
              </a:p>
            </p:txBody>
          </p:sp>
          <p:sp>
            <p:nvSpPr>
              <p:cNvPr id="2267162" name="Rectangle 41"/>
              <p:cNvSpPr>
                <a:spLocks noChangeArrowheads="1"/>
              </p:cNvSpPr>
              <p:nvPr/>
            </p:nvSpPr>
            <p:spPr bwMode="auto">
              <a:xfrm>
                <a:off x="2379" y="1888"/>
                <a:ext cx="2192"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Proportion of late applications, incorrect invoices </a:t>
                </a:r>
                <a:endParaRPr lang="en-US" sz="1200"/>
              </a:p>
            </p:txBody>
          </p:sp>
          <p:sp>
            <p:nvSpPr>
              <p:cNvPr id="2267163" name="Rectangle 42"/>
              <p:cNvSpPr>
                <a:spLocks noChangeArrowheads="1"/>
              </p:cNvSpPr>
              <p:nvPr/>
            </p:nvSpPr>
            <p:spPr bwMode="auto">
              <a:xfrm>
                <a:off x="1642" y="2142"/>
                <a:ext cx="667" cy="133"/>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Manufacturing:</a:t>
                </a:r>
                <a:endParaRPr lang="en-US" sz="1200"/>
              </a:p>
            </p:txBody>
          </p:sp>
          <p:sp>
            <p:nvSpPr>
              <p:cNvPr id="2267164" name="Rectangle 43"/>
              <p:cNvSpPr>
                <a:spLocks noChangeArrowheads="1"/>
              </p:cNvSpPr>
              <p:nvPr/>
            </p:nvSpPr>
            <p:spPr bwMode="auto">
              <a:xfrm>
                <a:off x="2377" y="2142"/>
                <a:ext cx="3137" cy="266"/>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Proportion of defective items, reworked items, damaged items, late shipments </a:t>
                </a:r>
              </a:p>
            </p:txBody>
          </p:sp>
          <p:sp>
            <p:nvSpPr>
              <p:cNvPr id="2267165" name="Rectangle 44"/>
              <p:cNvSpPr>
                <a:spLocks noChangeArrowheads="1"/>
              </p:cNvSpPr>
              <p:nvPr/>
            </p:nvSpPr>
            <p:spPr bwMode="auto">
              <a:xfrm>
                <a:off x="1992" y="2397"/>
                <a:ext cx="236" cy="133"/>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Both:</a:t>
                </a:r>
                <a:endParaRPr lang="en-US" sz="1200"/>
              </a:p>
            </p:txBody>
          </p:sp>
          <p:sp>
            <p:nvSpPr>
              <p:cNvPr id="2267166" name="Rectangle 45"/>
              <p:cNvSpPr>
                <a:spLocks noChangeArrowheads="1"/>
              </p:cNvSpPr>
              <p:nvPr/>
            </p:nvSpPr>
            <p:spPr bwMode="auto">
              <a:xfrm>
                <a:off x="2379" y="2397"/>
                <a:ext cx="2282" cy="13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Proportion of employees absent, incomplete orders</a:t>
                </a:r>
                <a:endParaRPr lang="en-US" sz="1200"/>
              </a:p>
            </p:txBody>
          </p:sp>
          <p:sp>
            <p:nvSpPr>
              <p:cNvPr id="2267167" name="Rectangle 46"/>
              <p:cNvSpPr>
                <a:spLocks noChangeArrowheads="1"/>
              </p:cNvSpPr>
              <p:nvPr/>
            </p:nvSpPr>
            <p:spPr bwMode="auto">
              <a:xfrm>
                <a:off x="1890" y="2651"/>
                <a:ext cx="364" cy="133"/>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Service:</a:t>
                </a:r>
                <a:endParaRPr lang="en-US" sz="1200"/>
              </a:p>
            </p:txBody>
          </p:sp>
          <p:sp>
            <p:nvSpPr>
              <p:cNvPr id="2267168" name="Rectangle 47"/>
              <p:cNvSpPr>
                <a:spLocks noChangeArrowheads="1"/>
              </p:cNvSpPr>
              <p:nvPr/>
            </p:nvSpPr>
            <p:spPr bwMode="auto">
              <a:xfrm>
                <a:off x="2379" y="2651"/>
                <a:ext cx="2110" cy="133"/>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Number of applications, errors, complaints, etc.</a:t>
                </a:r>
                <a:endParaRPr lang="en-US" sz="1200" dirty="0"/>
              </a:p>
            </p:txBody>
          </p:sp>
          <p:sp>
            <p:nvSpPr>
              <p:cNvPr id="2267169" name="Rectangle 48"/>
              <p:cNvSpPr>
                <a:spLocks noChangeArrowheads="1"/>
              </p:cNvSpPr>
              <p:nvPr/>
            </p:nvSpPr>
            <p:spPr bwMode="auto">
              <a:xfrm>
                <a:off x="1642" y="2905"/>
                <a:ext cx="667"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Manufacturing:</a:t>
                </a:r>
                <a:endParaRPr lang="en-US" sz="1200"/>
              </a:p>
            </p:txBody>
          </p:sp>
          <p:sp>
            <p:nvSpPr>
              <p:cNvPr id="2267170" name="Rectangle 49"/>
              <p:cNvSpPr>
                <a:spLocks noChangeArrowheads="1"/>
              </p:cNvSpPr>
              <p:nvPr/>
            </p:nvSpPr>
            <p:spPr bwMode="auto">
              <a:xfrm>
                <a:off x="1890" y="3251"/>
                <a:ext cx="364"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Service:</a:t>
                </a:r>
                <a:endParaRPr lang="en-US" sz="1200"/>
              </a:p>
            </p:txBody>
          </p:sp>
          <p:sp>
            <p:nvSpPr>
              <p:cNvPr id="2267171" name="Rectangle 50"/>
              <p:cNvSpPr>
                <a:spLocks noChangeArrowheads="1"/>
              </p:cNvSpPr>
              <p:nvPr/>
            </p:nvSpPr>
            <p:spPr bwMode="auto">
              <a:xfrm>
                <a:off x="2379" y="3251"/>
                <a:ext cx="1628"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Type of application, type of request  </a:t>
                </a:r>
                <a:endParaRPr lang="en-US" sz="1200"/>
              </a:p>
            </p:txBody>
          </p:sp>
          <p:sp>
            <p:nvSpPr>
              <p:cNvPr id="2267172" name="Rectangle 51"/>
              <p:cNvSpPr>
                <a:spLocks noChangeArrowheads="1"/>
              </p:cNvSpPr>
              <p:nvPr/>
            </p:nvSpPr>
            <p:spPr bwMode="auto">
              <a:xfrm>
                <a:off x="1642" y="3409"/>
                <a:ext cx="667"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Manufacturing:</a:t>
                </a:r>
                <a:endParaRPr lang="en-US" sz="1200"/>
              </a:p>
            </p:txBody>
          </p:sp>
          <p:sp>
            <p:nvSpPr>
              <p:cNvPr id="2267173" name="Rectangle 52"/>
              <p:cNvSpPr>
                <a:spLocks noChangeArrowheads="1"/>
              </p:cNvSpPr>
              <p:nvPr/>
            </p:nvSpPr>
            <p:spPr bwMode="auto">
              <a:xfrm>
                <a:off x="2379" y="3409"/>
                <a:ext cx="730" cy="132"/>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Type of product </a:t>
                </a:r>
                <a:endParaRPr lang="en-US" sz="1200"/>
              </a:p>
            </p:txBody>
          </p:sp>
          <p:sp>
            <p:nvSpPr>
              <p:cNvPr id="2267174" name="Rectangle 53"/>
              <p:cNvSpPr>
                <a:spLocks noChangeArrowheads="1"/>
              </p:cNvSpPr>
              <p:nvPr/>
            </p:nvSpPr>
            <p:spPr bwMode="auto">
              <a:xfrm>
                <a:off x="1992" y="3567"/>
                <a:ext cx="236"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Both:</a:t>
                </a:r>
                <a:endParaRPr lang="en-US" sz="1200"/>
              </a:p>
            </p:txBody>
          </p:sp>
          <p:sp>
            <p:nvSpPr>
              <p:cNvPr id="2267175" name="Rectangle 54"/>
              <p:cNvSpPr>
                <a:spLocks noChangeArrowheads="1"/>
              </p:cNvSpPr>
              <p:nvPr/>
            </p:nvSpPr>
            <p:spPr bwMode="auto">
              <a:xfrm>
                <a:off x="2379" y="3567"/>
                <a:ext cx="3136" cy="265"/>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Type of customer, type of method used (new vs. old), location of activity</a:t>
                </a:r>
              </a:p>
            </p:txBody>
          </p:sp>
          <p:sp>
            <p:nvSpPr>
              <p:cNvPr id="2267176" name="Rectangle 55"/>
              <p:cNvSpPr>
                <a:spLocks noChangeArrowheads="1"/>
              </p:cNvSpPr>
              <p:nvPr/>
            </p:nvSpPr>
            <p:spPr bwMode="auto">
              <a:xfrm>
                <a:off x="1985" y="3860"/>
                <a:ext cx="236" cy="132"/>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rPr>
                  <a:t>Both:</a:t>
                </a:r>
                <a:endParaRPr lang="en-US" sz="1200"/>
              </a:p>
            </p:txBody>
          </p:sp>
          <p:sp>
            <p:nvSpPr>
              <p:cNvPr id="2267177" name="Rectangle 56"/>
              <p:cNvSpPr>
                <a:spLocks noChangeArrowheads="1"/>
              </p:cNvSpPr>
              <p:nvPr/>
            </p:nvSpPr>
            <p:spPr bwMode="auto">
              <a:xfrm>
                <a:off x="2377" y="3860"/>
                <a:ext cx="3139" cy="266"/>
              </a:xfrm>
              <a:prstGeom prst="rect">
                <a:avLst/>
              </a:prstGeom>
              <a:noFill/>
              <a:ln w="9525">
                <a:noFill/>
                <a:miter lim="800000"/>
                <a:headEnd/>
                <a:tailEnd/>
              </a:ln>
            </p:spPr>
            <p:txBody>
              <a:bodyPr lIns="0" tIns="0" rIns="0" bIns="0">
                <a:spAutoFit/>
              </a:bodyPr>
              <a:lstStyle/>
              <a:p>
                <a:pPr eaLnBrk="0" hangingPunct="0"/>
                <a:r>
                  <a:rPr lang="en-US" sz="1200">
                    <a:solidFill>
                      <a:srgbClr val="000000"/>
                    </a:solidFill>
                  </a:rPr>
                  <a:t>Customer rating (1 = very satis/ 5 = very dissatisfied); day of week (MTWTF), date, time order </a:t>
                </a:r>
              </a:p>
            </p:txBody>
          </p:sp>
        </p:grpSp>
        <p:sp>
          <p:nvSpPr>
            <p:cNvPr id="2267147" name="Freeform 57"/>
            <p:cNvSpPr>
              <a:spLocks noChangeArrowheads="1"/>
            </p:cNvSpPr>
            <p:nvPr/>
          </p:nvSpPr>
          <p:spPr bwMode="auto">
            <a:xfrm>
              <a:off x="1552" y="1043"/>
              <a:ext cx="2" cy="3259"/>
            </a:xfrm>
            <a:custGeom>
              <a:avLst/>
              <a:gdLst>
                <a:gd name="T0" fmla="*/ 2 w 2"/>
                <a:gd name="T1" fmla="*/ 3259 h 3259"/>
                <a:gd name="T2" fmla="*/ 0 w 2"/>
                <a:gd name="T3" fmla="*/ 0 h 3259"/>
                <a:gd name="T4" fmla="*/ 0 60000 65536"/>
                <a:gd name="T5" fmla="*/ 0 60000 65536"/>
                <a:gd name="T6" fmla="*/ 0 w 2"/>
                <a:gd name="T7" fmla="*/ 0 h 3259"/>
                <a:gd name="T8" fmla="*/ 2 w 2"/>
                <a:gd name="T9" fmla="*/ 3259 h 3259"/>
              </a:gdLst>
              <a:ahLst/>
              <a:cxnLst>
                <a:cxn ang="T4">
                  <a:pos x="T0" y="T1"/>
                </a:cxn>
                <a:cxn ang="T5">
                  <a:pos x="T2" y="T3"/>
                </a:cxn>
              </a:cxnLst>
              <a:rect l="T6" t="T7" r="T8" b="T9"/>
              <a:pathLst>
                <a:path w="2" h="3259">
                  <a:moveTo>
                    <a:pt x="2" y="3259"/>
                  </a:moveTo>
                  <a:lnTo>
                    <a:pt x="0" y="0"/>
                  </a:lnTo>
                </a:path>
              </a:pathLst>
            </a:custGeom>
            <a:solidFill>
              <a:srgbClr val="FFFFFF"/>
            </a:solidFill>
            <a:ln w="11113">
              <a:solidFill>
                <a:srgbClr val="000000"/>
              </a:solidFill>
              <a:prstDash val="solid"/>
              <a:round/>
              <a:headEnd/>
              <a:tailEnd/>
            </a:ln>
          </p:spPr>
          <p:txBody>
            <a:bodyPr/>
            <a:lstStyle/>
            <a:p>
              <a:endParaRPr lang="en-US"/>
            </a:p>
          </p:txBody>
        </p:sp>
        <p:sp>
          <p:nvSpPr>
            <p:cNvPr id="2267148" name="Freeform 58"/>
            <p:cNvSpPr>
              <a:spLocks noChangeArrowheads="1"/>
            </p:cNvSpPr>
            <p:nvPr/>
          </p:nvSpPr>
          <p:spPr bwMode="auto">
            <a:xfrm>
              <a:off x="484" y="1031"/>
              <a:ext cx="5030" cy="5"/>
            </a:xfrm>
            <a:custGeom>
              <a:avLst/>
              <a:gdLst>
                <a:gd name="T0" fmla="*/ 0 w 5030"/>
                <a:gd name="T1" fmla="*/ 5 h 5"/>
                <a:gd name="T2" fmla="*/ 5030 w 5030"/>
                <a:gd name="T3" fmla="*/ 0 h 5"/>
                <a:gd name="T4" fmla="*/ 0 60000 65536"/>
                <a:gd name="T5" fmla="*/ 0 60000 65536"/>
                <a:gd name="T6" fmla="*/ 0 w 5030"/>
                <a:gd name="T7" fmla="*/ 0 h 5"/>
                <a:gd name="T8" fmla="*/ 5030 w 5030"/>
                <a:gd name="T9" fmla="*/ 5 h 5"/>
              </a:gdLst>
              <a:ahLst/>
              <a:cxnLst>
                <a:cxn ang="T4">
                  <a:pos x="T0" y="T1"/>
                </a:cxn>
                <a:cxn ang="T5">
                  <a:pos x="T2" y="T3"/>
                </a:cxn>
              </a:cxnLst>
              <a:rect l="T6" t="T7" r="T8" b="T9"/>
              <a:pathLst>
                <a:path w="5030" h="5">
                  <a:moveTo>
                    <a:pt x="0" y="5"/>
                  </a:moveTo>
                  <a:lnTo>
                    <a:pt x="5030" y="0"/>
                  </a:lnTo>
                </a:path>
              </a:pathLst>
            </a:custGeom>
            <a:solidFill>
              <a:srgbClr val="FFFFFF"/>
            </a:solidFill>
            <a:ln w="33338">
              <a:solidFill>
                <a:srgbClr val="000000"/>
              </a:solidFill>
              <a:prstDash val="solid"/>
              <a:round/>
              <a:headEnd/>
              <a:tailEnd/>
            </a:ln>
          </p:spPr>
          <p:txBody>
            <a:bodyPr/>
            <a:lstStyle/>
            <a:p>
              <a:endParaRPr lang="en-US"/>
            </a:p>
          </p:txBody>
        </p:sp>
        <p:sp>
          <p:nvSpPr>
            <p:cNvPr id="2267149" name="Freeform 59"/>
            <p:cNvSpPr>
              <a:spLocks noChangeArrowheads="1"/>
            </p:cNvSpPr>
            <p:nvPr/>
          </p:nvSpPr>
          <p:spPr bwMode="auto">
            <a:xfrm>
              <a:off x="481" y="1860"/>
              <a:ext cx="5033" cy="1"/>
            </a:xfrm>
            <a:custGeom>
              <a:avLst/>
              <a:gdLst>
                <a:gd name="T0" fmla="*/ 0 w 5033"/>
                <a:gd name="T1" fmla="*/ 0 h 1"/>
                <a:gd name="T2" fmla="*/ 5033 w 5033"/>
                <a:gd name="T3" fmla="*/ 0 h 1"/>
                <a:gd name="T4" fmla="*/ 0 60000 65536"/>
                <a:gd name="T5" fmla="*/ 0 60000 65536"/>
                <a:gd name="T6" fmla="*/ 0 w 5033"/>
                <a:gd name="T7" fmla="*/ 0 h 1"/>
                <a:gd name="T8" fmla="*/ 5033 w 5033"/>
                <a:gd name="T9" fmla="*/ 1 h 1"/>
              </a:gdLst>
              <a:ahLst/>
              <a:cxnLst>
                <a:cxn ang="T4">
                  <a:pos x="T0" y="T1"/>
                </a:cxn>
                <a:cxn ang="T5">
                  <a:pos x="T2" y="T3"/>
                </a:cxn>
              </a:cxnLst>
              <a:rect l="T6" t="T7" r="T8" b="T9"/>
              <a:pathLst>
                <a:path w="5033" h="1">
                  <a:moveTo>
                    <a:pt x="0" y="0"/>
                  </a:moveTo>
                  <a:lnTo>
                    <a:pt x="5033" y="0"/>
                  </a:lnTo>
                </a:path>
              </a:pathLst>
            </a:custGeom>
            <a:solidFill>
              <a:srgbClr val="FFFFFF"/>
            </a:solidFill>
            <a:ln w="11113">
              <a:solidFill>
                <a:srgbClr val="000000"/>
              </a:solidFill>
              <a:prstDash val="solid"/>
              <a:round/>
              <a:headEnd/>
              <a:tailEnd/>
            </a:ln>
          </p:spPr>
          <p:txBody>
            <a:bodyPr/>
            <a:lstStyle/>
            <a:p>
              <a:endParaRPr lang="en-US"/>
            </a:p>
          </p:txBody>
        </p:sp>
        <p:sp>
          <p:nvSpPr>
            <p:cNvPr id="2267150" name="Freeform 60"/>
            <p:cNvSpPr>
              <a:spLocks noChangeArrowheads="1"/>
            </p:cNvSpPr>
            <p:nvPr/>
          </p:nvSpPr>
          <p:spPr bwMode="auto">
            <a:xfrm>
              <a:off x="481" y="3216"/>
              <a:ext cx="5033" cy="1"/>
            </a:xfrm>
            <a:custGeom>
              <a:avLst/>
              <a:gdLst>
                <a:gd name="T0" fmla="*/ 0 w 5033"/>
                <a:gd name="T1" fmla="*/ 0 h 1"/>
                <a:gd name="T2" fmla="*/ 5033 w 5033"/>
                <a:gd name="T3" fmla="*/ 0 h 1"/>
                <a:gd name="T4" fmla="*/ 0 60000 65536"/>
                <a:gd name="T5" fmla="*/ 0 60000 65536"/>
                <a:gd name="T6" fmla="*/ 0 w 5033"/>
                <a:gd name="T7" fmla="*/ 0 h 1"/>
                <a:gd name="T8" fmla="*/ 5033 w 5033"/>
                <a:gd name="T9" fmla="*/ 1 h 1"/>
              </a:gdLst>
              <a:ahLst/>
              <a:cxnLst>
                <a:cxn ang="T4">
                  <a:pos x="T0" y="T1"/>
                </a:cxn>
                <a:cxn ang="T5">
                  <a:pos x="T2" y="T3"/>
                </a:cxn>
              </a:cxnLst>
              <a:rect l="T6" t="T7" r="T8" b="T9"/>
              <a:pathLst>
                <a:path w="5033" h="1">
                  <a:moveTo>
                    <a:pt x="0" y="0"/>
                  </a:moveTo>
                  <a:lnTo>
                    <a:pt x="5033" y="0"/>
                  </a:lnTo>
                </a:path>
              </a:pathLst>
            </a:custGeom>
            <a:solidFill>
              <a:srgbClr val="FFFFFF"/>
            </a:solidFill>
            <a:ln w="11113">
              <a:solidFill>
                <a:srgbClr val="000000"/>
              </a:solidFill>
              <a:prstDash val="solid"/>
              <a:round/>
              <a:headEnd/>
              <a:tailEnd/>
            </a:ln>
          </p:spPr>
          <p:txBody>
            <a:bodyPr/>
            <a:lstStyle/>
            <a:p>
              <a:endParaRPr lang="en-US"/>
            </a:p>
          </p:txBody>
        </p:sp>
        <p:sp>
          <p:nvSpPr>
            <p:cNvPr id="2267151" name="Freeform 61"/>
            <p:cNvSpPr>
              <a:spLocks noChangeArrowheads="1"/>
            </p:cNvSpPr>
            <p:nvPr/>
          </p:nvSpPr>
          <p:spPr bwMode="auto">
            <a:xfrm>
              <a:off x="481" y="2609"/>
              <a:ext cx="5033" cy="1"/>
            </a:xfrm>
            <a:custGeom>
              <a:avLst/>
              <a:gdLst>
                <a:gd name="T0" fmla="*/ 0 w 5033"/>
                <a:gd name="T1" fmla="*/ 0 h 1"/>
                <a:gd name="T2" fmla="*/ 5033 w 5033"/>
                <a:gd name="T3" fmla="*/ 1 h 1"/>
                <a:gd name="T4" fmla="*/ 0 60000 65536"/>
                <a:gd name="T5" fmla="*/ 0 60000 65536"/>
                <a:gd name="T6" fmla="*/ 0 w 5033"/>
                <a:gd name="T7" fmla="*/ 0 h 1"/>
                <a:gd name="T8" fmla="*/ 5033 w 5033"/>
                <a:gd name="T9" fmla="*/ 1 h 1"/>
              </a:gdLst>
              <a:ahLst/>
              <a:cxnLst>
                <a:cxn ang="T4">
                  <a:pos x="T0" y="T1"/>
                </a:cxn>
                <a:cxn ang="T5">
                  <a:pos x="T2" y="T3"/>
                </a:cxn>
              </a:cxnLst>
              <a:rect l="T6" t="T7" r="T8" b="T9"/>
              <a:pathLst>
                <a:path w="5033" h="1">
                  <a:moveTo>
                    <a:pt x="0" y="0"/>
                  </a:moveTo>
                  <a:lnTo>
                    <a:pt x="5033" y="1"/>
                  </a:lnTo>
                </a:path>
              </a:pathLst>
            </a:custGeom>
            <a:solidFill>
              <a:srgbClr val="FFFFFF"/>
            </a:solidFill>
            <a:ln w="11113">
              <a:solidFill>
                <a:srgbClr val="000000"/>
              </a:solidFill>
              <a:prstDash val="solid"/>
              <a:round/>
              <a:headEnd/>
              <a:tailEnd/>
            </a:ln>
          </p:spPr>
          <p:txBody>
            <a:bodyPr/>
            <a:lstStyle/>
            <a:p>
              <a:endParaRPr lang="en-US"/>
            </a:p>
          </p:txBody>
        </p:sp>
        <p:sp>
          <p:nvSpPr>
            <p:cNvPr id="2267152" name="Freeform 62"/>
            <p:cNvSpPr>
              <a:spLocks noChangeArrowheads="1"/>
            </p:cNvSpPr>
            <p:nvPr/>
          </p:nvSpPr>
          <p:spPr bwMode="auto">
            <a:xfrm>
              <a:off x="481" y="3827"/>
              <a:ext cx="5033" cy="1"/>
            </a:xfrm>
            <a:custGeom>
              <a:avLst/>
              <a:gdLst>
                <a:gd name="T0" fmla="*/ 0 w 5033"/>
                <a:gd name="T1" fmla="*/ 0 h 1"/>
                <a:gd name="T2" fmla="*/ 5033 w 5033"/>
                <a:gd name="T3" fmla="*/ 1 h 1"/>
                <a:gd name="T4" fmla="*/ 0 60000 65536"/>
                <a:gd name="T5" fmla="*/ 0 60000 65536"/>
                <a:gd name="T6" fmla="*/ 0 w 5033"/>
                <a:gd name="T7" fmla="*/ 0 h 1"/>
                <a:gd name="T8" fmla="*/ 5033 w 5033"/>
                <a:gd name="T9" fmla="*/ 1 h 1"/>
              </a:gdLst>
              <a:ahLst/>
              <a:cxnLst>
                <a:cxn ang="T4">
                  <a:pos x="T0" y="T1"/>
                </a:cxn>
                <a:cxn ang="T5">
                  <a:pos x="T2" y="T3"/>
                </a:cxn>
              </a:cxnLst>
              <a:rect l="T6" t="T7" r="T8" b="T9"/>
              <a:pathLst>
                <a:path w="5033" h="1">
                  <a:moveTo>
                    <a:pt x="0" y="0"/>
                  </a:moveTo>
                  <a:lnTo>
                    <a:pt x="5033" y="1"/>
                  </a:lnTo>
                </a:path>
              </a:pathLst>
            </a:custGeom>
            <a:solidFill>
              <a:srgbClr val="FFFFFF"/>
            </a:solidFill>
            <a:ln w="11113">
              <a:solidFill>
                <a:srgbClr val="000000"/>
              </a:solidFill>
              <a:prstDash val="solid"/>
              <a:round/>
              <a:headEnd/>
              <a:tailEnd/>
            </a:ln>
          </p:spPr>
          <p:txBody>
            <a:bodyPr/>
            <a:lstStyle/>
            <a:p>
              <a:endParaRPr lang="en-US"/>
            </a:p>
          </p:txBody>
        </p:sp>
        <p:sp>
          <p:nvSpPr>
            <p:cNvPr id="2267153" name="Rectangle 63"/>
            <p:cNvSpPr>
              <a:spLocks noChangeArrowheads="1"/>
            </p:cNvSpPr>
            <p:nvPr/>
          </p:nvSpPr>
          <p:spPr bwMode="auto">
            <a:xfrm>
              <a:off x="479" y="730"/>
              <a:ext cx="5033" cy="3573"/>
            </a:xfrm>
            <a:prstGeom prst="rect">
              <a:avLst/>
            </a:prstGeom>
            <a:noFill/>
            <a:ln w="11113">
              <a:solidFill>
                <a:srgbClr val="000000"/>
              </a:solidFill>
              <a:miter lim="800000"/>
              <a:headEnd/>
              <a:tailEnd/>
            </a:ln>
          </p:spPr>
          <p:txBody>
            <a:bodyPr/>
            <a:lstStyle/>
            <a:p>
              <a:endParaRPr lang="en-US"/>
            </a:p>
          </p:txBody>
        </p:sp>
      </p:grpSp>
      <p:sp>
        <p:nvSpPr>
          <p:cNvPr id="2" name="Slide Number Placeholder 1"/>
          <p:cNvSpPr>
            <a:spLocks noGrp="1"/>
          </p:cNvSpPr>
          <p:nvPr>
            <p:ph type="sldNum" sz="quarter" idx="12"/>
          </p:nvPr>
        </p:nvSpPr>
        <p:spPr/>
        <p:txBody>
          <a:bodyPr/>
          <a:lstStyle/>
          <a:p>
            <a:fld id="{09A02BB9-3F86-4823-9A8F-6A16970CA7F2}" type="slidenum">
              <a:rPr lang="en-US" smtClean="0"/>
              <a:pPr/>
              <a:t>24</a:t>
            </a:fld>
            <a:endParaRPr lang="en-US"/>
          </a:p>
        </p:txBody>
      </p:sp>
    </p:spTree>
    <p:extLst>
      <p:ext uri="{BB962C8B-B14F-4D97-AF65-F5344CB8AC3E}">
        <p14:creationId xmlns:p14="http://schemas.microsoft.com/office/powerpoint/2010/main" val="404571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5569" name="Rectangle 2"/>
          <p:cNvSpPr>
            <a:spLocks noGrp="1" noChangeArrowheads="1"/>
          </p:cNvSpPr>
          <p:nvPr>
            <p:ph type="title"/>
          </p:nvPr>
        </p:nvSpPr>
        <p:spPr>
          <a:xfrm>
            <a:off x="381000" y="914400"/>
            <a:ext cx="8534400" cy="838200"/>
          </a:xfrm>
        </p:spPr>
        <p:txBody>
          <a:bodyPr/>
          <a:lstStyle/>
          <a:p>
            <a:r>
              <a:rPr lang="en-US" dirty="0" smtClean="0"/>
              <a:t>Developing a Sampling Scheme</a:t>
            </a:r>
          </a:p>
        </p:txBody>
      </p:sp>
      <p:sp>
        <p:nvSpPr>
          <p:cNvPr id="2285570" name="Rectangle 3"/>
          <p:cNvSpPr>
            <a:spLocks noGrp="1" noChangeArrowheads="1"/>
          </p:cNvSpPr>
          <p:nvPr>
            <p:ph idx="1"/>
          </p:nvPr>
        </p:nvSpPr>
        <p:spPr>
          <a:xfrm>
            <a:off x="228600" y="2103437"/>
            <a:ext cx="8277225" cy="4754563"/>
          </a:xfrm>
        </p:spPr>
        <p:txBody>
          <a:bodyPr/>
          <a:lstStyle/>
          <a:p>
            <a:r>
              <a:rPr lang="en-US" sz="2400" dirty="0" smtClean="0"/>
              <a:t>There are many times when collecting all the data from a process isn’t possible.</a:t>
            </a:r>
          </a:p>
          <a:p>
            <a:pPr lvl="1"/>
            <a:r>
              <a:rPr lang="en-US" sz="2000" dirty="0" smtClean="0"/>
              <a:t>There may be too much data, and it would be impractical, too costly, or too time consuming to collect and analyze it all.</a:t>
            </a:r>
          </a:p>
          <a:p>
            <a:pPr lvl="1"/>
            <a:r>
              <a:rPr lang="en-US" sz="2000" dirty="0" smtClean="0"/>
              <a:t>Collecting the data may be destructive (e.g., taste testing) and you need to minimize product loss.</a:t>
            </a:r>
          </a:p>
          <a:p>
            <a:pPr lvl="3"/>
            <a:endParaRPr lang="en-US" sz="1200" dirty="0" smtClean="0"/>
          </a:p>
          <a:p>
            <a:r>
              <a:rPr lang="en-US" sz="2400" b="1" dirty="0" smtClean="0"/>
              <a:t>Sampling </a:t>
            </a:r>
            <a:r>
              <a:rPr lang="en-US" sz="2400" dirty="0" smtClean="0"/>
              <a:t>means collecting only some of the data.</a:t>
            </a:r>
            <a:endParaRPr lang="en-US" sz="2400" b="1" dirty="0" smtClean="0"/>
          </a:p>
          <a:p>
            <a:pPr lvl="1"/>
            <a:r>
              <a:rPr lang="en-US" sz="2000" dirty="0" smtClean="0"/>
              <a:t>Statistical methods allow us to make sound conclusions about a process even from a relatively small sample. This is called “statistical inference.”</a:t>
            </a:r>
          </a:p>
        </p:txBody>
      </p:sp>
      <p:sp>
        <p:nvSpPr>
          <p:cNvPr id="2" name="Slide Number Placeholder 1"/>
          <p:cNvSpPr>
            <a:spLocks noGrp="1"/>
          </p:cNvSpPr>
          <p:nvPr>
            <p:ph type="sldNum" sz="quarter" idx="12"/>
          </p:nvPr>
        </p:nvSpPr>
        <p:spPr/>
        <p:txBody>
          <a:bodyPr/>
          <a:lstStyle/>
          <a:p>
            <a:fld id="{09A02BB9-3F86-4823-9A8F-6A16970CA7F2}" type="slidenum">
              <a:rPr lang="en-US" smtClean="0"/>
              <a:pPr/>
              <a:t>25</a:t>
            </a:fld>
            <a:endParaRPr lang="en-US"/>
          </a:p>
        </p:txBody>
      </p:sp>
    </p:spTree>
    <p:extLst>
      <p:ext uri="{BB962C8B-B14F-4D97-AF65-F5344CB8AC3E}">
        <p14:creationId xmlns:p14="http://schemas.microsoft.com/office/powerpoint/2010/main" val="71978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745" name="Rectangle 2"/>
          <p:cNvSpPr>
            <a:spLocks noGrp="1" noChangeArrowheads="1"/>
          </p:cNvSpPr>
          <p:nvPr>
            <p:ph type="title"/>
          </p:nvPr>
        </p:nvSpPr>
        <p:spPr>
          <a:xfrm>
            <a:off x="152400" y="533400"/>
            <a:ext cx="8610600" cy="1216025"/>
          </a:xfrm>
        </p:spPr>
        <p:txBody>
          <a:bodyPr/>
          <a:lstStyle/>
          <a:p>
            <a:r>
              <a:rPr lang="en-US" dirty="0" smtClean="0"/>
              <a:t>What Is Sampling and Why Do It?</a:t>
            </a:r>
            <a:endParaRPr lang="en-US" sz="2800" dirty="0" smtClean="0"/>
          </a:p>
        </p:txBody>
      </p:sp>
      <p:sp>
        <p:nvSpPr>
          <p:cNvPr id="2335746" name="Rectangle 3"/>
          <p:cNvSpPr>
            <a:spLocks noGrp="1" noChangeArrowheads="1"/>
          </p:cNvSpPr>
          <p:nvPr>
            <p:ph idx="1"/>
          </p:nvPr>
        </p:nvSpPr>
        <p:spPr>
          <a:xfrm>
            <a:off x="609600" y="1752600"/>
            <a:ext cx="7939088" cy="4445000"/>
          </a:xfrm>
        </p:spPr>
        <p:txBody>
          <a:bodyPr>
            <a:normAutofit lnSpcReduction="10000"/>
          </a:bodyPr>
          <a:lstStyle/>
          <a:p>
            <a:pPr>
              <a:lnSpc>
                <a:spcPct val="90000"/>
              </a:lnSpc>
              <a:buClr>
                <a:schemeClr val="accent1"/>
              </a:buClr>
              <a:buSzPct val="70000"/>
              <a:buFontTx/>
              <a:buNone/>
            </a:pPr>
            <a:r>
              <a:rPr lang="en-US" sz="2800" dirty="0" smtClean="0"/>
              <a:t>Sampling is</a:t>
            </a:r>
          </a:p>
          <a:p>
            <a:pPr lvl="2">
              <a:lnSpc>
                <a:spcPct val="90000"/>
              </a:lnSpc>
              <a:buClr>
                <a:schemeClr val="hlink"/>
              </a:buClr>
            </a:pPr>
            <a:r>
              <a:rPr lang="en-US" sz="2000" dirty="0" smtClean="0"/>
              <a:t>Collecting a portion of </a:t>
            </a:r>
            <a:r>
              <a:rPr lang="en-US" sz="2000" i="1" dirty="0" smtClean="0"/>
              <a:t>all</a:t>
            </a:r>
            <a:r>
              <a:rPr lang="en-US" sz="2000" dirty="0" smtClean="0"/>
              <a:t> the data.</a:t>
            </a:r>
          </a:p>
          <a:p>
            <a:pPr lvl="2">
              <a:lnSpc>
                <a:spcPct val="90000"/>
              </a:lnSpc>
              <a:buClr>
                <a:schemeClr val="hlink"/>
              </a:buClr>
            </a:pPr>
            <a:r>
              <a:rPr lang="en-US" sz="2000" dirty="0" smtClean="0"/>
              <a:t>Using that portion to draw conclusions (make inferences).</a:t>
            </a:r>
          </a:p>
          <a:p>
            <a:pPr lvl="2">
              <a:lnSpc>
                <a:spcPct val="90000"/>
              </a:lnSpc>
              <a:buClr>
                <a:schemeClr val="hlink"/>
              </a:buClr>
            </a:pPr>
            <a:endParaRPr lang="en-US" sz="2000" dirty="0" smtClean="0"/>
          </a:p>
          <a:p>
            <a:pPr>
              <a:lnSpc>
                <a:spcPct val="90000"/>
              </a:lnSpc>
              <a:buClr>
                <a:schemeClr val="accent1"/>
              </a:buClr>
              <a:buSzPct val="70000"/>
              <a:buFontTx/>
              <a:buNone/>
            </a:pPr>
            <a:r>
              <a:rPr lang="en-US" sz="2800" dirty="0" smtClean="0"/>
              <a:t>Why sample? Because looking at all the data may be</a:t>
            </a:r>
          </a:p>
          <a:p>
            <a:pPr lvl="2">
              <a:lnSpc>
                <a:spcPct val="90000"/>
              </a:lnSpc>
              <a:buClr>
                <a:schemeClr val="hlink"/>
              </a:buClr>
            </a:pPr>
            <a:r>
              <a:rPr lang="en-US" sz="2000" dirty="0" smtClean="0"/>
              <a:t>Too expensive.</a:t>
            </a:r>
          </a:p>
          <a:p>
            <a:pPr lvl="2">
              <a:lnSpc>
                <a:spcPct val="90000"/>
              </a:lnSpc>
              <a:buClr>
                <a:schemeClr val="hlink"/>
              </a:buClr>
            </a:pPr>
            <a:r>
              <a:rPr lang="en-US" sz="2000" dirty="0" smtClean="0"/>
              <a:t>Too time-consuming.</a:t>
            </a:r>
          </a:p>
          <a:p>
            <a:pPr lvl="2">
              <a:lnSpc>
                <a:spcPct val="90000"/>
              </a:lnSpc>
              <a:buClr>
                <a:schemeClr val="hlink"/>
              </a:buClr>
            </a:pPr>
            <a:r>
              <a:rPr lang="en-US" sz="2000" dirty="0" smtClean="0"/>
              <a:t>Destructive (e.g., taste tests).</a:t>
            </a:r>
          </a:p>
          <a:p>
            <a:pPr lvl="2">
              <a:lnSpc>
                <a:spcPct val="90000"/>
              </a:lnSpc>
              <a:buClr>
                <a:schemeClr val="hlink"/>
              </a:buClr>
            </a:pPr>
            <a:endParaRPr lang="en-US" sz="2000" dirty="0" smtClean="0"/>
          </a:p>
          <a:p>
            <a:pPr>
              <a:lnSpc>
                <a:spcPct val="90000"/>
              </a:lnSpc>
              <a:buFontTx/>
              <a:buNone/>
            </a:pPr>
            <a:r>
              <a:rPr lang="en-US" sz="2800" dirty="0" smtClean="0"/>
              <a:t>Sound conclusions can often be drawn from a relatively small amount of data.</a:t>
            </a:r>
          </a:p>
        </p:txBody>
      </p:sp>
      <p:sp>
        <p:nvSpPr>
          <p:cNvPr id="2" name="Slide Number Placeholder 1"/>
          <p:cNvSpPr>
            <a:spLocks noGrp="1"/>
          </p:cNvSpPr>
          <p:nvPr>
            <p:ph type="sldNum" sz="quarter" idx="12"/>
          </p:nvPr>
        </p:nvSpPr>
        <p:spPr/>
        <p:txBody>
          <a:bodyPr/>
          <a:lstStyle/>
          <a:p>
            <a:fld id="{09A02BB9-3F86-4823-9A8F-6A16970CA7F2}" type="slidenum">
              <a:rPr lang="en-US" smtClean="0"/>
              <a:pPr/>
              <a:t>26</a:t>
            </a:fld>
            <a:endParaRPr lang="en-US"/>
          </a:p>
        </p:txBody>
      </p:sp>
    </p:spTree>
    <p:extLst>
      <p:ext uri="{BB962C8B-B14F-4D97-AF65-F5344CB8AC3E}">
        <p14:creationId xmlns:p14="http://schemas.microsoft.com/office/powerpoint/2010/main" val="174328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0321" name="Rectangle 2"/>
          <p:cNvSpPr>
            <a:spLocks noGrp="1" noChangeArrowheads="1"/>
          </p:cNvSpPr>
          <p:nvPr>
            <p:ph type="title"/>
          </p:nvPr>
        </p:nvSpPr>
        <p:spPr>
          <a:xfrm>
            <a:off x="533400" y="838200"/>
            <a:ext cx="6858000" cy="838200"/>
          </a:xfrm>
        </p:spPr>
        <p:txBody>
          <a:bodyPr/>
          <a:lstStyle/>
          <a:p>
            <a:r>
              <a:rPr lang="en-US" dirty="0" smtClean="0"/>
              <a:t>Representative Samples</a:t>
            </a:r>
          </a:p>
        </p:txBody>
      </p:sp>
      <p:sp>
        <p:nvSpPr>
          <p:cNvPr id="2360323" name="Rectangle 4"/>
          <p:cNvSpPr>
            <a:spLocks noGrp="1" noChangeArrowheads="1"/>
          </p:cNvSpPr>
          <p:nvPr>
            <p:ph idx="1"/>
          </p:nvPr>
        </p:nvSpPr>
        <p:spPr>
          <a:xfrm>
            <a:off x="381000" y="4648200"/>
            <a:ext cx="8763000" cy="1828800"/>
          </a:xfrm>
        </p:spPr>
        <p:txBody>
          <a:bodyPr>
            <a:noAutofit/>
          </a:bodyPr>
          <a:lstStyle/>
          <a:p>
            <a:pPr marL="0" indent="0">
              <a:lnSpc>
                <a:spcPct val="90000"/>
              </a:lnSpc>
              <a:spcBef>
                <a:spcPts val="300"/>
              </a:spcBef>
              <a:buFontTx/>
              <a:buNone/>
            </a:pPr>
            <a:r>
              <a:rPr lang="en-US" dirty="0" smtClean="0"/>
              <a:t>For conclusions to be valid, samples must be </a:t>
            </a:r>
            <a:r>
              <a:rPr lang="en-US" b="1" dirty="0" smtClean="0"/>
              <a:t>representative.</a:t>
            </a:r>
            <a:endParaRPr lang="en-US" dirty="0" smtClean="0"/>
          </a:p>
          <a:p>
            <a:pPr marL="336550" lvl="1" indent="-222250">
              <a:lnSpc>
                <a:spcPct val="90000"/>
              </a:lnSpc>
            </a:pPr>
            <a:r>
              <a:rPr lang="en-US" dirty="0" smtClean="0"/>
              <a:t>Data should fairly represent the population or process</a:t>
            </a:r>
          </a:p>
          <a:p>
            <a:pPr marL="336550" lvl="1" indent="-222250">
              <a:lnSpc>
                <a:spcPct val="90000"/>
              </a:lnSpc>
            </a:pPr>
            <a:r>
              <a:rPr lang="en-US" dirty="0" smtClean="0"/>
              <a:t>No systematic differences should exist between the data you collect and the data you don’t collect</a:t>
            </a:r>
          </a:p>
        </p:txBody>
      </p:sp>
      <p:pic>
        <p:nvPicPr>
          <p:cNvPr id="2360322" name="Picture 3" descr="08-rep_sample_HRC"/>
          <p:cNvPicPr>
            <a:picLocks noChangeAspect="1" noChangeArrowheads="1"/>
          </p:cNvPicPr>
          <p:nvPr/>
        </p:nvPicPr>
        <p:blipFill>
          <a:blip r:embed="rId3"/>
          <a:srcRect r="490"/>
          <a:stretch>
            <a:fillRect/>
          </a:stretch>
        </p:blipFill>
        <p:spPr bwMode="auto">
          <a:xfrm>
            <a:off x="2130424" y="1748631"/>
            <a:ext cx="4956175" cy="26590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9A02BB9-3F86-4823-9A8F-6A16970CA7F2}" type="slidenum">
              <a:rPr lang="en-US" smtClean="0"/>
              <a:pPr/>
              <a:t>27</a:t>
            </a:fld>
            <a:endParaRPr lang="en-US"/>
          </a:p>
        </p:txBody>
      </p:sp>
    </p:spTree>
    <p:extLst>
      <p:ext uri="{BB962C8B-B14F-4D97-AF65-F5344CB8AC3E}">
        <p14:creationId xmlns:p14="http://schemas.microsoft.com/office/powerpoint/2010/main" val="23741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803400"/>
            <a:ext cx="9144000" cy="3244645"/>
          </a:xfrm>
          <a:prstGeom prst="rect">
            <a:avLst/>
          </a:prstGeom>
        </p:spPr>
      </p:pic>
      <p:sp>
        <p:nvSpPr>
          <p:cNvPr id="6" name="Title 5"/>
          <p:cNvSpPr>
            <a:spLocks noGrp="1"/>
          </p:cNvSpPr>
          <p:nvPr>
            <p:ph type="title"/>
          </p:nvPr>
        </p:nvSpPr>
        <p:spPr/>
        <p:txBody>
          <a:bodyPr/>
          <a:lstStyle/>
          <a:p>
            <a:r>
              <a:rPr lang="en-US" sz="4000" dirty="0" smtClean="0"/>
              <a:t>Example: Data Collection Plan</a:t>
            </a:r>
            <a:endParaRPr lang="en-US" sz="4000"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28</a:t>
            </a:fld>
            <a:endParaRPr lang="en-US"/>
          </a:p>
        </p:txBody>
      </p:sp>
    </p:spTree>
    <p:extLst>
      <p:ext uri="{BB962C8B-B14F-4D97-AF65-F5344CB8AC3E}">
        <p14:creationId xmlns:p14="http://schemas.microsoft.com/office/powerpoint/2010/main" val="154949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Collection Forms </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09A02BB9-3F86-4823-9A8F-6A16970CA7F2}" type="slidenum">
              <a:rPr lang="en-US" smtClean="0"/>
              <a:pPr/>
              <a:t>29</a:t>
            </a:fld>
            <a:endParaRPr lang="en-US"/>
          </a:p>
        </p:txBody>
      </p:sp>
    </p:spTree>
    <p:extLst>
      <p:ext uri="{BB962C8B-B14F-4D97-AF65-F5344CB8AC3E}">
        <p14:creationId xmlns:p14="http://schemas.microsoft.com/office/powerpoint/2010/main" val="209920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04900" y="1073188"/>
            <a:ext cx="6934200" cy="1143000"/>
          </a:xfrm>
        </p:spPr>
        <p:txBody>
          <a:bodyPr/>
          <a:lstStyle/>
          <a:p>
            <a:pPr algn="ctr"/>
            <a:r>
              <a:rPr lang="en-US" sz="5400" dirty="0" smtClean="0"/>
              <a:t>Key Message</a:t>
            </a:r>
            <a:endParaRPr lang="en-US" sz="5400" dirty="0"/>
          </a:p>
        </p:txBody>
      </p:sp>
      <p:sp>
        <p:nvSpPr>
          <p:cNvPr id="10" name="Content Placeholder 9"/>
          <p:cNvSpPr>
            <a:spLocks noGrp="1"/>
          </p:cNvSpPr>
          <p:nvPr>
            <p:ph idx="1"/>
          </p:nvPr>
        </p:nvSpPr>
        <p:spPr>
          <a:xfrm>
            <a:off x="457200" y="2489525"/>
            <a:ext cx="8229600" cy="2529268"/>
          </a:xfrm>
        </p:spPr>
        <p:txBody>
          <a:bodyPr>
            <a:normAutofit fontScale="85000" lnSpcReduction="10000"/>
          </a:bodyPr>
          <a:lstStyle/>
          <a:p>
            <a:pPr marL="0" indent="0" algn="ctr">
              <a:buNone/>
            </a:pPr>
            <a:r>
              <a:rPr lang="en-US" sz="4800" dirty="0" smtClean="0"/>
              <a:t>The Focused Problem makes </a:t>
            </a:r>
            <a:r>
              <a:rPr lang="en-US" sz="4800" dirty="0"/>
              <a:t>it </a:t>
            </a:r>
            <a:r>
              <a:rPr lang="en-US" sz="4800" dirty="0" smtClean="0"/>
              <a:t>easier </a:t>
            </a:r>
            <a:r>
              <a:rPr lang="en-US" sz="4800" dirty="0"/>
              <a:t>to identify causes and take corrective </a:t>
            </a:r>
            <a:r>
              <a:rPr lang="en-US" sz="4800" dirty="0" smtClean="0"/>
              <a:t>action by identifying the critical storm clouds </a:t>
            </a:r>
            <a:endParaRPr lang="en-US" sz="4800"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3</a:t>
            </a:fld>
            <a:endParaRPr lang="en-US"/>
          </a:p>
        </p:txBody>
      </p:sp>
    </p:spTree>
    <p:extLst>
      <p:ext uri="{BB962C8B-B14F-4D97-AF65-F5344CB8AC3E}">
        <p14:creationId xmlns:p14="http://schemas.microsoft.com/office/powerpoint/2010/main" val="338855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7617" name="Rectangle 2"/>
          <p:cNvSpPr>
            <a:spLocks noGrp="1" noChangeArrowheads="1"/>
          </p:cNvSpPr>
          <p:nvPr>
            <p:ph type="title"/>
          </p:nvPr>
        </p:nvSpPr>
        <p:spPr>
          <a:xfrm>
            <a:off x="2286000" y="76200"/>
            <a:ext cx="6858000" cy="838200"/>
          </a:xfrm>
        </p:spPr>
        <p:txBody>
          <a:bodyPr/>
          <a:lstStyle/>
          <a:p>
            <a:r>
              <a:rPr lang="en-US" smtClean="0"/>
              <a:t>Data Collection Forms</a:t>
            </a:r>
          </a:p>
        </p:txBody>
      </p:sp>
      <p:sp>
        <p:nvSpPr>
          <p:cNvPr id="2287618" name="Rectangle 3"/>
          <p:cNvSpPr>
            <a:spLocks noGrp="1" noChangeArrowheads="1"/>
          </p:cNvSpPr>
          <p:nvPr>
            <p:ph idx="1"/>
          </p:nvPr>
        </p:nvSpPr>
        <p:spPr>
          <a:xfrm>
            <a:off x="304800" y="1143000"/>
            <a:ext cx="8174038" cy="989013"/>
          </a:xfrm>
        </p:spPr>
        <p:txBody>
          <a:bodyPr/>
          <a:lstStyle/>
          <a:p>
            <a:pPr>
              <a:lnSpc>
                <a:spcPct val="85000"/>
              </a:lnSpc>
            </a:pPr>
            <a:r>
              <a:rPr lang="en-US" sz="2400" dirty="0" smtClean="0"/>
              <a:t>Samples of common data collection forms </a:t>
            </a:r>
          </a:p>
        </p:txBody>
      </p:sp>
      <p:grpSp>
        <p:nvGrpSpPr>
          <p:cNvPr id="2287619" name="Group 4"/>
          <p:cNvGrpSpPr>
            <a:grpSpLocks/>
          </p:cNvGrpSpPr>
          <p:nvPr/>
        </p:nvGrpSpPr>
        <p:grpSpPr bwMode="auto">
          <a:xfrm>
            <a:off x="5340350" y="1581150"/>
            <a:ext cx="3167063" cy="2538413"/>
            <a:chOff x="3364" y="996"/>
            <a:chExt cx="1995" cy="1599"/>
          </a:xfrm>
        </p:grpSpPr>
        <p:sp>
          <p:nvSpPr>
            <p:cNvPr id="2287836" name="Rectangle 5"/>
            <p:cNvSpPr>
              <a:spLocks noChangeArrowheads="1"/>
            </p:cNvSpPr>
            <p:nvPr/>
          </p:nvSpPr>
          <p:spPr bwMode="auto">
            <a:xfrm>
              <a:off x="3701" y="1172"/>
              <a:ext cx="1564" cy="86"/>
            </a:xfrm>
            <a:prstGeom prst="rect">
              <a:avLst/>
            </a:prstGeom>
            <a:noFill/>
            <a:ln w="9525">
              <a:noFill/>
              <a:miter lim="800000"/>
              <a:headEnd/>
              <a:tailEnd/>
            </a:ln>
          </p:spPr>
          <p:txBody>
            <a:bodyPr wrap="none" lIns="0" tIns="0" rIns="0" bIns="0">
              <a:spAutoFit/>
            </a:bodyPr>
            <a:lstStyle/>
            <a:p>
              <a:pPr eaLnBrk="0" hangingPunct="0"/>
              <a:r>
                <a:rPr lang="en-US" sz="900" b="1">
                  <a:solidFill>
                    <a:srgbClr val="000000"/>
                  </a:solidFill>
                </a:rPr>
                <a:t>Report Preparation Confirmation Checksheet </a:t>
              </a:r>
              <a:endParaRPr lang="en-US" sz="2400"/>
            </a:p>
          </p:txBody>
        </p:sp>
        <p:grpSp>
          <p:nvGrpSpPr>
            <p:cNvPr id="2287837" name="Group 6"/>
            <p:cNvGrpSpPr>
              <a:grpSpLocks/>
            </p:cNvGrpSpPr>
            <p:nvPr/>
          </p:nvGrpSpPr>
          <p:grpSpPr bwMode="auto">
            <a:xfrm>
              <a:off x="3364" y="1303"/>
              <a:ext cx="1995" cy="1292"/>
              <a:chOff x="3364" y="1375"/>
              <a:chExt cx="1995" cy="1292"/>
            </a:xfrm>
          </p:grpSpPr>
          <p:sp>
            <p:nvSpPr>
              <p:cNvPr id="2287839" name="Rectangle 7"/>
              <p:cNvSpPr>
                <a:spLocks noChangeArrowheads="1"/>
              </p:cNvSpPr>
              <p:nvPr/>
            </p:nvSpPr>
            <p:spPr bwMode="auto">
              <a:xfrm>
                <a:off x="3532" y="1532"/>
                <a:ext cx="104" cy="58"/>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Step</a:t>
                </a:r>
                <a:endParaRPr lang="en-US" sz="2400"/>
              </a:p>
            </p:txBody>
          </p:sp>
          <p:sp>
            <p:nvSpPr>
              <p:cNvPr id="2287840" name="Rectangle 8"/>
              <p:cNvSpPr>
                <a:spLocks noChangeArrowheads="1"/>
              </p:cNvSpPr>
              <p:nvPr/>
            </p:nvSpPr>
            <p:spPr bwMode="auto">
              <a:xfrm>
                <a:off x="3911" y="1532"/>
                <a:ext cx="149" cy="58"/>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Done?</a:t>
                </a:r>
                <a:endParaRPr lang="en-US" sz="2400"/>
              </a:p>
            </p:txBody>
          </p:sp>
          <p:sp>
            <p:nvSpPr>
              <p:cNvPr id="2287841" name="Rectangle 9"/>
              <p:cNvSpPr>
                <a:spLocks noChangeArrowheads="1"/>
              </p:cNvSpPr>
              <p:nvPr/>
            </p:nvSpPr>
            <p:spPr bwMode="auto">
              <a:xfrm>
                <a:off x="4317" y="1390"/>
                <a:ext cx="445" cy="67"/>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Completion Data</a:t>
                </a:r>
                <a:endParaRPr lang="en-US" sz="2400"/>
              </a:p>
            </p:txBody>
          </p:sp>
          <p:sp>
            <p:nvSpPr>
              <p:cNvPr id="2287842" name="Rectangle 10"/>
              <p:cNvSpPr>
                <a:spLocks noChangeArrowheads="1"/>
              </p:cNvSpPr>
              <p:nvPr/>
            </p:nvSpPr>
            <p:spPr bwMode="auto">
              <a:xfrm>
                <a:off x="4091" y="1471"/>
                <a:ext cx="20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Planned  </a:t>
                </a:r>
                <a:endParaRPr lang="en-US" sz="2400"/>
              </a:p>
            </p:txBody>
          </p:sp>
          <p:sp>
            <p:nvSpPr>
              <p:cNvPr id="2287843" name="Rectangle 11"/>
              <p:cNvSpPr>
                <a:spLocks noChangeArrowheads="1"/>
              </p:cNvSpPr>
              <p:nvPr/>
            </p:nvSpPr>
            <p:spPr bwMode="auto">
              <a:xfrm>
                <a:off x="4137" y="1525"/>
                <a:ext cx="9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date</a:t>
                </a:r>
                <a:endParaRPr lang="en-US" sz="2400"/>
              </a:p>
            </p:txBody>
          </p:sp>
          <p:sp>
            <p:nvSpPr>
              <p:cNvPr id="2287844" name="Rectangle 12"/>
              <p:cNvSpPr>
                <a:spLocks noChangeArrowheads="1"/>
              </p:cNvSpPr>
              <p:nvPr/>
            </p:nvSpPr>
            <p:spPr bwMode="auto">
              <a:xfrm>
                <a:off x="4343" y="1478"/>
                <a:ext cx="13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Actual</a:t>
                </a:r>
                <a:endParaRPr lang="en-US" sz="2400"/>
              </a:p>
            </p:txBody>
          </p:sp>
          <p:sp>
            <p:nvSpPr>
              <p:cNvPr id="2287845" name="Rectangle 13"/>
              <p:cNvSpPr>
                <a:spLocks noChangeArrowheads="1"/>
              </p:cNvSpPr>
              <p:nvPr/>
            </p:nvSpPr>
            <p:spPr bwMode="auto">
              <a:xfrm>
                <a:off x="4470" y="1478"/>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46" name="Rectangle 14"/>
              <p:cNvSpPr>
                <a:spLocks noChangeArrowheads="1"/>
              </p:cNvSpPr>
              <p:nvPr/>
            </p:nvSpPr>
            <p:spPr bwMode="auto">
              <a:xfrm>
                <a:off x="4363" y="1532"/>
                <a:ext cx="9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date</a:t>
                </a:r>
                <a:endParaRPr lang="en-US" sz="2400"/>
              </a:p>
            </p:txBody>
          </p:sp>
          <p:sp>
            <p:nvSpPr>
              <p:cNvPr id="2287847" name="Rectangle 15"/>
              <p:cNvSpPr>
                <a:spLocks noChangeArrowheads="1"/>
              </p:cNvSpPr>
              <p:nvPr/>
            </p:nvSpPr>
            <p:spPr bwMode="auto">
              <a:xfrm>
                <a:off x="4569" y="1475"/>
                <a:ext cx="178"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Planned</a:t>
                </a:r>
                <a:endParaRPr lang="en-US" sz="2400"/>
              </a:p>
            </p:txBody>
          </p:sp>
          <p:sp>
            <p:nvSpPr>
              <p:cNvPr id="2287848" name="Rectangle 16"/>
              <p:cNvSpPr>
                <a:spLocks noChangeArrowheads="1"/>
              </p:cNvSpPr>
              <p:nvPr/>
            </p:nvSpPr>
            <p:spPr bwMode="auto">
              <a:xfrm>
                <a:off x="4738" y="1475"/>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49" name="Rectangle 17"/>
              <p:cNvSpPr>
                <a:spLocks noChangeArrowheads="1"/>
              </p:cNvSpPr>
              <p:nvPr/>
            </p:nvSpPr>
            <p:spPr bwMode="auto">
              <a:xfrm>
                <a:off x="4573" y="1528"/>
                <a:ext cx="175"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duration</a:t>
                </a:r>
                <a:endParaRPr lang="en-US" sz="2400"/>
              </a:p>
            </p:txBody>
          </p:sp>
          <p:sp>
            <p:nvSpPr>
              <p:cNvPr id="2287850" name="Rectangle 18"/>
              <p:cNvSpPr>
                <a:spLocks noChangeArrowheads="1"/>
              </p:cNvSpPr>
              <p:nvPr/>
            </p:nvSpPr>
            <p:spPr bwMode="auto">
              <a:xfrm>
                <a:off x="3366" y="1377"/>
                <a:ext cx="1993" cy="1290"/>
              </a:xfrm>
              <a:prstGeom prst="rect">
                <a:avLst/>
              </a:prstGeom>
              <a:noFill/>
              <a:ln w="6350">
                <a:solidFill>
                  <a:srgbClr val="000000"/>
                </a:solidFill>
                <a:miter lim="800000"/>
                <a:headEnd/>
                <a:tailEnd/>
              </a:ln>
            </p:spPr>
            <p:txBody>
              <a:bodyPr/>
              <a:lstStyle/>
              <a:p>
                <a:endParaRPr lang="en-US"/>
              </a:p>
            </p:txBody>
          </p:sp>
          <p:sp>
            <p:nvSpPr>
              <p:cNvPr id="2287851" name="Line 19"/>
              <p:cNvSpPr>
                <a:spLocks noChangeShapeType="1"/>
              </p:cNvSpPr>
              <p:nvPr/>
            </p:nvSpPr>
            <p:spPr bwMode="auto">
              <a:xfrm>
                <a:off x="4068" y="1467"/>
                <a:ext cx="934" cy="1"/>
              </a:xfrm>
              <a:prstGeom prst="line">
                <a:avLst/>
              </a:prstGeom>
              <a:noFill/>
              <a:ln w="6350">
                <a:solidFill>
                  <a:srgbClr val="000000"/>
                </a:solidFill>
                <a:round/>
                <a:headEnd/>
                <a:tailEnd/>
              </a:ln>
            </p:spPr>
            <p:txBody>
              <a:bodyPr/>
              <a:lstStyle/>
              <a:p>
                <a:endParaRPr lang="en-US"/>
              </a:p>
            </p:txBody>
          </p:sp>
          <p:sp>
            <p:nvSpPr>
              <p:cNvPr id="2287852" name="Line 20"/>
              <p:cNvSpPr>
                <a:spLocks noChangeShapeType="1"/>
              </p:cNvSpPr>
              <p:nvPr/>
            </p:nvSpPr>
            <p:spPr bwMode="auto">
              <a:xfrm flipV="1">
                <a:off x="3896" y="1375"/>
                <a:ext cx="1" cy="1290"/>
              </a:xfrm>
              <a:prstGeom prst="line">
                <a:avLst/>
              </a:prstGeom>
              <a:noFill/>
              <a:ln w="6350">
                <a:solidFill>
                  <a:srgbClr val="000000"/>
                </a:solidFill>
                <a:round/>
                <a:headEnd/>
                <a:tailEnd/>
              </a:ln>
            </p:spPr>
            <p:txBody>
              <a:bodyPr/>
              <a:lstStyle/>
              <a:p>
                <a:endParaRPr lang="en-US"/>
              </a:p>
            </p:txBody>
          </p:sp>
          <p:grpSp>
            <p:nvGrpSpPr>
              <p:cNvPr id="2287853" name="Group 21"/>
              <p:cNvGrpSpPr>
                <a:grpSpLocks/>
              </p:cNvGrpSpPr>
              <p:nvPr/>
            </p:nvGrpSpPr>
            <p:grpSpPr bwMode="auto">
              <a:xfrm>
                <a:off x="4064" y="1379"/>
                <a:ext cx="942" cy="1286"/>
                <a:chOff x="4064" y="1379"/>
                <a:chExt cx="942" cy="1286"/>
              </a:xfrm>
            </p:grpSpPr>
            <p:sp>
              <p:nvSpPr>
                <p:cNvPr id="2287925" name="Line 22"/>
                <p:cNvSpPr>
                  <a:spLocks noChangeShapeType="1"/>
                </p:cNvSpPr>
                <p:nvPr/>
              </p:nvSpPr>
              <p:spPr bwMode="auto">
                <a:xfrm flipV="1">
                  <a:off x="4064" y="1379"/>
                  <a:ext cx="1" cy="1286"/>
                </a:xfrm>
                <a:prstGeom prst="line">
                  <a:avLst/>
                </a:prstGeom>
                <a:noFill/>
                <a:ln w="12700">
                  <a:solidFill>
                    <a:srgbClr val="000000"/>
                  </a:solidFill>
                  <a:round/>
                  <a:headEnd/>
                  <a:tailEnd/>
                </a:ln>
              </p:spPr>
              <p:txBody>
                <a:bodyPr/>
                <a:lstStyle/>
                <a:p>
                  <a:endParaRPr lang="en-US"/>
                </a:p>
              </p:txBody>
            </p:sp>
            <p:sp>
              <p:nvSpPr>
                <p:cNvPr id="2287926" name="Line 23"/>
                <p:cNvSpPr>
                  <a:spLocks noChangeShapeType="1"/>
                </p:cNvSpPr>
                <p:nvPr/>
              </p:nvSpPr>
              <p:spPr bwMode="auto">
                <a:xfrm flipV="1">
                  <a:off x="5005" y="1379"/>
                  <a:ext cx="1" cy="1286"/>
                </a:xfrm>
                <a:prstGeom prst="line">
                  <a:avLst/>
                </a:prstGeom>
                <a:noFill/>
                <a:ln w="12700">
                  <a:solidFill>
                    <a:srgbClr val="000000"/>
                  </a:solidFill>
                  <a:round/>
                  <a:headEnd/>
                  <a:tailEnd/>
                </a:ln>
              </p:spPr>
              <p:txBody>
                <a:bodyPr/>
                <a:lstStyle/>
                <a:p>
                  <a:endParaRPr lang="en-US"/>
                </a:p>
              </p:txBody>
            </p:sp>
          </p:grpSp>
          <p:sp>
            <p:nvSpPr>
              <p:cNvPr id="2287854" name="Line 24"/>
              <p:cNvSpPr>
                <a:spLocks noChangeShapeType="1"/>
              </p:cNvSpPr>
              <p:nvPr/>
            </p:nvSpPr>
            <p:spPr bwMode="auto">
              <a:xfrm flipV="1">
                <a:off x="4298" y="1471"/>
                <a:ext cx="1" cy="1190"/>
              </a:xfrm>
              <a:prstGeom prst="line">
                <a:avLst/>
              </a:prstGeom>
              <a:noFill/>
              <a:ln w="6350">
                <a:solidFill>
                  <a:srgbClr val="000000"/>
                </a:solidFill>
                <a:round/>
                <a:headEnd/>
                <a:tailEnd/>
              </a:ln>
            </p:spPr>
            <p:txBody>
              <a:bodyPr/>
              <a:lstStyle/>
              <a:p>
                <a:endParaRPr lang="en-US"/>
              </a:p>
            </p:txBody>
          </p:sp>
          <p:sp>
            <p:nvSpPr>
              <p:cNvPr id="2287855" name="Line 25"/>
              <p:cNvSpPr>
                <a:spLocks noChangeShapeType="1"/>
              </p:cNvSpPr>
              <p:nvPr/>
            </p:nvSpPr>
            <p:spPr bwMode="auto">
              <a:xfrm flipV="1">
                <a:off x="4535" y="1475"/>
                <a:ext cx="1" cy="1190"/>
              </a:xfrm>
              <a:prstGeom prst="line">
                <a:avLst/>
              </a:prstGeom>
              <a:noFill/>
              <a:ln w="12700">
                <a:solidFill>
                  <a:srgbClr val="000000"/>
                </a:solidFill>
                <a:round/>
                <a:headEnd/>
                <a:tailEnd/>
              </a:ln>
            </p:spPr>
            <p:txBody>
              <a:bodyPr/>
              <a:lstStyle/>
              <a:p>
                <a:endParaRPr lang="en-US"/>
              </a:p>
            </p:txBody>
          </p:sp>
          <p:sp>
            <p:nvSpPr>
              <p:cNvPr id="2287856" name="Rectangle 26"/>
              <p:cNvSpPr>
                <a:spLocks noChangeArrowheads="1"/>
              </p:cNvSpPr>
              <p:nvPr/>
            </p:nvSpPr>
            <p:spPr bwMode="auto">
              <a:xfrm>
                <a:off x="3387" y="1636"/>
                <a:ext cx="399"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Project completed </a:t>
                </a:r>
                <a:endParaRPr lang="en-US" sz="2400"/>
              </a:p>
            </p:txBody>
          </p:sp>
          <p:sp>
            <p:nvSpPr>
              <p:cNvPr id="2287857" name="Rectangle 27"/>
              <p:cNvSpPr>
                <a:spLocks noChangeArrowheads="1"/>
              </p:cNvSpPr>
              <p:nvPr/>
            </p:nvSpPr>
            <p:spPr bwMode="auto">
              <a:xfrm>
                <a:off x="3387" y="1705"/>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58" name="Rectangle 28"/>
              <p:cNvSpPr>
                <a:spLocks noChangeArrowheads="1"/>
              </p:cNvSpPr>
              <p:nvPr/>
            </p:nvSpPr>
            <p:spPr bwMode="auto">
              <a:xfrm>
                <a:off x="3387" y="1774"/>
                <a:ext cx="335"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Client review &amp; </a:t>
                </a:r>
                <a:endParaRPr lang="en-US" sz="2400"/>
              </a:p>
            </p:txBody>
          </p:sp>
          <p:sp>
            <p:nvSpPr>
              <p:cNvPr id="2287859" name="Rectangle 29"/>
              <p:cNvSpPr>
                <a:spLocks noChangeArrowheads="1"/>
              </p:cNvSpPr>
              <p:nvPr/>
            </p:nvSpPr>
            <p:spPr bwMode="auto">
              <a:xfrm>
                <a:off x="3387" y="1828"/>
                <a:ext cx="199"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approval </a:t>
                </a:r>
                <a:endParaRPr lang="en-US" sz="2400"/>
              </a:p>
            </p:txBody>
          </p:sp>
          <p:sp>
            <p:nvSpPr>
              <p:cNvPr id="2287860" name="Rectangle 30"/>
              <p:cNvSpPr>
                <a:spLocks noChangeArrowheads="1"/>
              </p:cNvSpPr>
              <p:nvPr/>
            </p:nvSpPr>
            <p:spPr bwMode="auto">
              <a:xfrm>
                <a:off x="3387" y="1897"/>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61" name="Rectangle 31"/>
              <p:cNvSpPr>
                <a:spLocks noChangeArrowheads="1"/>
              </p:cNvSpPr>
              <p:nvPr/>
            </p:nvSpPr>
            <p:spPr bwMode="auto">
              <a:xfrm>
                <a:off x="3387" y="1966"/>
                <a:ext cx="379"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Final report, draft </a:t>
                </a:r>
                <a:endParaRPr lang="en-US" sz="2400"/>
              </a:p>
            </p:txBody>
          </p:sp>
          <p:sp>
            <p:nvSpPr>
              <p:cNvPr id="2287862" name="Rectangle 32"/>
              <p:cNvSpPr>
                <a:spLocks noChangeArrowheads="1"/>
              </p:cNvSpPr>
              <p:nvPr/>
            </p:nvSpPr>
            <p:spPr bwMode="auto">
              <a:xfrm>
                <a:off x="3387" y="2035"/>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63" name="Rectangle 33"/>
              <p:cNvSpPr>
                <a:spLocks noChangeArrowheads="1"/>
              </p:cNvSpPr>
              <p:nvPr/>
            </p:nvSpPr>
            <p:spPr bwMode="auto">
              <a:xfrm>
                <a:off x="3387" y="2104"/>
                <a:ext cx="410"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Final report review </a:t>
                </a:r>
                <a:endParaRPr lang="en-US" sz="2400"/>
              </a:p>
            </p:txBody>
          </p:sp>
          <p:sp>
            <p:nvSpPr>
              <p:cNvPr id="2287864" name="Rectangle 34"/>
              <p:cNvSpPr>
                <a:spLocks noChangeArrowheads="1"/>
              </p:cNvSpPr>
              <p:nvPr/>
            </p:nvSpPr>
            <p:spPr bwMode="auto">
              <a:xfrm>
                <a:off x="3387" y="2173"/>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65" name="Rectangle 35"/>
              <p:cNvSpPr>
                <a:spLocks noChangeArrowheads="1"/>
              </p:cNvSpPr>
              <p:nvPr/>
            </p:nvSpPr>
            <p:spPr bwMode="auto">
              <a:xfrm>
                <a:off x="3387" y="2243"/>
                <a:ext cx="461"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Final report revisions </a:t>
                </a:r>
                <a:endParaRPr lang="en-US" sz="2400"/>
              </a:p>
            </p:txBody>
          </p:sp>
          <p:sp>
            <p:nvSpPr>
              <p:cNvPr id="2287866" name="Rectangle 36"/>
              <p:cNvSpPr>
                <a:spLocks noChangeArrowheads="1"/>
              </p:cNvSpPr>
              <p:nvPr/>
            </p:nvSpPr>
            <p:spPr bwMode="auto">
              <a:xfrm>
                <a:off x="3387" y="2312"/>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67" name="Rectangle 37"/>
              <p:cNvSpPr>
                <a:spLocks noChangeArrowheads="1"/>
              </p:cNvSpPr>
              <p:nvPr/>
            </p:nvSpPr>
            <p:spPr bwMode="auto">
              <a:xfrm>
                <a:off x="3387" y="2381"/>
                <a:ext cx="475"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Desktop publishing of </a:t>
                </a:r>
                <a:endParaRPr lang="en-US" sz="2400"/>
              </a:p>
            </p:txBody>
          </p:sp>
          <p:sp>
            <p:nvSpPr>
              <p:cNvPr id="2287868" name="Rectangle 38"/>
              <p:cNvSpPr>
                <a:spLocks noChangeArrowheads="1"/>
              </p:cNvSpPr>
              <p:nvPr/>
            </p:nvSpPr>
            <p:spPr bwMode="auto">
              <a:xfrm>
                <a:off x="3387" y="2435"/>
                <a:ext cx="139"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report </a:t>
                </a:r>
                <a:endParaRPr lang="en-US" sz="2400"/>
              </a:p>
            </p:txBody>
          </p:sp>
          <p:sp>
            <p:nvSpPr>
              <p:cNvPr id="2287869" name="Rectangle 39"/>
              <p:cNvSpPr>
                <a:spLocks noChangeArrowheads="1"/>
              </p:cNvSpPr>
              <p:nvPr/>
            </p:nvSpPr>
            <p:spPr bwMode="auto">
              <a:xfrm>
                <a:off x="3387" y="2504"/>
                <a:ext cx="13"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870" name="Rectangle 40"/>
              <p:cNvSpPr>
                <a:spLocks noChangeArrowheads="1"/>
              </p:cNvSpPr>
              <p:nvPr/>
            </p:nvSpPr>
            <p:spPr bwMode="auto">
              <a:xfrm>
                <a:off x="3387" y="2573"/>
                <a:ext cx="499"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Final report submission</a:t>
                </a:r>
                <a:endParaRPr lang="en-US" sz="2400"/>
              </a:p>
            </p:txBody>
          </p:sp>
          <p:sp>
            <p:nvSpPr>
              <p:cNvPr id="2287871" name="Freeform 41"/>
              <p:cNvSpPr>
                <a:spLocks/>
              </p:cNvSpPr>
              <p:nvPr/>
            </p:nvSpPr>
            <p:spPr bwMode="auto">
              <a:xfrm>
                <a:off x="3965" y="1640"/>
                <a:ext cx="34" cy="53"/>
              </a:xfrm>
              <a:custGeom>
                <a:avLst/>
                <a:gdLst>
                  <a:gd name="T0" fmla="*/ 0 w 34"/>
                  <a:gd name="T1" fmla="*/ 38 h 53"/>
                  <a:gd name="T2" fmla="*/ 15 w 34"/>
                  <a:gd name="T3" fmla="*/ 53 h 53"/>
                  <a:gd name="T4" fmla="*/ 34 w 34"/>
                  <a:gd name="T5" fmla="*/ 3 h 53"/>
                  <a:gd name="T6" fmla="*/ 34 w 34"/>
                  <a:gd name="T7" fmla="*/ 0 h 53"/>
                  <a:gd name="T8" fmla="*/ 0 60000 65536"/>
                  <a:gd name="T9" fmla="*/ 0 60000 65536"/>
                  <a:gd name="T10" fmla="*/ 0 60000 65536"/>
                  <a:gd name="T11" fmla="*/ 0 60000 65536"/>
                  <a:gd name="T12" fmla="*/ 0 w 34"/>
                  <a:gd name="T13" fmla="*/ 0 h 53"/>
                  <a:gd name="T14" fmla="*/ 34 w 34"/>
                  <a:gd name="T15" fmla="*/ 53 h 53"/>
                </a:gdLst>
                <a:ahLst/>
                <a:cxnLst>
                  <a:cxn ang="T8">
                    <a:pos x="T0" y="T1"/>
                  </a:cxn>
                  <a:cxn ang="T9">
                    <a:pos x="T2" y="T3"/>
                  </a:cxn>
                  <a:cxn ang="T10">
                    <a:pos x="T4" y="T5"/>
                  </a:cxn>
                  <a:cxn ang="T11">
                    <a:pos x="T6" y="T7"/>
                  </a:cxn>
                </a:cxnLst>
                <a:rect l="T12" t="T13" r="T14" b="T15"/>
                <a:pathLst>
                  <a:path w="34" h="53">
                    <a:moveTo>
                      <a:pt x="0" y="38"/>
                    </a:moveTo>
                    <a:lnTo>
                      <a:pt x="15" y="53"/>
                    </a:lnTo>
                    <a:lnTo>
                      <a:pt x="34" y="3"/>
                    </a:lnTo>
                    <a:lnTo>
                      <a:pt x="34" y="0"/>
                    </a:lnTo>
                  </a:path>
                </a:pathLst>
              </a:custGeom>
              <a:noFill/>
              <a:ln w="12700">
                <a:solidFill>
                  <a:srgbClr val="000000"/>
                </a:solidFill>
                <a:prstDash val="solid"/>
                <a:round/>
                <a:headEnd/>
                <a:tailEnd/>
              </a:ln>
            </p:spPr>
            <p:txBody>
              <a:bodyPr/>
              <a:lstStyle/>
              <a:p>
                <a:endParaRPr lang="en-US"/>
              </a:p>
            </p:txBody>
          </p:sp>
          <p:sp>
            <p:nvSpPr>
              <p:cNvPr id="2287872" name="Freeform 42"/>
              <p:cNvSpPr>
                <a:spLocks/>
              </p:cNvSpPr>
              <p:nvPr/>
            </p:nvSpPr>
            <p:spPr bwMode="auto">
              <a:xfrm>
                <a:off x="3968" y="1643"/>
                <a:ext cx="35" cy="54"/>
              </a:xfrm>
              <a:custGeom>
                <a:avLst/>
                <a:gdLst>
                  <a:gd name="T0" fmla="*/ 0 w 35"/>
                  <a:gd name="T1" fmla="*/ 39 h 54"/>
                  <a:gd name="T2" fmla="*/ 16 w 35"/>
                  <a:gd name="T3" fmla="*/ 54 h 54"/>
                  <a:gd name="T4" fmla="*/ 35 w 35"/>
                  <a:gd name="T5" fmla="*/ 4 h 54"/>
                  <a:gd name="T6" fmla="*/ 35 w 35"/>
                  <a:gd name="T7" fmla="*/ 0 h 54"/>
                  <a:gd name="T8" fmla="*/ 0 60000 65536"/>
                  <a:gd name="T9" fmla="*/ 0 60000 65536"/>
                  <a:gd name="T10" fmla="*/ 0 60000 65536"/>
                  <a:gd name="T11" fmla="*/ 0 60000 65536"/>
                  <a:gd name="T12" fmla="*/ 0 w 35"/>
                  <a:gd name="T13" fmla="*/ 0 h 54"/>
                  <a:gd name="T14" fmla="*/ 35 w 35"/>
                  <a:gd name="T15" fmla="*/ 54 h 54"/>
                </a:gdLst>
                <a:ahLst/>
                <a:cxnLst>
                  <a:cxn ang="T8">
                    <a:pos x="T0" y="T1"/>
                  </a:cxn>
                  <a:cxn ang="T9">
                    <a:pos x="T2" y="T3"/>
                  </a:cxn>
                  <a:cxn ang="T10">
                    <a:pos x="T4" y="T5"/>
                  </a:cxn>
                  <a:cxn ang="T11">
                    <a:pos x="T6" y="T7"/>
                  </a:cxn>
                </a:cxnLst>
                <a:rect l="T12" t="T13" r="T14" b="T15"/>
                <a:pathLst>
                  <a:path w="35" h="54">
                    <a:moveTo>
                      <a:pt x="0" y="39"/>
                    </a:moveTo>
                    <a:lnTo>
                      <a:pt x="16" y="54"/>
                    </a:lnTo>
                    <a:lnTo>
                      <a:pt x="35" y="4"/>
                    </a:lnTo>
                    <a:lnTo>
                      <a:pt x="35" y="0"/>
                    </a:lnTo>
                  </a:path>
                </a:pathLst>
              </a:custGeom>
              <a:noFill/>
              <a:ln w="12700">
                <a:solidFill>
                  <a:srgbClr val="000000"/>
                </a:solidFill>
                <a:prstDash val="solid"/>
                <a:round/>
                <a:headEnd/>
                <a:tailEnd/>
              </a:ln>
            </p:spPr>
            <p:txBody>
              <a:bodyPr/>
              <a:lstStyle/>
              <a:p>
                <a:endParaRPr lang="en-US"/>
              </a:p>
            </p:txBody>
          </p:sp>
          <p:grpSp>
            <p:nvGrpSpPr>
              <p:cNvPr id="2287873" name="Group 43"/>
              <p:cNvGrpSpPr>
                <a:grpSpLocks/>
              </p:cNvGrpSpPr>
              <p:nvPr/>
            </p:nvGrpSpPr>
            <p:grpSpPr bwMode="auto">
              <a:xfrm>
                <a:off x="3364" y="1597"/>
                <a:ext cx="1990" cy="923"/>
                <a:chOff x="3364" y="1597"/>
                <a:chExt cx="1990" cy="923"/>
              </a:xfrm>
            </p:grpSpPr>
            <p:sp>
              <p:nvSpPr>
                <p:cNvPr id="2287918" name="Line 44"/>
                <p:cNvSpPr>
                  <a:spLocks noChangeShapeType="1"/>
                </p:cNvSpPr>
                <p:nvPr/>
              </p:nvSpPr>
              <p:spPr bwMode="auto">
                <a:xfrm>
                  <a:off x="3371" y="1597"/>
                  <a:ext cx="1979" cy="1"/>
                </a:xfrm>
                <a:prstGeom prst="line">
                  <a:avLst/>
                </a:prstGeom>
                <a:noFill/>
                <a:ln w="12700">
                  <a:solidFill>
                    <a:srgbClr val="000000"/>
                  </a:solidFill>
                  <a:round/>
                  <a:headEnd/>
                  <a:tailEnd/>
                </a:ln>
              </p:spPr>
              <p:txBody>
                <a:bodyPr/>
                <a:lstStyle/>
                <a:p>
                  <a:endParaRPr lang="en-US"/>
                </a:p>
              </p:txBody>
            </p:sp>
            <p:sp>
              <p:nvSpPr>
                <p:cNvPr id="2287919" name="Line 45"/>
                <p:cNvSpPr>
                  <a:spLocks noChangeShapeType="1"/>
                </p:cNvSpPr>
                <p:nvPr/>
              </p:nvSpPr>
              <p:spPr bwMode="auto">
                <a:xfrm>
                  <a:off x="3364" y="1739"/>
                  <a:ext cx="1990" cy="1"/>
                </a:xfrm>
                <a:prstGeom prst="line">
                  <a:avLst/>
                </a:prstGeom>
                <a:noFill/>
                <a:ln w="6350">
                  <a:solidFill>
                    <a:srgbClr val="000000"/>
                  </a:solidFill>
                  <a:round/>
                  <a:headEnd/>
                  <a:tailEnd/>
                </a:ln>
              </p:spPr>
              <p:txBody>
                <a:bodyPr/>
                <a:lstStyle/>
                <a:p>
                  <a:endParaRPr lang="en-US"/>
                </a:p>
              </p:txBody>
            </p:sp>
            <p:sp>
              <p:nvSpPr>
                <p:cNvPr id="2287920" name="Line 46"/>
                <p:cNvSpPr>
                  <a:spLocks noChangeShapeType="1"/>
                </p:cNvSpPr>
                <p:nvPr/>
              </p:nvSpPr>
              <p:spPr bwMode="auto">
                <a:xfrm>
                  <a:off x="3364" y="1908"/>
                  <a:ext cx="1990" cy="1"/>
                </a:xfrm>
                <a:prstGeom prst="line">
                  <a:avLst/>
                </a:prstGeom>
                <a:noFill/>
                <a:ln w="6350">
                  <a:solidFill>
                    <a:srgbClr val="000000"/>
                  </a:solidFill>
                  <a:round/>
                  <a:headEnd/>
                  <a:tailEnd/>
                </a:ln>
              </p:spPr>
              <p:txBody>
                <a:bodyPr/>
                <a:lstStyle/>
                <a:p>
                  <a:endParaRPr lang="en-US"/>
                </a:p>
              </p:txBody>
            </p:sp>
            <p:sp>
              <p:nvSpPr>
                <p:cNvPr id="2287921" name="Line 47"/>
                <p:cNvSpPr>
                  <a:spLocks noChangeShapeType="1"/>
                </p:cNvSpPr>
                <p:nvPr/>
              </p:nvSpPr>
              <p:spPr bwMode="auto">
                <a:xfrm>
                  <a:off x="3364" y="2058"/>
                  <a:ext cx="1990" cy="1"/>
                </a:xfrm>
                <a:prstGeom prst="line">
                  <a:avLst/>
                </a:prstGeom>
                <a:noFill/>
                <a:ln w="6350">
                  <a:solidFill>
                    <a:srgbClr val="000000"/>
                  </a:solidFill>
                  <a:round/>
                  <a:headEnd/>
                  <a:tailEnd/>
                </a:ln>
              </p:spPr>
              <p:txBody>
                <a:bodyPr/>
                <a:lstStyle/>
                <a:p>
                  <a:endParaRPr lang="en-US"/>
                </a:p>
              </p:txBody>
            </p:sp>
            <p:sp>
              <p:nvSpPr>
                <p:cNvPr id="2287922" name="Line 48"/>
                <p:cNvSpPr>
                  <a:spLocks noChangeShapeType="1"/>
                </p:cNvSpPr>
                <p:nvPr/>
              </p:nvSpPr>
              <p:spPr bwMode="auto">
                <a:xfrm>
                  <a:off x="3364" y="2200"/>
                  <a:ext cx="1990" cy="1"/>
                </a:xfrm>
                <a:prstGeom prst="line">
                  <a:avLst/>
                </a:prstGeom>
                <a:noFill/>
                <a:ln w="6350">
                  <a:solidFill>
                    <a:srgbClr val="000000"/>
                  </a:solidFill>
                  <a:round/>
                  <a:headEnd/>
                  <a:tailEnd/>
                </a:ln>
              </p:spPr>
              <p:txBody>
                <a:bodyPr/>
                <a:lstStyle/>
                <a:p>
                  <a:endParaRPr lang="en-US"/>
                </a:p>
              </p:txBody>
            </p:sp>
            <p:sp>
              <p:nvSpPr>
                <p:cNvPr id="2287923" name="Line 49"/>
                <p:cNvSpPr>
                  <a:spLocks noChangeShapeType="1"/>
                </p:cNvSpPr>
                <p:nvPr/>
              </p:nvSpPr>
              <p:spPr bwMode="auto">
                <a:xfrm>
                  <a:off x="3364" y="2342"/>
                  <a:ext cx="1990" cy="1"/>
                </a:xfrm>
                <a:prstGeom prst="line">
                  <a:avLst/>
                </a:prstGeom>
                <a:noFill/>
                <a:ln w="6350">
                  <a:solidFill>
                    <a:srgbClr val="000000"/>
                  </a:solidFill>
                  <a:round/>
                  <a:headEnd/>
                  <a:tailEnd/>
                </a:ln>
              </p:spPr>
              <p:txBody>
                <a:bodyPr/>
                <a:lstStyle/>
                <a:p>
                  <a:endParaRPr lang="en-US"/>
                </a:p>
              </p:txBody>
            </p:sp>
            <p:sp>
              <p:nvSpPr>
                <p:cNvPr id="2287924" name="Line 50"/>
                <p:cNvSpPr>
                  <a:spLocks noChangeShapeType="1"/>
                </p:cNvSpPr>
                <p:nvPr/>
              </p:nvSpPr>
              <p:spPr bwMode="auto">
                <a:xfrm>
                  <a:off x="3364" y="2519"/>
                  <a:ext cx="1990" cy="1"/>
                </a:xfrm>
                <a:prstGeom prst="line">
                  <a:avLst/>
                </a:prstGeom>
                <a:noFill/>
                <a:ln w="6350">
                  <a:solidFill>
                    <a:srgbClr val="000000"/>
                  </a:solidFill>
                  <a:round/>
                  <a:headEnd/>
                  <a:tailEnd/>
                </a:ln>
              </p:spPr>
              <p:txBody>
                <a:bodyPr/>
                <a:lstStyle/>
                <a:p>
                  <a:endParaRPr lang="en-US"/>
                </a:p>
              </p:txBody>
            </p:sp>
          </p:grpSp>
          <p:sp>
            <p:nvSpPr>
              <p:cNvPr id="2287874" name="Freeform 51"/>
              <p:cNvSpPr>
                <a:spLocks/>
              </p:cNvSpPr>
              <p:nvPr/>
            </p:nvSpPr>
            <p:spPr bwMode="auto">
              <a:xfrm>
                <a:off x="3965" y="1816"/>
                <a:ext cx="34" cy="54"/>
              </a:xfrm>
              <a:custGeom>
                <a:avLst/>
                <a:gdLst>
                  <a:gd name="T0" fmla="*/ 0 w 34"/>
                  <a:gd name="T1" fmla="*/ 39 h 54"/>
                  <a:gd name="T2" fmla="*/ 15 w 34"/>
                  <a:gd name="T3" fmla="*/ 54 h 54"/>
                  <a:gd name="T4" fmla="*/ 34 w 34"/>
                  <a:gd name="T5" fmla="*/ 4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39"/>
                    </a:moveTo>
                    <a:lnTo>
                      <a:pt x="15" y="54"/>
                    </a:lnTo>
                    <a:lnTo>
                      <a:pt x="34" y="4"/>
                    </a:lnTo>
                    <a:lnTo>
                      <a:pt x="34" y="0"/>
                    </a:lnTo>
                  </a:path>
                </a:pathLst>
              </a:custGeom>
              <a:noFill/>
              <a:ln w="12700">
                <a:solidFill>
                  <a:srgbClr val="000000"/>
                </a:solidFill>
                <a:prstDash val="solid"/>
                <a:round/>
                <a:headEnd/>
                <a:tailEnd/>
              </a:ln>
            </p:spPr>
            <p:txBody>
              <a:bodyPr/>
              <a:lstStyle/>
              <a:p>
                <a:endParaRPr lang="en-US"/>
              </a:p>
            </p:txBody>
          </p:sp>
          <p:sp>
            <p:nvSpPr>
              <p:cNvPr id="2287875" name="Freeform 52"/>
              <p:cNvSpPr>
                <a:spLocks/>
              </p:cNvSpPr>
              <p:nvPr/>
            </p:nvSpPr>
            <p:spPr bwMode="auto">
              <a:xfrm>
                <a:off x="3968" y="1820"/>
                <a:ext cx="35" cy="54"/>
              </a:xfrm>
              <a:custGeom>
                <a:avLst/>
                <a:gdLst>
                  <a:gd name="T0" fmla="*/ 0 w 35"/>
                  <a:gd name="T1" fmla="*/ 38 h 54"/>
                  <a:gd name="T2" fmla="*/ 16 w 35"/>
                  <a:gd name="T3" fmla="*/ 54 h 54"/>
                  <a:gd name="T4" fmla="*/ 35 w 35"/>
                  <a:gd name="T5" fmla="*/ 4 h 54"/>
                  <a:gd name="T6" fmla="*/ 35 w 35"/>
                  <a:gd name="T7" fmla="*/ 0 h 54"/>
                  <a:gd name="T8" fmla="*/ 0 60000 65536"/>
                  <a:gd name="T9" fmla="*/ 0 60000 65536"/>
                  <a:gd name="T10" fmla="*/ 0 60000 65536"/>
                  <a:gd name="T11" fmla="*/ 0 60000 65536"/>
                  <a:gd name="T12" fmla="*/ 0 w 35"/>
                  <a:gd name="T13" fmla="*/ 0 h 54"/>
                  <a:gd name="T14" fmla="*/ 35 w 35"/>
                  <a:gd name="T15" fmla="*/ 54 h 54"/>
                </a:gdLst>
                <a:ahLst/>
                <a:cxnLst>
                  <a:cxn ang="T8">
                    <a:pos x="T0" y="T1"/>
                  </a:cxn>
                  <a:cxn ang="T9">
                    <a:pos x="T2" y="T3"/>
                  </a:cxn>
                  <a:cxn ang="T10">
                    <a:pos x="T4" y="T5"/>
                  </a:cxn>
                  <a:cxn ang="T11">
                    <a:pos x="T6" y="T7"/>
                  </a:cxn>
                </a:cxnLst>
                <a:rect l="T12" t="T13" r="T14" b="T15"/>
                <a:pathLst>
                  <a:path w="35" h="54">
                    <a:moveTo>
                      <a:pt x="0" y="38"/>
                    </a:moveTo>
                    <a:lnTo>
                      <a:pt x="16" y="54"/>
                    </a:lnTo>
                    <a:lnTo>
                      <a:pt x="35" y="4"/>
                    </a:lnTo>
                    <a:lnTo>
                      <a:pt x="35" y="0"/>
                    </a:lnTo>
                  </a:path>
                </a:pathLst>
              </a:custGeom>
              <a:noFill/>
              <a:ln w="12700">
                <a:solidFill>
                  <a:srgbClr val="000000"/>
                </a:solidFill>
                <a:prstDash val="solid"/>
                <a:round/>
                <a:headEnd/>
                <a:tailEnd/>
              </a:ln>
            </p:spPr>
            <p:txBody>
              <a:bodyPr/>
              <a:lstStyle/>
              <a:p>
                <a:endParaRPr lang="en-US"/>
              </a:p>
            </p:txBody>
          </p:sp>
          <p:sp>
            <p:nvSpPr>
              <p:cNvPr id="2287876" name="Freeform 53"/>
              <p:cNvSpPr>
                <a:spLocks/>
              </p:cNvSpPr>
              <p:nvPr/>
            </p:nvSpPr>
            <p:spPr bwMode="auto">
              <a:xfrm>
                <a:off x="3965" y="1970"/>
                <a:ext cx="34" cy="54"/>
              </a:xfrm>
              <a:custGeom>
                <a:avLst/>
                <a:gdLst>
                  <a:gd name="T0" fmla="*/ 0 w 34"/>
                  <a:gd name="T1" fmla="*/ 38 h 54"/>
                  <a:gd name="T2" fmla="*/ 15 w 34"/>
                  <a:gd name="T3" fmla="*/ 54 h 54"/>
                  <a:gd name="T4" fmla="*/ 34 w 34"/>
                  <a:gd name="T5" fmla="*/ 4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38"/>
                    </a:moveTo>
                    <a:lnTo>
                      <a:pt x="15" y="54"/>
                    </a:lnTo>
                    <a:lnTo>
                      <a:pt x="34" y="4"/>
                    </a:lnTo>
                    <a:lnTo>
                      <a:pt x="34" y="0"/>
                    </a:lnTo>
                  </a:path>
                </a:pathLst>
              </a:custGeom>
              <a:noFill/>
              <a:ln w="12700">
                <a:solidFill>
                  <a:srgbClr val="000000"/>
                </a:solidFill>
                <a:prstDash val="solid"/>
                <a:round/>
                <a:headEnd/>
                <a:tailEnd/>
              </a:ln>
            </p:spPr>
            <p:txBody>
              <a:bodyPr/>
              <a:lstStyle/>
              <a:p>
                <a:endParaRPr lang="en-US"/>
              </a:p>
            </p:txBody>
          </p:sp>
          <p:sp>
            <p:nvSpPr>
              <p:cNvPr id="2287877" name="Freeform 54"/>
              <p:cNvSpPr>
                <a:spLocks/>
              </p:cNvSpPr>
              <p:nvPr/>
            </p:nvSpPr>
            <p:spPr bwMode="auto">
              <a:xfrm>
                <a:off x="3968" y="1974"/>
                <a:ext cx="35" cy="53"/>
              </a:xfrm>
              <a:custGeom>
                <a:avLst/>
                <a:gdLst>
                  <a:gd name="T0" fmla="*/ 0 w 35"/>
                  <a:gd name="T1" fmla="*/ 38 h 53"/>
                  <a:gd name="T2" fmla="*/ 16 w 35"/>
                  <a:gd name="T3" fmla="*/ 53 h 53"/>
                  <a:gd name="T4" fmla="*/ 35 w 35"/>
                  <a:gd name="T5" fmla="*/ 4 h 53"/>
                  <a:gd name="T6" fmla="*/ 35 w 35"/>
                  <a:gd name="T7" fmla="*/ 0 h 53"/>
                  <a:gd name="T8" fmla="*/ 0 60000 65536"/>
                  <a:gd name="T9" fmla="*/ 0 60000 65536"/>
                  <a:gd name="T10" fmla="*/ 0 60000 65536"/>
                  <a:gd name="T11" fmla="*/ 0 60000 65536"/>
                  <a:gd name="T12" fmla="*/ 0 w 35"/>
                  <a:gd name="T13" fmla="*/ 0 h 53"/>
                  <a:gd name="T14" fmla="*/ 35 w 35"/>
                  <a:gd name="T15" fmla="*/ 53 h 53"/>
                </a:gdLst>
                <a:ahLst/>
                <a:cxnLst>
                  <a:cxn ang="T8">
                    <a:pos x="T0" y="T1"/>
                  </a:cxn>
                  <a:cxn ang="T9">
                    <a:pos x="T2" y="T3"/>
                  </a:cxn>
                  <a:cxn ang="T10">
                    <a:pos x="T4" y="T5"/>
                  </a:cxn>
                  <a:cxn ang="T11">
                    <a:pos x="T6" y="T7"/>
                  </a:cxn>
                </a:cxnLst>
                <a:rect l="T12" t="T13" r="T14" b="T15"/>
                <a:pathLst>
                  <a:path w="35" h="53">
                    <a:moveTo>
                      <a:pt x="0" y="38"/>
                    </a:moveTo>
                    <a:lnTo>
                      <a:pt x="16" y="53"/>
                    </a:lnTo>
                    <a:lnTo>
                      <a:pt x="35" y="4"/>
                    </a:lnTo>
                    <a:lnTo>
                      <a:pt x="35" y="0"/>
                    </a:lnTo>
                  </a:path>
                </a:pathLst>
              </a:custGeom>
              <a:noFill/>
              <a:ln w="12700">
                <a:solidFill>
                  <a:srgbClr val="000000"/>
                </a:solidFill>
                <a:prstDash val="solid"/>
                <a:round/>
                <a:headEnd/>
                <a:tailEnd/>
              </a:ln>
            </p:spPr>
            <p:txBody>
              <a:bodyPr/>
              <a:lstStyle/>
              <a:p>
                <a:endParaRPr lang="en-US"/>
              </a:p>
            </p:txBody>
          </p:sp>
          <p:sp>
            <p:nvSpPr>
              <p:cNvPr id="2287878" name="Freeform 55"/>
              <p:cNvSpPr>
                <a:spLocks/>
              </p:cNvSpPr>
              <p:nvPr/>
            </p:nvSpPr>
            <p:spPr bwMode="auto">
              <a:xfrm>
                <a:off x="3965" y="2112"/>
                <a:ext cx="34" cy="54"/>
              </a:xfrm>
              <a:custGeom>
                <a:avLst/>
                <a:gdLst>
                  <a:gd name="T0" fmla="*/ 0 w 34"/>
                  <a:gd name="T1" fmla="*/ 38 h 54"/>
                  <a:gd name="T2" fmla="*/ 15 w 34"/>
                  <a:gd name="T3" fmla="*/ 54 h 54"/>
                  <a:gd name="T4" fmla="*/ 34 w 34"/>
                  <a:gd name="T5" fmla="*/ 4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38"/>
                    </a:moveTo>
                    <a:lnTo>
                      <a:pt x="15" y="54"/>
                    </a:lnTo>
                    <a:lnTo>
                      <a:pt x="34" y="4"/>
                    </a:lnTo>
                    <a:lnTo>
                      <a:pt x="34" y="0"/>
                    </a:lnTo>
                  </a:path>
                </a:pathLst>
              </a:custGeom>
              <a:noFill/>
              <a:ln w="12700">
                <a:solidFill>
                  <a:srgbClr val="000000"/>
                </a:solidFill>
                <a:prstDash val="solid"/>
                <a:round/>
                <a:headEnd/>
                <a:tailEnd/>
              </a:ln>
            </p:spPr>
            <p:txBody>
              <a:bodyPr/>
              <a:lstStyle/>
              <a:p>
                <a:endParaRPr lang="en-US"/>
              </a:p>
            </p:txBody>
          </p:sp>
          <p:sp>
            <p:nvSpPr>
              <p:cNvPr id="2287879" name="Freeform 56"/>
              <p:cNvSpPr>
                <a:spLocks/>
              </p:cNvSpPr>
              <p:nvPr/>
            </p:nvSpPr>
            <p:spPr bwMode="auto">
              <a:xfrm>
                <a:off x="3968" y="2116"/>
                <a:ext cx="35" cy="53"/>
              </a:xfrm>
              <a:custGeom>
                <a:avLst/>
                <a:gdLst>
                  <a:gd name="T0" fmla="*/ 0 w 35"/>
                  <a:gd name="T1" fmla="*/ 38 h 53"/>
                  <a:gd name="T2" fmla="*/ 16 w 35"/>
                  <a:gd name="T3" fmla="*/ 53 h 53"/>
                  <a:gd name="T4" fmla="*/ 35 w 35"/>
                  <a:gd name="T5" fmla="*/ 4 h 53"/>
                  <a:gd name="T6" fmla="*/ 35 w 35"/>
                  <a:gd name="T7" fmla="*/ 0 h 53"/>
                  <a:gd name="T8" fmla="*/ 0 60000 65536"/>
                  <a:gd name="T9" fmla="*/ 0 60000 65536"/>
                  <a:gd name="T10" fmla="*/ 0 60000 65536"/>
                  <a:gd name="T11" fmla="*/ 0 60000 65536"/>
                  <a:gd name="T12" fmla="*/ 0 w 35"/>
                  <a:gd name="T13" fmla="*/ 0 h 53"/>
                  <a:gd name="T14" fmla="*/ 35 w 35"/>
                  <a:gd name="T15" fmla="*/ 53 h 53"/>
                </a:gdLst>
                <a:ahLst/>
                <a:cxnLst>
                  <a:cxn ang="T8">
                    <a:pos x="T0" y="T1"/>
                  </a:cxn>
                  <a:cxn ang="T9">
                    <a:pos x="T2" y="T3"/>
                  </a:cxn>
                  <a:cxn ang="T10">
                    <a:pos x="T4" y="T5"/>
                  </a:cxn>
                  <a:cxn ang="T11">
                    <a:pos x="T6" y="T7"/>
                  </a:cxn>
                </a:cxnLst>
                <a:rect l="T12" t="T13" r="T14" b="T15"/>
                <a:pathLst>
                  <a:path w="35" h="53">
                    <a:moveTo>
                      <a:pt x="0" y="38"/>
                    </a:moveTo>
                    <a:lnTo>
                      <a:pt x="16" y="53"/>
                    </a:lnTo>
                    <a:lnTo>
                      <a:pt x="35" y="4"/>
                    </a:lnTo>
                    <a:lnTo>
                      <a:pt x="35" y="0"/>
                    </a:lnTo>
                  </a:path>
                </a:pathLst>
              </a:custGeom>
              <a:noFill/>
              <a:ln w="12700">
                <a:solidFill>
                  <a:srgbClr val="000000"/>
                </a:solidFill>
                <a:prstDash val="solid"/>
                <a:round/>
                <a:headEnd/>
                <a:tailEnd/>
              </a:ln>
            </p:spPr>
            <p:txBody>
              <a:bodyPr/>
              <a:lstStyle/>
              <a:p>
                <a:endParaRPr lang="en-US"/>
              </a:p>
            </p:txBody>
          </p:sp>
          <p:sp>
            <p:nvSpPr>
              <p:cNvPr id="2287880" name="Freeform 57"/>
              <p:cNvSpPr>
                <a:spLocks/>
              </p:cNvSpPr>
              <p:nvPr/>
            </p:nvSpPr>
            <p:spPr bwMode="auto">
              <a:xfrm>
                <a:off x="3965" y="2242"/>
                <a:ext cx="34" cy="54"/>
              </a:xfrm>
              <a:custGeom>
                <a:avLst/>
                <a:gdLst>
                  <a:gd name="T0" fmla="*/ 0 w 34"/>
                  <a:gd name="T1" fmla="*/ 39 h 54"/>
                  <a:gd name="T2" fmla="*/ 15 w 34"/>
                  <a:gd name="T3" fmla="*/ 54 h 54"/>
                  <a:gd name="T4" fmla="*/ 34 w 34"/>
                  <a:gd name="T5" fmla="*/ 4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39"/>
                    </a:moveTo>
                    <a:lnTo>
                      <a:pt x="15" y="54"/>
                    </a:lnTo>
                    <a:lnTo>
                      <a:pt x="34" y="4"/>
                    </a:lnTo>
                    <a:lnTo>
                      <a:pt x="34" y="0"/>
                    </a:lnTo>
                  </a:path>
                </a:pathLst>
              </a:custGeom>
              <a:noFill/>
              <a:ln w="12700">
                <a:solidFill>
                  <a:srgbClr val="000000"/>
                </a:solidFill>
                <a:prstDash val="solid"/>
                <a:round/>
                <a:headEnd/>
                <a:tailEnd/>
              </a:ln>
            </p:spPr>
            <p:txBody>
              <a:bodyPr/>
              <a:lstStyle/>
              <a:p>
                <a:endParaRPr lang="en-US"/>
              </a:p>
            </p:txBody>
          </p:sp>
          <p:sp>
            <p:nvSpPr>
              <p:cNvPr id="2287881" name="Freeform 58"/>
              <p:cNvSpPr>
                <a:spLocks/>
              </p:cNvSpPr>
              <p:nvPr/>
            </p:nvSpPr>
            <p:spPr bwMode="auto">
              <a:xfrm>
                <a:off x="3968" y="2246"/>
                <a:ext cx="35" cy="54"/>
              </a:xfrm>
              <a:custGeom>
                <a:avLst/>
                <a:gdLst>
                  <a:gd name="T0" fmla="*/ 0 w 35"/>
                  <a:gd name="T1" fmla="*/ 39 h 54"/>
                  <a:gd name="T2" fmla="*/ 16 w 35"/>
                  <a:gd name="T3" fmla="*/ 54 h 54"/>
                  <a:gd name="T4" fmla="*/ 35 w 35"/>
                  <a:gd name="T5" fmla="*/ 4 h 54"/>
                  <a:gd name="T6" fmla="*/ 35 w 35"/>
                  <a:gd name="T7" fmla="*/ 0 h 54"/>
                  <a:gd name="T8" fmla="*/ 0 60000 65536"/>
                  <a:gd name="T9" fmla="*/ 0 60000 65536"/>
                  <a:gd name="T10" fmla="*/ 0 60000 65536"/>
                  <a:gd name="T11" fmla="*/ 0 60000 65536"/>
                  <a:gd name="T12" fmla="*/ 0 w 35"/>
                  <a:gd name="T13" fmla="*/ 0 h 54"/>
                  <a:gd name="T14" fmla="*/ 35 w 35"/>
                  <a:gd name="T15" fmla="*/ 54 h 54"/>
                </a:gdLst>
                <a:ahLst/>
                <a:cxnLst>
                  <a:cxn ang="T8">
                    <a:pos x="T0" y="T1"/>
                  </a:cxn>
                  <a:cxn ang="T9">
                    <a:pos x="T2" y="T3"/>
                  </a:cxn>
                  <a:cxn ang="T10">
                    <a:pos x="T4" y="T5"/>
                  </a:cxn>
                  <a:cxn ang="T11">
                    <a:pos x="T6" y="T7"/>
                  </a:cxn>
                </a:cxnLst>
                <a:rect l="T12" t="T13" r="T14" b="T15"/>
                <a:pathLst>
                  <a:path w="35" h="54">
                    <a:moveTo>
                      <a:pt x="0" y="39"/>
                    </a:moveTo>
                    <a:lnTo>
                      <a:pt x="16" y="54"/>
                    </a:lnTo>
                    <a:lnTo>
                      <a:pt x="35" y="4"/>
                    </a:lnTo>
                    <a:lnTo>
                      <a:pt x="35" y="0"/>
                    </a:lnTo>
                  </a:path>
                </a:pathLst>
              </a:custGeom>
              <a:noFill/>
              <a:ln w="12700">
                <a:solidFill>
                  <a:srgbClr val="000000"/>
                </a:solidFill>
                <a:prstDash val="solid"/>
                <a:round/>
                <a:headEnd/>
                <a:tailEnd/>
              </a:ln>
            </p:spPr>
            <p:txBody>
              <a:bodyPr/>
              <a:lstStyle/>
              <a:p>
                <a:endParaRPr lang="en-US"/>
              </a:p>
            </p:txBody>
          </p:sp>
          <p:sp>
            <p:nvSpPr>
              <p:cNvPr id="2287882" name="Rectangle 59"/>
              <p:cNvSpPr>
                <a:spLocks noChangeArrowheads="1"/>
              </p:cNvSpPr>
              <p:nvPr/>
            </p:nvSpPr>
            <p:spPr bwMode="auto">
              <a:xfrm>
                <a:off x="4133" y="1640"/>
                <a:ext cx="9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6-12</a:t>
                </a:r>
                <a:endParaRPr lang="en-US" sz="2400"/>
              </a:p>
            </p:txBody>
          </p:sp>
          <p:sp>
            <p:nvSpPr>
              <p:cNvPr id="2287883" name="Rectangle 60"/>
              <p:cNvSpPr>
                <a:spLocks noChangeArrowheads="1"/>
              </p:cNvSpPr>
              <p:nvPr/>
            </p:nvSpPr>
            <p:spPr bwMode="auto">
              <a:xfrm>
                <a:off x="4133" y="1797"/>
                <a:ext cx="9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6-17</a:t>
                </a:r>
                <a:endParaRPr lang="en-US" sz="2400"/>
              </a:p>
            </p:txBody>
          </p:sp>
          <p:sp>
            <p:nvSpPr>
              <p:cNvPr id="2287884" name="Rectangle 61"/>
              <p:cNvSpPr>
                <a:spLocks noChangeArrowheads="1"/>
              </p:cNvSpPr>
              <p:nvPr/>
            </p:nvSpPr>
            <p:spPr bwMode="auto">
              <a:xfrm>
                <a:off x="4133" y="1962"/>
                <a:ext cx="9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6-30</a:t>
                </a:r>
                <a:endParaRPr lang="en-US" sz="2400"/>
              </a:p>
            </p:txBody>
          </p:sp>
          <p:sp>
            <p:nvSpPr>
              <p:cNvPr id="2287885" name="Rectangle 62"/>
              <p:cNvSpPr>
                <a:spLocks noChangeArrowheads="1"/>
              </p:cNvSpPr>
              <p:nvPr/>
            </p:nvSpPr>
            <p:spPr bwMode="auto">
              <a:xfrm>
                <a:off x="4133" y="2120"/>
                <a:ext cx="2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7</a:t>
                </a:r>
                <a:endParaRPr lang="en-US" sz="2400"/>
              </a:p>
            </p:txBody>
          </p:sp>
          <p:sp>
            <p:nvSpPr>
              <p:cNvPr id="2287886" name="Rectangle 63"/>
              <p:cNvSpPr>
                <a:spLocks noChangeArrowheads="1"/>
              </p:cNvSpPr>
              <p:nvPr/>
            </p:nvSpPr>
            <p:spPr bwMode="auto">
              <a:xfrm>
                <a:off x="4160" y="2120"/>
                <a:ext cx="70"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-12</a:t>
                </a:r>
                <a:endParaRPr lang="en-US" sz="2400"/>
              </a:p>
            </p:txBody>
          </p:sp>
          <p:sp>
            <p:nvSpPr>
              <p:cNvPr id="2287887" name="Rectangle 64"/>
              <p:cNvSpPr>
                <a:spLocks noChangeArrowheads="1"/>
              </p:cNvSpPr>
              <p:nvPr/>
            </p:nvSpPr>
            <p:spPr bwMode="auto">
              <a:xfrm>
                <a:off x="4133" y="2254"/>
                <a:ext cx="9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7-21</a:t>
                </a:r>
                <a:endParaRPr lang="en-US" sz="2400"/>
              </a:p>
            </p:txBody>
          </p:sp>
          <p:sp>
            <p:nvSpPr>
              <p:cNvPr id="2287888" name="Rectangle 65"/>
              <p:cNvSpPr>
                <a:spLocks noChangeArrowheads="1"/>
              </p:cNvSpPr>
              <p:nvPr/>
            </p:nvSpPr>
            <p:spPr bwMode="auto">
              <a:xfrm>
                <a:off x="4133" y="2400"/>
                <a:ext cx="9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7-28</a:t>
                </a:r>
                <a:endParaRPr lang="en-US" sz="2400"/>
              </a:p>
            </p:txBody>
          </p:sp>
          <p:sp>
            <p:nvSpPr>
              <p:cNvPr id="2287889" name="Rectangle 66"/>
              <p:cNvSpPr>
                <a:spLocks noChangeArrowheads="1"/>
              </p:cNvSpPr>
              <p:nvPr/>
            </p:nvSpPr>
            <p:spPr bwMode="auto">
              <a:xfrm>
                <a:off x="4133" y="2565"/>
                <a:ext cx="9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7-30</a:t>
                </a:r>
                <a:endParaRPr lang="en-US" sz="2400"/>
              </a:p>
            </p:txBody>
          </p:sp>
          <p:sp>
            <p:nvSpPr>
              <p:cNvPr id="2287890" name="Rectangle 67"/>
              <p:cNvSpPr>
                <a:spLocks noChangeArrowheads="1"/>
              </p:cNvSpPr>
              <p:nvPr/>
            </p:nvSpPr>
            <p:spPr bwMode="auto">
              <a:xfrm>
                <a:off x="4363" y="1640"/>
                <a:ext cx="97"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6-26</a:t>
                </a:r>
                <a:endParaRPr lang="en-US" sz="2400"/>
              </a:p>
            </p:txBody>
          </p:sp>
          <p:sp>
            <p:nvSpPr>
              <p:cNvPr id="2287891" name="Rectangle 68"/>
              <p:cNvSpPr>
                <a:spLocks noChangeArrowheads="1"/>
              </p:cNvSpPr>
              <p:nvPr/>
            </p:nvSpPr>
            <p:spPr bwMode="auto">
              <a:xfrm>
                <a:off x="4378" y="1797"/>
                <a:ext cx="70"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7-6</a:t>
                </a:r>
                <a:endParaRPr lang="en-US" sz="2400"/>
              </a:p>
            </p:txBody>
          </p:sp>
          <p:sp>
            <p:nvSpPr>
              <p:cNvPr id="2287892" name="Rectangle 69"/>
              <p:cNvSpPr>
                <a:spLocks noChangeArrowheads="1"/>
              </p:cNvSpPr>
              <p:nvPr/>
            </p:nvSpPr>
            <p:spPr bwMode="auto">
              <a:xfrm>
                <a:off x="4363" y="1962"/>
                <a:ext cx="97"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7-21</a:t>
                </a:r>
                <a:endParaRPr lang="en-US" sz="2400"/>
              </a:p>
            </p:txBody>
          </p:sp>
          <p:sp>
            <p:nvSpPr>
              <p:cNvPr id="2287893" name="Rectangle 70"/>
              <p:cNvSpPr>
                <a:spLocks noChangeArrowheads="1"/>
              </p:cNvSpPr>
              <p:nvPr/>
            </p:nvSpPr>
            <p:spPr bwMode="auto">
              <a:xfrm>
                <a:off x="4363" y="2120"/>
                <a:ext cx="97"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7-28</a:t>
                </a:r>
                <a:endParaRPr lang="en-US" sz="2400"/>
              </a:p>
            </p:txBody>
          </p:sp>
          <p:sp>
            <p:nvSpPr>
              <p:cNvPr id="2287894" name="Rectangle 71"/>
              <p:cNvSpPr>
                <a:spLocks noChangeArrowheads="1"/>
              </p:cNvSpPr>
              <p:nvPr/>
            </p:nvSpPr>
            <p:spPr bwMode="auto">
              <a:xfrm>
                <a:off x="4363" y="2254"/>
                <a:ext cx="70"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8-2</a:t>
                </a:r>
                <a:endParaRPr lang="en-US" sz="2400"/>
              </a:p>
            </p:txBody>
          </p:sp>
          <p:sp>
            <p:nvSpPr>
              <p:cNvPr id="2287895" name="Rectangle 72"/>
              <p:cNvSpPr>
                <a:spLocks noChangeArrowheads="1"/>
              </p:cNvSpPr>
              <p:nvPr/>
            </p:nvSpPr>
            <p:spPr bwMode="auto">
              <a:xfrm>
                <a:off x="4826" y="1478"/>
                <a:ext cx="147"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Actual </a:t>
                </a:r>
                <a:endParaRPr lang="en-US" sz="2400"/>
              </a:p>
            </p:txBody>
          </p:sp>
          <p:sp>
            <p:nvSpPr>
              <p:cNvPr id="2287896" name="Rectangle 73"/>
              <p:cNvSpPr>
                <a:spLocks noChangeArrowheads="1"/>
              </p:cNvSpPr>
              <p:nvPr/>
            </p:nvSpPr>
            <p:spPr bwMode="auto">
              <a:xfrm>
                <a:off x="4806" y="1532"/>
                <a:ext cx="175"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duration</a:t>
                </a:r>
                <a:endParaRPr lang="en-US" sz="2400"/>
              </a:p>
            </p:txBody>
          </p:sp>
          <p:sp>
            <p:nvSpPr>
              <p:cNvPr id="2287897" name="Line 74"/>
              <p:cNvSpPr>
                <a:spLocks noChangeShapeType="1"/>
              </p:cNvSpPr>
              <p:nvPr/>
            </p:nvSpPr>
            <p:spPr bwMode="auto">
              <a:xfrm flipV="1">
                <a:off x="4764" y="1471"/>
                <a:ext cx="1" cy="1190"/>
              </a:xfrm>
              <a:prstGeom prst="line">
                <a:avLst/>
              </a:prstGeom>
              <a:noFill/>
              <a:ln w="6350">
                <a:solidFill>
                  <a:srgbClr val="000000"/>
                </a:solidFill>
                <a:round/>
                <a:headEnd/>
                <a:tailEnd/>
              </a:ln>
            </p:spPr>
            <p:txBody>
              <a:bodyPr/>
              <a:lstStyle/>
              <a:p>
                <a:endParaRPr lang="en-US"/>
              </a:p>
            </p:txBody>
          </p:sp>
          <p:sp>
            <p:nvSpPr>
              <p:cNvPr id="2287898" name="Rectangle 75"/>
              <p:cNvSpPr>
                <a:spLocks noChangeArrowheads="1"/>
              </p:cNvSpPr>
              <p:nvPr/>
            </p:nvSpPr>
            <p:spPr bwMode="auto">
              <a:xfrm>
                <a:off x="4634" y="1797"/>
                <a:ext cx="5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5d</a:t>
                </a:r>
                <a:endParaRPr lang="en-US" sz="2400"/>
              </a:p>
            </p:txBody>
          </p:sp>
          <p:sp>
            <p:nvSpPr>
              <p:cNvPr id="2287899" name="Rectangle 76"/>
              <p:cNvSpPr>
                <a:spLocks noChangeArrowheads="1"/>
              </p:cNvSpPr>
              <p:nvPr/>
            </p:nvSpPr>
            <p:spPr bwMode="auto">
              <a:xfrm>
                <a:off x="4607" y="1962"/>
                <a:ext cx="81"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13d</a:t>
                </a:r>
                <a:endParaRPr lang="en-US" sz="2400"/>
              </a:p>
            </p:txBody>
          </p:sp>
          <p:sp>
            <p:nvSpPr>
              <p:cNvPr id="2287900" name="Rectangle 77"/>
              <p:cNvSpPr>
                <a:spLocks noChangeArrowheads="1"/>
              </p:cNvSpPr>
              <p:nvPr/>
            </p:nvSpPr>
            <p:spPr bwMode="auto">
              <a:xfrm>
                <a:off x="4607" y="2120"/>
                <a:ext cx="81"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12d</a:t>
                </a:r>
                <a:endParaRPr lang="en-US" sz="2400"/>
              </a:p>
            </p:txBody>
          </p:sp>
          <p:sp>
            <p:nvSpPr>
              <p:cNvPr id="2287901" name="Rectangle 78"/>
              <p:cNvSpPr>
                <a:spLocks noChangeArrowheads="1"/>
              </p:cNvSpPr>
              <p:nvPr/>
            </p:nvSpPr>
            <p:spPr bwMode="auto">
              <a:xfrm>
                <a:off x="4634" y="2254"/>
                <a:ext cx="5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9d</a:t>
                </a:r>
                <a:endParaRPr lang="en-US" sz="2400"/>
              </a:p>
            </p:txBody>
          </p:sp>
          <p:sp>
            <p:nvSpPr>
              <p:cNvPr id="2287902" name="Rectangle 79"/>
              <p:cNvSpPr>
                <a:spLocks noChangeArrowheads="1"/>
              </p:cNvSpPr>
              <p:nvPr/>
            </p:nvSpPr>
            <p:spPr bwMode="auto">
              <a:xfrm>
                <a:off x="4634" y="2400"/>
                <a:ext cx="5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7d</a:t>
                </a:r>
                <a:endParaRPr lang="en-US" sz="2400"/>
              </a:p>
            </p:txBody>
          </p:sp>
          <p:sp>
            <p:nvSpPr>
              <p:cNvPr id="2287903" name="Rectangle 80"/>
              <p:cNvSpPr>
                <a:spLocks noChangeArrowheads="1"/>
              </p:cNvSpPr>
              <p:nvPr/>
            </p:nvSpPr>
            <p:spPr bwMode="auto">
              <a:xfrm>
                <a:off x="4634" y="2565"/>
                <a:ext cx="54" cy="58"/>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2d</a:t>
                </a:r>
                <a:endParaRPr lang="en-US" sz="2400"/>
              </a:p>
            </p:txBody>
          </p:sp>
          <p:sp>
            <p:nvSpPr>
              <p:cNvPr id="2287904" name="Rectangle 81"/>
              <p:cNvSpPr>
                <a:spLocks noChangeArrowheads="1"/>
              </p:cNvSpPr>
              <p:nvPr/>
            </p:nvSpPr>
            <p:spPr bwMode="auto">
              <a:xfrm>
                <a:off x="4864" y="1797"/>
                <a:ext cx="54"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10</a:t>
                </a:r>
                <a:endParaRPr lang="en-US" sz="2400"/>
              </a:p>
            </p:txBody>
          </p:sp>
          <p:sp>
            <p:nvSpPr>
              <p:cNvPr id="2287905" name="Rectangle 82"/>
              <p:cNvSpPr>
                <a:spLocks noChangeArrowheads="1"/>
              </p:cNvSpPr>
              <p:nvPr/>
            </p:nvSpPr>
            <p:spPr bwMode="auto">
              <a:xfrm>
                <a:off x="4914" y="1797"/>
                <a:ext cx="27"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d</a:t>
                </a:r>
                <a:endParaRPr lang="en-US" sz="2400"/>
              </a:p>
            </p:txBody>
          </p:sp>
          <p:sp>
            <p:nvSpPr>
              <p:cNvPr id="2287906" name="Rectangle 83"/>
              <p:cNvSpPr>
                <a:spLocks noChangeArrowheads="1"/>
              </p:cNvSpPr>
              <p:nvPr/>
            </p:nvSpPr>
            <p:spPr bwMode="auto">
              <a:xfrm>
                <a:off x="4864" y="1962"/>
                <a:ext cx="81"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15d</a:t>
                </a:r>
                <a:endParaRPr lang="en-US" sz="2400"/>
              </a:p>
            </p:txBody>
          </p:sp>
          <p:sp>
            <p:nvSpPr>
              <p:cNvPr id="2287907" name="Rectangle 84"/>
              <p:cNvSpPr>
                <a:spLocks noChangeArrowheads="1"/>
              </p:cNvSpPr>
              <p:nvPr/>
            </p:nvSpPr>
            <p:spPr bwMode="auto">
              <a:xfrm>
                <a:off x="4891" y="2120"/>
                <a:ext cx="54"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7d</a:t>
                </a:r>
                <a:endParaRPr lang="en-US" sz="2400"/>
              </a:p>
            </p:txBody>
          </p:sp>
          <p:sp>
            <p:nvSpPr>
              <p:cNvPr id="2287908" name="Rectangle 85"/>
              <p:cNvSpPr>
                <a:spLocks noChangeArrowheads="1"/>
              </p:cNvSpPr>
              <p:nvPr/>
            </p:nvSpPr>
            <p:spPr bwMode="auto">
              <a:xfrm>
                <a:off x="4891" y="2254"/>
                <a:ext cx="54" cy="5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5d</a:t>
                </a:r>
                <a:endParaRPr lang="en-US" sz="2400"/>
              </a:p>
            </p:txBody>
          </p:sp>
          <p:sp>
            <p:nvSpPr>
              <p:cNvPr id="2287909" name="Rectangle 86"/>
              <p:cNvSpPr>
                <a:spLocks noChangeArrowheads="1"/>
              </p:cNvSpPr>
              <p:nvPr/>
            </p:nvSpPr>
            <p:spPr bwMode="auto">
              <a:xfrm>
                <a:off x="4634" y="1640"/>
                <a:ext cx="67" cy="4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N/A</a:t>
                </a:r>
                <a:endParaRPr lang="en-US" sz="2400"/>
              </a:p>
            </p:txBody>
          </p:sp>
          <p:sp>
            <p:nvSpPr>
              <p:cNvPr id="2287910" name="Rectangle 87"/>
              <p:cNvSpPr>
                <a:spLocks noChangeArrowheads="1"/>
              </p:cNvSpPr>
              <p:nvPr/>
            </p:nvSpPr>
            <p:spPr bwMode="auto">
              <a:xfrm>
                <a:off x="4868" y="1640"/>
                <a:ext cx="67" cy="4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N/A</a:t>
                </a:r>
                <a:endParaRPr lang="en-US" sz="2400"/>
              </a:p>
            </p:txBody>
          </p:sp>
          <p:sp>
            <p:nvSpPr>
              <p:cNvPr id="2287911" name="Rectangle 88"/>
              <p:cNvSpPr>
                <a:spLocks noChangeArrowheads="1"/>
              </p:cNvSpPr>
              <p:nvPr/>
            </p:nvSpPr>
            <p:spPr bwMode="auto">
              <a:xfrm>
                <a:off x="5128" y="1532"/>
                <a:ext cx="134" cy="58"/>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Notes</a:t>
                </a:r>
                <a:endParaRPr lang="en-US" sz="2400"/>
              </a:p>
            </p:txBody>
          </p:sp>
          <p:sp>
            <p:nvSpPr>
              <p:cNvPr id="2287912" name="Rectangle 89"/>
              <p:cNvSpPr>
                <a:spLocks noChangeArrowheads="1"/>
              </p:cNvSpPr>
              <p:nvPr/>
            </p:nvSpPr>
            <p:spPr bwMode="auto">
              <a:xfrm>
                <a:off x="5032" y="1621"/>
                <a:ext cx="280" cy="48"/>
              </a:xfrm>
              <a:prstGeom prst="rect">
                <a:avLst/>
              </a:prstGeom>
              <a:noFill/>
              <a:ln w="9525">
                <a:noFill/>
                <a:miter lim="800000"/>
                <a:headEnd/>
                <a:tailEnd/>
              </a:ln>
            </p:spPr>
            <p:txBody>
              <a:bodyPr wrap="none" lIns="0" tIns="0" rIns="0" bIns="0">
                <a:spAutoFit/>
              </a:bodyPr>
              <a:lstStyle/>
              <a:p>
                <a:pPr eaLnBrk="0" hangingPunct="0"/>
                <a:r>
                  <a:rPr lang="en-US" sz="500" i="1">
                    <a:solidFill>
                      <a:srgbClr val="000000"/>
                    </a:solidFill>
                  </a:rPr>
                  <a:t>Cust requested </a:t>
                </a:r>
                <a:endParaRPr lang="en-US" sz="2400"/>
              </a:p>
            </p:txBody>
          </p:sp>
          <p:sp>
            <p:nvSpPr>
              <p:cNvPr id="2287913" name="Rectangle 90"/>
              <p:cNvSpPr>
                <a:spLocks noChangeArrowheads="1"/>
              </p:cNvSpPr>
              <p:nvPr/>
            </p:nvSpPr>
            <p:spPr bwMode="auto">
              <a:xfrm>
                <a:off x="5032" y="1663"/>
                <a:ext cx="150" cy="48"/>
              </a:xfrm>
              <a:prstGeom prst="rect">
                <a:avLst/>
              </a:prstGeom>
              <a:noFill/>
              <a:ln w="9525">
                <a:noFill/>
                <a:miter lim="800000"/>
                <a:headEnd/>
                <a:tailEnd/>
              </a:ln>
            </p:spPr>
            <p:txBody>
              <a:bodyPr wrap="none" lIns="0" tIns="0" rIns="0" bIns="0">
                <a:spAutoFit/>
              </a:bodyPr>
              <a:lstStyle/>
              <a:p>
                <a:pPr eaLnBrk="0" hangingPunct="0"/>
                <a:r>
                  <a:rPr lang="en-US" sz="500" i="1">
                    <a:solidFill>
                      <a:srgbClr val="000000"/>
                    </a:solidFill>
                  </a:rPr>
                  <a:t>changes</a:t>
                </a:r>
                <a:endParaRPr lang="en-US" sz="2400"/>
              </a:p>
            </p:txBody>
          </p:sp>
          <p:sp>
            <p:nvSpPr>
              <p:cNvPr id="2287914" name="Rectangle 91"/>
              <p:cNvSpPr>
                <a:spLocks noChangeArrowheads="1"/>
              </p:cNvSpPr>
              <p:nvPr/>
            </p:nvSpPr>
            <p:spPr bwMode="auto">
              <a:xfrm>
                <a:off x="5032" y="1786"/>
                <a:ext cx="298" cy="48"/>
              </a:xfrm>
              <a:prstGeom prst="rect">
                <a:avLst/>
              </a:prstGeom>
              <a:noFill/>
              <a:ln w="9525">
                <a:noFill/>
                <a:miter lim="800000"/>
                <a:headEnd/>
                <a:tailEnd/>
              </a:ln>
            </p:spPr>
            <p:txBody>
              <a:bodyPr wrap="none" lIns="0" tIns="0" rIns="0" bIns="0">
                <a:spAutoFit/>
              </a:bodyPr>
              <a:lstStyle/>
              <a:p>
                <a:pPr eaLnBrk="0" hangingPunct="0"/>
                <a:r>
                  <a:rPr lang="en-US" sz="500" i="1">
                    <a:solidFill>
                      <a:srgbClr val="000000"/>
                    </a:solidFill>
                  </a:rPr>
                  <a:t>Client personnel </a:t>
                </a:r>
                <a:endParaRPr lang="en-US" sz="2400"/>
              </a:p>
            </p:txBody>
          </p:sp>
          <p:sp>
            <p:nvSpPr>
              <p:cNvPr id="2287915" name="Rectangle 92"/>
              <p:cNvSpPr>
                <a:spLocks noChangeArrowheads="1"/>
              </p:cNvSpPr>
              <p:nvPr/>
            </p:nvSpPr>
            <p:spPr bwMode="auto">
              <a:xfrm>
                <a:off x="5032" y="1828"/>
                <a:ext cx="203" cy="48"/>
              </a:xfrm>
              <a:prstGeom prst="rect">
                <a:avLst/>
              </a:prstGeom>
              <a:noFill/>
              <a:ln w="9525">
                <a:noFill/>
                <a:miter lim="800000"/>
                <a:headEnd/>
                <a:tailEnd/>
              </a:ln>
            </p:spPr>
            <p:txBody>
              <a:bodyPr wrap="none" lIns="0" tIns="0" rIns="0" bIns="0">
                <a:spAutoFit/>
              </a:bodyPr>
              <a:lstStyle/>
              <a:p>
                <a:pPr eaLnBrk="0" hangingPunct="0"/>
                <a:r>
                  <a:rPr lang="en-US" sz="500" i="1">
                    <a:solidFill>
                      <a:srgbClr val="000000"/>
                    </a:solidFill>
                  </a:rPr>
                  <a:t>on vacation</a:t>
                </a:r>
                <a:endParaRPr lang="en-US" sz="2400"/>
              </a:p>
            </p:txBody>
          </p:sp>
          <p:sp>
            <p:nvSpPr>
              <p:cNvPr id="2287916" name="Rectangle 93"/>
              <p:cNvSpPr>
                <a:spLocks noChangeArrowheads="1"/>
              </p:cNvSpPr>
              <p:nvPr/>
            </p:nvSpPr>
            <p:spPr bwMode="auto">
              <a:xfrm>
                <a:off x="5032" y="2220"/>
                <a:ext cx="282" cy="48"/>
              </a:xfrm>
              <a:prstGeom prst="rect">
                <a:avLst/>
              </a:prstGeom>
              <a:noFill/>
              <a:ln w="9525">
                <a:noFill/>
                <a:miter lim="800000"/>
                <a:headEnd/>
                <a:tailEnd/>
              </a:ln>
            </p:spPr>
            <p:txBody>
              <a:bodyPr wrap="none" lIns="0" tIns="0" rIns="0" bIns="0">
                <a:spAutoFit/>
              </a:bodyPr>
              <a:lstStyle/>
              <a:p>
                <a:pPr eaLnBrk="0" hangingPunct="0"/>
                <a:r>
                  <a:rPr lang="en-US" sz="500" i="1">
                    <a:solidFill>
                      <a:srgbClr val="000000"/>
                    </a:solidFill>
                  </a:rPr>
                  <a:t> Minor changes </a:t>
                </a:r>
                <a:endParaRPr lang="en-US" sz="2400"/>
              </a:p>
            </p:txBody>
          </p:sp>
          <p:sp>
            <p:nvSpPr>
              <p:cNvPr id="2287917" name="Rectangle 94"/>
              <p:cNvSpPr>
                <a:spLocks noChangeArrowheads="1"/>
              </p:cNvSpPr>
              <p:nvPr/>
            </p:nvSpPr>
            <p:spPr bwMode="auto">
              <a:xfrm>
                <a:off x="5032" y="2262"/>
                <a:ext cx="176" cy="48"/>
              </a:xfrm>
              <a:prstGeom prst="rect">
                <a:avLst/>
              </a:prstGeom>
              <a:noFill/>
              <a:ln w="9525">
                <a:noFill/>
                <a:miter lim="800000"/>
                <a:headEnd/>
                <a:tailEnd/>
              </a:ln>
            </p:spPr>
            <p:txBody>
              <a:bodyPr wrap="none" lIns="0" tIns="0" rIns="0" bIns="0">
                <a:spAutoFit/>
              </a:bodyPr>
              <a:lstStyle/>
              <a:p>
                <a:pPr eaLnBrk="0" hangingPunct="0"/>
                <a:r>
                  <a:rPr lang="en-US" sz="500" i="1">
                    <a:solidFill>
                      <a:srgbClr val="000000"/>
                    </a:solidFill>
                  </a:rPr>
                  <a:t>requested</a:t>
                </a:r>
                <a:endParaRPr lang="en-US" sz="2400"/>
              </a:p>
            </p:txBody>
          </p:sp>
        </p:grpSp>
        <p:sp>
          <p:nvSpPr>
            <p:cNvPr id="2287838" name="Rectangle 95"/>
            <p:cNvSpPr>
              <a:spLocks noChangeArrowheads="1"/>
            </p:cNvSpPr>
            <p:nvPr/>
          </p:nvSpPr>
          <p:spPr bwMode="auto">
            <a:xfrm>
              <a:off x="4114" y="996"/>
              <a:ext cx="460" cy="126"/>
            </a:xfrm>
            <a:prstGeom prst="rect">
              <a:avLst/>
            </a:prstGeom>
            <a:solidFill>
              <a:srgbClr val="FFFF99"/>
            </a:solidFill>
            <a:ln w="9525">
              <a:solidFill>
                <a:schemeClr val="tx1"/>
              </a:solidFill>
              <a:miter lim="800000"/>
              <a:headEnd/>
              <a:tailEnd/>
            </a:ln>
          </p:spPr>
          <p:txBody>
            <a:bodyPr wrap="none" lIns="27432" tIns="18288" rIns="27432" bIns="18288">
              <a:spAutoFit/>
            </a:bodyPr>
            <a:lstStyle/>
            <a:p>
              <a:pPr eaLnBrk="0" hangingPunct="0"/>
              <a:r>
                <a:rPr lang="en-US" sz="1000">
                  <a:solidFill>
                    <a:srgbClr val="000000"/>
                  </a:solidFill>
                </a:rPr>
                <a:t>Checksheet</a:t>
              </a:r>
              <a:endParaRPr lang="en-US" sz="1000"/>
            </a:p>
          </p:txBody>
        </p:sp>
      </p:grpSp>
      <p:grpSp>
        <p:nvGrpSpPr>
          <p:cNvPr id="2287620" name="Group 96"/>
          <p:cNvGrpSpPr>
            <a:grpSpLocks/>
          </p:cNvGrpSpPr>
          <p:nvPr/>
        </p:nvGrpSpPr>
        <p:grpSpPr bwMode="auto">
          <a:xfrm>
            <a:off x="1076325" y="1924050"/>
            <a:ext cx="2500313" cy="1682750"/>
            <a:chOff x="678" y="1212"/>
            <a:chExt cx="1881" cy="1289"/>
          </a:xfrm>
        </p:grpSpPr>
        <p:sp>
          <p:nvSpPr>
            <p:cNvPr id="2287765" name="Rectangle 97"/>
            <p:cNvSpPr>
              <a:spLocks noChangeArrowheads="1"/>
            </p:cNvSpPr>
            <p:nvPr/>
          </p:nvSpPr>
          <p:spPr bwMode="auto">
            <a:xfrm>
              <a:off x="1344" y="1212"/>
              <a:ext cx="687" cy="153"/>
            </a:xfrm>
            <a:prstGeom prst="rect">
              <a:avLst/>
            </a:prstGeom>
            <a:solidFill>
              <a:srgbClr val="FFFF99"/>
            </a:solidFill>
            <a:ln w="9525">
              <a:solidFill>
                <a:schemeClr val="tx1"/>
              </a:solidFill>
              <a:miter lim="800000"/>
              <a:headEnd/>
              <a:tailEnd/>
            </a:ln>
          </p:spPr>
          <p:txBody>
            <a:bodyPr wrap="none" lIns="27432" tIns="18288" rIns="27432" bIns="18288">
              <a:spAutoFit/>
            </a:bodyPr>
            <a:lstStyle/>
            <a:p>
              <a:pPr eaLnBrk="0" hangingPunct="0"/>
              <a:r>
                <a:rPr lang="en-US" sz="1000" dirty="0">
                  <a:solidFill>
                    <a:srgbClr val="000000"/>
                  </a:solidFill>
                </a:rPr>
                <a:t>Frequency Plot</a:t>
              </a:r>
              <a:endParaRPr lang="en-US" sz="1000" dirty="0"/>
            </a:p>
          </p:txBody>
        </p:sp>
        <p:sp>
          <p:nvSpPr>
            <p:cNvPr id="2287766" name="Rectangle 98"/>
            <p:cNvSpPr>
              <a:spLocks noChangeArrowheads="1"/>
            </p:cNvSpPr>
            <p:nvPr/>
          </p:nvSpPr>
          <p:spPr bwMode="auto">
            <a:xfrm>
              <a:off x="1379" y="1402"/>
              <a:ext cx="589" cy="93"/>
            </a:xfrm>
            <a:prstGeom prst="rect">
              <a:avLst/>
            </a:prstGeom>
            <a:noFill/>
            <a:ln w="9525">
              <a:noFill/>
              <a:miter lim="800000"/>
              <a:headEnd/>
              <a:tailEnd/>
            </a:ln>
          </p:spPr>
          <p:txBody>
            <a:bodyPr wrap="none" lIns="0" tIns="0" rIns="0" bIns="0">
              <a:spAutoFit/>
            </a:bodyPr>
            <a:lstStyle/>
            <a:p>
              <a:pPr eaLnBrk="0" hangingPunct="0"/>
              <a:r>
                <a:rPr lang="en-US" sz="800" b="1">
                  <a:solidFill>
                    <a:srgbClr val="000000"/>
                  </a:solidFill>
                </a:rPr>
                <a:t>Package Weight</a:t>
              </a:r>
              <a:endParaRPr lang="en-US" sz="2400"/>
            </a:p>
          </p:txBody>
        </p:sp>
        <p:sp>
          <p:nvSpPr>
            <p:cNvPr id="2287767" name="Line 99"/>
            <p:cNvSpPr>
              <a:spLocks noChangeShapeType="1"/>
            </p:cNvSpPr>
            <p:nvPr/>
          </p:nvSpPr>
          <p:spPr bwMode="auto">
            <a:xfrm>
              <a:off x="689" y="2254"/>
              <a:ext cx="1870" cy="1"/>
            </a:xfrm>
            <a:prstGeom prst="line">
              <a:avLst/>
            </a:prstGeom>
            <a:noFill/>
            <a:ln w="9525">
              <a:solidFill>
                <a:srgbClr val="000000"/>
              </a:solidFill>
              <a:round/>
              <a:headEnd/>
              <a:tailEnd/>
            </a:ln>
          </p:spPr>
          <p:txBody>
            <a:bodyPr/>
            <a:lstStyle/>
            <a:p>
              <a:endParaRPr lang="en-US"/>
            </a:p>
          </p:txBody>
        </p:sp>
        <p:sp>
          <p:nvSpPr>
            <p:cNvPr id="2287768" name="Rectangle 100"/>
            <p:cNvSpPr>
              <a:spLocks noChangeArrowheads="1"/>
            </p:cNvSpPr>
            <p:nvPr/>
          </p:nvSpPr>
          <p:spPr bwMode="auto">
            <a:xfrm>
              <a:off x="678" y="2315"/>
              <a:ext cx="150"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16.0</a:t>
              </a:r>
              <a:endParaRPr lang="en-US" sz="2400"/>
            </a:p>
          </p:txBody>
        </p:sp>
        <p:sp>
          <p:nvSpPr>
            <p:cNvPr id="2287769" name="Rectangle 101"/>
            <p:cNvSpPr>
              <a:spLocks noChangeArrowheads="1"/>
            </p:cNvSpPr>
            <p:nvPr/>
          </p:nvSpPr>
          <p:spPr bwMode="auto">
            <a:xfrm>
              <a:off x="894" y="2315"/>
              <a:ext cx="151"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16.1</a:t>
              </a:r>
              <a:endParaRPr lang="en-US" sz="2400"/>
            </a:p>
          </p:txBody>
        </p:sp>
        <p:sp>
          <p:nvSpPr>
            <p:cNvPr id="2287770" name="Rectangle 102"/>
            <p:cNvSpPr>
              <a:spLocks noChangeArrowheads="1"/>
            </p:cNvSpPr>
            <p:nvPr/>
          </p:nvSpPr>
          <p:spPr bwMode="auto">
            <a:xfrm>
              <a:off x="1110" y="2315"/>
              <a:ext cx="151"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16.2</a:t>
              </a:r>
              <a:endParaRPr lang="en-US" sz="2400"/>
            </a:p>
          </p:txBody>
        </p:sp>
        <p:sp>
          <p:nvSpPr>
            <p:cNvPr id="2287771" name="Rectangle 103"/>
            <p:cNvSpPr>
              <a:spLocks noChangeArrowheads="1"/>
            </p:cNvSpPr>
            <p:nvPr/>
          </p:nvSpPr>
          <p:spPr bwMode="auto">
            <a:xfrm>
              <a:off x="1326" y="2315"/>
              <a:ext cx="151"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16.3</a:t>
              </a:r>
              <a:endParaRPr lang="en-US" sz="2400"/>
            </a:p>
          </p:txBody>
        </p:sp>
        <p:sp>
          <p:nvSpPr>
            <p:cNvPr id="2287772" name="Rectangle 104"/>
            <p:cNvSpPr>
              <a:spLocks noChangeArrowheads="1"/>
            </p:cNvSpPr>
            <p:nvPr/>
          </p:nvSpPr>
          <p:spPr bwMode="auto">
            <a:xfrm>
              <a:off x="1543" y="2315"/>
              <a:ext cx="150"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16.4</a:t>
              </a:r>
              <a:endParaRPr lang="en-US" sz="2400"/>
            </a:p>
          </p:txBody>
        </p:sp>
        <p:sp>
          <p:nvSpPr>
            <p:cNvPr id="2287773" name="Rectangle 105"/>
            <p:cNvSpPr>
              <a:spLocks noChangeArrowheads="1"/>
            </p:cNvSpPr>
            <p:nvPr/>
          </p:nvSpPr>
          <p:spPr bwMode="auto">
            <a:xfrm>
              <a:off x="1760" y="2315"/>
              <a:ext cx="151"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16.5</a:t>
              </a:r>
              <a:endParaRPr lang="en-US" sz="2400"/>
            </a:p>
          </p:txBody>
        </p:sp>
        <p:sp>
          <p:nvSpPr>
            <p:cNvPr id="2287774" name="Rectangle 106"/>
            <p:cNvSpPr>
              <a:spLocks noChangeArrowheads="1"/>
            </p:cNvSpPr>
            <p:nvPr/>
          </p:nvSpPr>
          <p:spPr bwMode="auto">
            <a:xfrm>
              <a:off x="1976" y="2315"/>
              <a:ext cx="151"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16.6</a:t>
              </a:r>
              <a:endParaRPr lang="en-US" sz="2400"/>
            </a:p>
          </p:txBody>
        </p:sp>
        <p:sp>
          <p:nvSpPr>
            <p:cNvPr id="2287775" name="Rectangle 107"/>
            <p:cNvSpPr>
              <a:spLocks noChangeArrowheads="1"/>
            </p:cNvSpPr>
            <p:nvPr/>
          </p:nvSpPr>
          <p:spPr bwMode="auto">
            <a:xfrm>
              <a:off x="2194" y="2315"/>
              <a:ext cx="150"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16.7</a:t>
              </a:r>
              <a:endParaRPr lang="en-US" sz="2400"/>
            </a:p>
          </p:txBody>
        </p:sp>
        <p:sp>
          <p:nvSpPr>
            <p:cNvPr id="2287776" name="Rectangle 108"/>
            <p:cNvSpPr>
              <a:spLocks noChangeArrowheads="1"/>
            </p:cNvSpPr>
            <p:nvPr/>
          </p:nvSpPr>
          <p:spPr bwMode="auto">
            <a:xfrm>
              <a:off x="2409" y="2315"/>
              <a:ext cx="150"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16.8</a:t>
              </a:r>
              <a:endParaRPr lang="en-US" sz="2400"/>
            </a:p>
          </p:txBody>
        </p:sp>
        <p:grpSp>
          <p:nvGrpSpPr>
            <p:cNvPr id="2287777" name="Group 109"/>
            <p:cNvGrpSpPr>
              <a:grpSpLocks/>
            </p:cNvGrpSpPr>
            <p:nvPr/>
          </p:nvGrpSpPr>
          <p:grpSpPr bwMode="auto">
            <a:xfrm>
              <a:off x="755" y="2254"/>
              <a:ext cx="1738" cy="39"/>
              <a:chOff x="755" y="2254"/>
              <a:chExt cx="1738" cy="39"/>
            </a:xfrm>
          </p:grpSpPr>
          <p:sp>
            <p:nvSpPr>
              <p:cNvPr id="2287827" name="Line 110"/>
              <p:cNvSpPr>
                <a:spLocks noChangeShapeType="1"/>
              </p:cNvSpPr>
              <p:nvPr/>
            </p:nvSpPr>
            <p:spPr bwMode="auto">
              <a:xfrm flipV="1">
                <a:off x="755" y="2254"/>
                <a:ext cx="1" cy="39"/>
              </a:xfrm>
              <a:prstGeom prst="line">
                <a:avLst/>
              </a:prstGeom>
              <a:noFill/>
              <a:ln w="9525">
                <a:solidFill>
                  <a:srgbClr val="000000"/>
                </a:solidFill>
                <a:round/>
                <a:headEnd/>
                <a:tailEnd/>
              </a:ln>
            </p:spPr>
            <p:txBody>
              <a:bodyPr/>
              <a:lstStyle/>
              <a:p>
                <a:endParaRPr lang="en-US"/>
              </a:p>
            </p:txBody>
          </p:sp>
          <p:sp>
            <p:nvSpPr>
              <p:cNvPr id="2287828" name="Line 111"/>
              <p:cNvSpPr>
                <a:spLocks noChangeShapeType="1"/>
              </p:cNvSpPr>
              <p:nvPr/>
            </p:nvSpPr>
            <p:spPr bwMode="auto">
              <a:xfrm flipV="1">
                <a:off x="972" y="2254"/>
                <a:ext cx="1" cy="39"/>
              </a:xfrm>
              <a:prstGeom prst="line">
                <a:avLst/>
              </a:prstGeom>
              <a:noFill/>
              <a:ln w="9525">
                <a:solidFill>
                  <a:srgbClr val="000000"/>
                </a:solidFill>
                <a:round/>
                <a:headEnd/>
                <a:tailEnd/>
              </a:ln>
            </p:spPr>
            <p:txBody>
              <a:bodyPr/>
              <a:lstStyle/>
              <a:p>
                <a:endParaRPr lang="en-US"/>
              </a:p>
            </p:txBody>
          </p:sp>
          <p:sp>
            <p:nvSpPr>
              <p:cNvPr id="2287829" name="Line 112"/>
              <p:cNvSpPr>
                <a:spLocks noChangeShapeType="1"/>
              </p:cNvSpPr>
              <p:nvPr/>
            </p:nvSpPr>
            <p:spPr bwMode="auto">
              <a:xfrm flipV="1">
                <a:off x="1188" y="2254"/>
                <a:ext cx="1" cy="39"/>
              </a:xfrm>
              <a:prstGeom prst="line">
                <a:avLst/>
              </a:prstGeom>
              <a:noFill/>
              <a:ln w="9525">
                <a:solidFill>
                  <a:srgbClr val="000000"/>
                </a:solidFill>
                <a:round/>
                <a:headEnd/>
                <a:tailEnd/>
              </a:ln>
            </p:spPr>
            <p:txBody>
              <a:bodyPr/>
              <a:lstStyle/>
              <a:p>
                <a:endParaRPr lang="en-US"/>
              </a:p>
            </p:txBody>
          </p:sp>
          <p:sp>
            <p:nvSpPr>
              <p:cNvPr id="2287830" name="Line 113"/>
              <p:cNvSpPr>
                <a:spLocks noChangeShapeType="1"/>
              </p:cNvSpPr>
              <p:nvPr/>
            </p:nvSpPr>
            <p:spPr bwMode="auto">
              <a:xfrm flipV="1">
                <a:off x="1405" y="2254"/>
                <a:ext cx="1" cy="39"/>
              </a:xfrm>
              <a:prstGeom prst="line">
                <a:avLst/>
              </a:prstGeom>
              <a:noFill/>
              <a:ln w="9525">
                <a:solidFill>
                  <a:srgbClr val="000000"/>
                </a:solidFill>
                <a:round/>
                <a:headEnd/>
                <a:tailEnd/>
              </a:ln>
            </p:spPr>
            <p:txBody>
              <a:bodyPr/>
              <a:lstStyle/>
              <a:p>
                <a:endParaRPr lang="en-US"/>
              </a:p>
            </p:txBody>
          </p:sp>
          <p:sp>
            <p:nvSpPr>
              <p:cNvPr id="2287831" name="Line 114"/>
              <p:cNvSpPr>
                <a:spLocks noChangeShapeType="1"/>
              </p:cNvSpPr>
              <p:nvPr/>
            </p:nvSpPr>
            <p:spPr bwMode="auto">
              <a:xfrm flipV="1">
                <a:off x="1627" y="2254"/>
                <a:ext cx="1" cy="39"/>
              </a:xfrm>
              <a:prstGeom prst="line">
                <a:avLst/>
              </a:prstGeom>
              <a:noFill/>
              <a:ln w="9525">
                <a:solidFill>
                  <a:srgbClr val="000000"/>
                </a:solidFill>
                <a:round/>
                <a:headEnd/>
                <a:tailEnd/>
              </a:ln>
            </p:spPr>
            <p:txBody>
              <a:bodyPr/>
              <a:lstStyle/>
              <a:p>
                <a:endParaRPr lang="en-US"/>
              </a:p>
            </p:txBody>
          </p:sp>
          <p:sp>
            <p:nvSpPr>
              <p:cNvPr id="2287832" name="Line 115"/>
              <p:cNvSpPr>
                <a:spLocks noChangeShapeType="1"/>
              </p:cNvSpPr>
              <p:nvPr/>
            </p:nvSpPr>
            <p:spPr bwMode="auto">
              <a:xfrm flipV="1">
                <a:off x="1843" y="2254"/>
                <a:ext cx="1" cy="39"/>
              </a:xfrm>
              <a:prstGeom prst="line">
                <a:avLst/>
              </a:prstGeom>
              <a:noFill/>
              <a:ln w="9525">
                <a:solidFill>
                  <a:srgbClr val="000000"/>
                </a:solidFill>
                <a:round/>
                <a:headEnd/>
                <a:tailEnd/>
              </a:ln>
            </p:spPr>
            <p:txBody>
              <a:bodyPr/>
              <a:lstStyle/>
              <a:p>
                <a:endParaRPr lang="en-US"/>
              </a:p>
            </p:txBody>
          </p:sp>
          <p:sp>
            <p:nvSpPr>
              <p:cNvPr id="2287833" name="Line 116"/>
              <p:cNvSpPr>
                <a:spLocks noChangeShapeType="1"/>
              </p:cNvSpPr>
              <p:nvPr/>
            </p:nvSpPr>
            <p:spPr bwMode="auto">
              <a:xfrm flipV="1">
                <a:off x="2059" y="2254"/>
                <a:ext cx="1" cy="39"/>
              </a:xfrm>
              <a:prstGeom prst="line">
                <a:avLst/>
              </a:prstGeom>
              <a:noFill/>
              <a:ln w="9525">
                <a:solidFill>
                  <a:srgbClr val="000000"/>
                </a:solidFill>
                <a:round/>
                <a:headEnd/>
                <a:tailEnd/>
              </a:ln>
            </p:spPr>
            <p:txBody>
              <a:bodyPr/>
              <a:lstStyle/>
              <a:p>
                <a:endParaRPr lang="en-US"/>
              </a:p>
            </p:txBody>
          </p:sp>
          <p:sp>
            <p:nvSpPr>
              <p:cNvPr id="2287834" name="Line 117"/>
              <p:cNvSpPr>
                <a:spLocks noChangeShapeType="1"/>
              </p:cNvSpPr>
              <p:nvPr/>
            </p:nvSpPr>
            <p:spPr bwMode="auto">
              <a:xfrm flipV="1">
                <a:off x="2276" y="2254"/>
                <a:ext cx="1" cy="39"/>
              </a:xfrm>
              <a:prstGeom prst="line">
                <a:avLst/>
              </a:prstGeom>
              <a:noFill/>
              <a:ln w="9525">
                <a:solidFill>
                  <a:srgbClr val="000000"/>
                </a:solidFill>
                <a:round/>
                <a:headEnd/>
                <a:tailEnd/>
              </a:ln>
            </p:spPr>
            <p:txBody>
              <a:bodyPr/>
              <a:lstStyle/>
              <a:p>
                <a:endParaRPr lang="en-US"/>
              </a:p>
            </p:txBody>
          </p:sp>
          <p:sp>
            <p:nvSpPr>
              <p:cNvPr id="2287835" name="Line 118"/>
              <p:cNvSpPr>
                <a:spLocks noChangeShapeType="1"/>
              </p:cNvSpPr>
              <p:nvPr/>
            </p:nvSpPr>
            <p:spPr bwMode="auto">
              <a:xfrm flipV="1">
                <a:off x="2492" y="2254"/>
                <a:ext cx="1" cy="39"/>
              </a:xfrm>
              <a:prstGeom prst="line">
                <a:avLst/>
              </a:prstGeom>
              <a:noFill/>
              <a:ln w="9525">
                <a:solidFill>
                  <a:srgbClr val="000000"/>
                </a:solidFill>
                <a:round/>
                <a:headEnd/>
                <a:tailEnd/>
              </a:ln>
            </p:spPr>
            <p:txBody>
              <a:bodyPr/>
              <a:lstStyle/>
              <a:p>
                <a:endParaRPr lang="en-US"/>
              </a:p>
            </p:txBody>
          </p:sp>
        </p:grpSp>
        <p:grpSp>
          <p:nvGrpSpPr>
            <p:cNvPr id="2287778" name="Group 119"/>
            <p:cNvGrpSpPr>
              <a:grpSpLocks/>
            </p:cNvGrpSpPr>
            <p:nvPr/>
          </p:nvGrpSpPr>
          <p:grpSpPr bwMode="auto">
            <a:xfrm>
              <a:off x="944" y="2164"/>
              <a:ext cx="44" cy="56"/>
              <a:chOff x="944" y="2164"/>
              <a:chExt cx="44" cy="56"/>
            </a:xfrm>
          </p:grpSpPr>
          <p:sp>
            <p:nvSpPr>
              <p:cNvPr id="2287825" name="Line 120"/>
              <p:cNvSpPr>
                <a:spLocks noChangeShapeType="1"/>
              </p:cNvSpPr>
              <p:nvPr/>
            </p:nvSpPr>
            <p:spPr bwMode="auto">
              <a:xfrm>
                <a:off x="944" y="2170"/>
                <a:ext cx="44" cy="44"/>
              </a:xfrm>
              <a:prstGeom prst="line">
                <a:avLst/>
              </a:prstGeom>
              <a:noFill/>
              <a:ln w="17463">
                <a:solidFill>
                  <a:srgbClr val="000000"/>
                </a:solidFill>
                <a:round/>
                <a:headEnd/>
                <a:tailEnd/>
              </a:ln>
            </p:spPr>
            <p:txBody>
              <a:bodyPr/>
              <a:lstStyle/>
              <a:p>
                <a:endParaRPr lang="en-US"/>
              </a:p>
            </p:txBody>
          </p:sp>
          <p:sp>
            <p:nvSpPr>
              <p:cNvPr id="2287826" name="Line 121"/>
              <p:cNvSpPr>
                <a:spLocks noChangeShapeType="1"/>
              </p:cNvSpPr>
              <p:nvPr/>
            </p:nvSpPr>
            <p:spPr bwMode="auto">
              <a:xfrm flipV="1">
                <a:off x="944" y="2164"/>
                <a:ext cx="44" cy="56"/>
              </a:xfrm>
              <a:prstGeom prst="line">
                <a:avLst/>
              </a:prstGeom>
              <a:noFill/>
              <a:ln w="17463">
                <a:solidFill>
                  <a:srgbClr val="000000"/>
                </a:solidFill>
                <a:round/>
                <a:headEnd/>
                <a:tailEnd/>
              </a:ln>
            </p:spPr>
            <p:txBody>
              <a:bodyPr/>
              <a:lstStyle/>
              <a:p>
                <a:endParaRPr lang="en-US"/>
              </a:p>
            </p:txBody>
          </p:sp>
        </p:grpSp>
        <p:grpSp>
          <p:nvGrpSpPr>
            <p:cNvPr id="2287779" name="Group 122"/>
            <p:cNvGrpSpPr>
              <a:grpSpLocks/>
            </p:cNvGrpSpPr>
            <p:nvPr/>
          </p:nvGrpSpPr>
          <p:grpSpPr bwMode="auto">
            <a:xfrm>
              <a:off x="1366" y="2164"/>
              <a:ext cx="44" cy="56"/>
              <a:chOff x="1366" y="2164"/>
              <a:chExt cx="44" cy="56"/>
            </a:xfrm>
          </p:grpSpPr>
          <p:sp>
            <p:nvSpPr>
              <p:cNvPr id="2287823" name="Line 123"/>
              <p:cNvSpPr>
                <a:spLocks noChangeShapeType="1"/>
              </p:cNvSpPr>
              <p:nvPr/>
            </p:nvSpPr>
            <p:spPr bwMode="auto">
              <a:xfrm>
                <a:off x="1366" y="2170"/>
                <a:ext cx="44" cy="44"/>
              </a:xfrm>
              <a:prstGeom prst="line">
                <a:avLst/>
              </a:prstGeom>
              <a:noFill/>
              <a:ln w="17463">
                <a:solidFill>
                  <a:srgbClr val="000000"/>
                </a:solidFill>
                <a:round/>
                <a:headEnd/>
                <a:tailEnd/>
              </a:ln>
            </p:spPr>
            <p:txBody>
              <a:bodyPr/>
              <a:lstStyle/>
              <a:p>
                <a:endParaRPr lang="en-US"/>
              </a:p>
            </p:txBody>
          </p:sp>
          <p:sp>
            <p:nvSpPr>
              <p:cNvPr id="2287824" name="Line 124"/>
              <p:cNvSpPr>
                <a:spLocks noChangeShapeType="1"/>
              </p:cNvSpPr>
              <p:nvPr/>
            </p:nvSpPr>
            <p:spPr bwMode="auto">
              <a:xfrm flipV="1">
                <a:off x="1366" y="2164"/>
                <a:ext cx="44" cy="56"/>
              </a:xfrm>
              <a:prstGeom prst="line">
                <a:avLst/>
              </a:prstGeom>
              <a:noFill/>
              <a:ln w="17463">
                <a:solidFill>
                  <a:srgbClr val="000000"/>
                </a:solidFill>
                <a:round/>
                <a:headEnd/>
                <a:tailEnd/>
              </a:ln>
            </p:spPr>
            <p:txBody>
              <a:bodyPr/>
              <a:lstStyle/>
              <a:p>
                <a:endParaRPr lang="en-US"/>
              </a:p>
            </p:txBody>
          </p:sp>
        </p:grpSp>
        <p:grpSp>
          <p:nvGrpSpPr>
            <p:cNvPr id="2287780" name="Group 125"/>
            <p:cNvGrpSpPr>
              <a:grpSpLocks/>
            </p:cNvGrpSpPr>
            <p:nvPr/>
          </p:nvGrpSpPr>
          <p:grpSpPr bwMode="auto">
            <a:xfrm>
              <a:off x="1366" y="2064"/>
              <a:ext cx="44" cy="55"/>
              <a:chOff x="1366" y="2064"/>
              <a:chExt cx="44" cy="55"/>
            </a:xfrm>
          </p:grpSpPr>
          <p:sp>
            <p:nvSpPr>
              <p:cNvPr id="2287821" name="Line 126"/>
              <p:cNvSpPr>
                <a:spLocks noChangeShapeType="1"/>
              </p:cNvSpPr>
              <p:nvPr/>
            </p:nvSpPr>
            <p:spPr bwMode="auto">
              <a:xfrm>
                <a:off x="1366" y="2069"/>
                <a:ext cx="44" cy="45"/>
              </a:xfrm>
              <a:prstGeom prst="line">
                <a:avLst/>
              </a:prstGeom>
              <a:noFill/>
              <a:ln w="17463">
                <a:solidFill>
                  <a:srgbClr val="000000"/>
                </a:solidFill>
                <a:round/>
                <a:headEnd/>
                <a:tailEnd/>
              </a:ln>
            </p:spPr>
            <p:txBody>
              <a:bodyPr/>
              <a:lstStyle/>
              <a:p>
                <a:endParaRPr lang="en-US"/>
              </a:p>
            </p:txBody>
          </p:sp>
          <p:sp>
            <p:nvSpPr>
              <p:cNvPr id="2287822" name="Line 127"/>
              <p:cNvSpPr>
                <a:spLocks noChangeShapeType="1"/>
              </p:cNvSpPr>
              <p:nvPr/>
            </p:nvSpPr>
            <p:spPr bwMode="auto">
              <a:xfrm flipV="1">
                <a:off x="1366" y="2064"/>
                <a:ext cx="44" cy="55"/>
              </a:xfrm>
              <a:prstGeom prst="line">
                <a:avLst/>
              </a:prstGeom>
              <a:noFill/>
              <a:ln w="17463">
                <a:solidFill>
                  <a:srgbClr val="000000"/>
                </a:solidFill>
                <a:round/>
                <a:headEnd/>
                <a:tailEnd/>
              </a:ln>
            </p:spPr>
            <p:txBody>
              <a:bodyPr/>
              <a:lstStyle/>
              <a:p>
                <a:endParaRPr lang="en-US"/>
              </a:p>
            </p:txBody>
          </p:sp>
        </p:grpSp>
        <p:grpSp>
          <p:nvGrpSpPr>
            <p:cNvPr id="2287781" name="Group 128"/>
            <p:cNvGrpSpPr>
              <a:grpSpLocks/>
            </p:cNvGrpSpPr>
            <p:nvPr/>
          </p:nvGrpSpPr>
          <p:grpSpPr bwMode="auto">
            <a:xfrm>
              <a:off x="1610" y="2164"/>
              <a:ext cx="44" cy="56"/>
              <a:chOff x="1610" y="2164"/>
              <a:chExt cx="44" cy="56"/>
            </a:xfrm>
          </p:grpSpPr>
          <p:sp>
            <p:nvSpPr>
              <p:cNvPr id="2287819" name="Line 129"/>
              <p:cNvSpPr>
                <a:spLocks noChangeShapeType="1"/>
              </p:cNvSpPr>
              <p:nvPr/>
            </p:nvSpPr>
            <p:spPr bwMode="auto">
              <a:xfrm>
                <a:off x="1610" y="2170"/>
                <a:ext cx="44" cy="44"/>
              </a:xfrm>
              <a:prstGeom prst="line">
                <a:avLst/>
              </a:prstGeom>
              <a:noFill/>
              <a:ln w="17463">
                <a:solidFill>
                  <a:srgbClr val="000000"/>
                </a:solidFill>
                <a:round/>
                <a:headEnd/>
                <a:tailEnd/>
              </a:ln>
            </p:spPr>
            <p:txBody>
              <a:bodyPr/>
              <a:lstStyle/>
              <a:p>
                <a:endParaRPr lang="en-US"/>
              </a:p>
            </p:txBody>
          </p:sp>
          <p:sp>
            <p:nvSpPr>
              <p:cNvPr id="2287820" name="Line 130"/>
              <p:cNvSpPr>
                <a:spLocks noChangeShapeType="1"/>
              </p:cNvSpPr>
              <p:nvPr/>
            </p:nvSpPr>
            <p:spPr bwMode="auto">
              <a:xfrm flipV="1">
                <a:off x="1610" y="2164"/>
                <a:ext cx="44" cy="56"/>
              </a:xfrm>
              <a:prstGeom prst="line">
                <a:avLst/>
              </a:prstGeom>
              <a:noFill/>
              <a:ln w="17463">
                <a:solidFill>
                  <a:srgbClr val="000000"/>
                </a:solidFill>
                <a:round/>
                <a:headEnd/>
                <a:tailEnd/>
              </a:ln>
            </p:spPr>
            <p:txBody>
              <a:bodyPr/>
              <a:lstStyle/>
              <a:p>
                <a:endParaRPr lang="en-US"/>
              </a:p>
            </p:txBody>
          </p:sp>
        </p:grpSp>
        <p:grpSp>
          <p:nvGrpSpPr>
            <p:cNvPr id="2287782" name="Group 131"/>
            <p:cNvGrpSpPr>
              <a:grpSpLocks/>
            </p:cNvGrpSpPr>
            <p:nvPr/>
          </p:nvGrpSpPr>
          <p:grpSpPr bwMode="auto">
            <a:xfrm>
              <a:off x="1610" y="2069"/>
              <a:ext cx="44" cy="56"/>
              <a:chOff x="1610" y="2069"/>
              <a:chExt cx="44" cy="56"/>
            </a:xfrm>
          </p:grpSpPr>
          <p:sp>
            <p:nvSpPr>
              <p:cNvPr id="2287817" name="Line 132"/>
              <p:cNvSpPr>
                <a:spLocks noChangeShapeType="1"/>
              </p:cNvSpPr>
              <p:nvPr/>
            </p:nvSpPr>
            <p:spPr bwMode="auto">
              <a:xfrm>
                <a:off x="1610" y="2075"/>
                <a:ext cx="44" cy="44"/>
              </a:xfrm>
              <a:prstGeom prst="line">
                <a:avLst/>
              </a:prstGeom>
              <a:noFill/>
              <a:ln w="17463">
                <a:solidFill>
                  <a:srgbClr val="000000"/>
                </a:solidFill>
                <a:round/>
                <a:headEnd/>
                <a:tailEnd/>
              </a:ln>
            </p:spPr>
            <p:txBody>
              <a:bodyPr/>
              <a:lstStyle/>
              <a:p>
                <a:endParaRPr lang="en-US"/>
              </a:p>
            </p:txBody>
          </p:sp>
          <p:sp>
            <p:nvSpPr>
              <p:cNvPr id="2287818" name="Line 133"/>
              <p:cNvSpPr>
                <a:spLocks noChangeShapeType="1"/>
              </p:cNvSpPr>
              <p:nvPr/>
            </p:nvSpPr>
            <p:spPr bwMode="auto">
              <a:xfrm flipV="1">
                <a:off x="1610" y="2069"/>
                <a:ext cx="44" cy="56"/>
              </a:xfrm>
              <a:prstGeom prst="line">
                <a:avLst/>
              </a:prstGeom>
              <a:noFill/>
              <a:ln w="17463">
                <a:solidFill>
                  <a:srgbClr val="000000"/>
                </a:solidFill>
                <a:round/>
                <a:headEnd/>
                <a:tailEnd/>
              </a:ln>
            </p:spPr>
            <p:txBody>
              <a:bodyPr/>
              <a:lstStyle/>
              <a:p>
                <a:endParaRPr lang="en-US"/>
              </a:p>
            </p:txBody>
          </p:sp>
        </p:grpSp>
        <p:grpSp>
          <p:nvGrpSpPr>
            <p:cNvPr id="2287783" name="Group 134"/>
            <p:cNvGrpSpPr>
              <a:grpSpLocks/>
            </p:cNvGrpSpPr>
            <p:nvPr/>
          </p:nvGrpSpPr>
          <p:grpSpPr bwMode="auto">
            <a:xfrm>
              <a:off x="1615" y="1974"/>
              <a:ext cx="45" cy="56"/>
              <a:chOff x="1615" y="1974"/>
              <a:chExt cx="45" cy="56"/>
            </a:xfrm>
          </p:grpSpPr>
          <p:sp>
            <p:nvSpPr>
              <p:cNvPr id="2287815" name="Line 135"/>
              <p:cNvSpPr>
                <a:spLocks noChangeShapeType="1"/>
              </p:cNvSpPr>
              <p:nvPr/>
            </p:nvSpPr>
            <p:spPr bwMode="auto">
              <a:xfrm>
                <a:off x="1615" y="1980"/>
                <a:ext cx="45" cy="44"/>
              </a:xfrm>
              <a:prstGeom prst="line">
                <a:avLst/>
              </a:prstGeom>
              <a:noFill/>
              <a:ln w="17463">
                <a:solidFill>
                  <a:srgbClr val="000000"/>
                </a:solidFill>
                <a:round/>
                <a:headEnd/>
                <a:tailEnd/>
              </a:ln>
            </p:spPr>
            <p:txBody>
              <a:bodyPr/>
              <a:lstStyle/>
              <a:p>
                <a:endParaRPr lang="en-US"/>
              </a:p>
            </p:txBody>
          </p:sp>
          <p:sp>
            <p:nvSpPr>
              <p:cNvPr id="2287816" name="Line 136"/>
              <p:cNvSpPr>
                <a:spLocks noChangeShapeType="1"/>
              </p:cNvSpPr>
              <p:nvPr/>
            </p:nvSpPr>
            <p:spPr bwMode="auto">
              <a:xfrm flipV="1">
                <a:off x="1615" y="1974"/>
                <a:ext cx="45" cy="56"/>
              </a:xfrm>
              <a:prstGeom prst="line">
                <a:avLst/>
              </a:prstGeom>
              <a:noFill/>
              <a:ln w="17463">
                <a:solidFill>
                  <a:srgbClr val="000000"/>
                </a:solidFill>
                <a:round/>
                <a:headEnd/>
                <a:tailEnd/>
              </a:ln>
            </p:spPr>
            <p:txBody>
              <a:bodyPr/>
              <a:lstStyle/>
              <a:p>
                <a:endParaRPr lang="en-US"/>
              </a:p>
            </p:txBody>
          </p:sp>
        </p:grpSp>
        <p:grpSp>
          <p:nvGrpSpPr>
            <p:cNvPr id="2287784" name="Group 137"/>
            <p:cNvGrpSpPr>
              <a:grpSpLocks/>
            </p:cNvGrpSpPr>
            <p:nvPr/>
          </p:nvGrpSpPr>
          <p:grpSpPr bwMode="auto">
            <a:xfrm>
              <a:off x="1832" y="2164"/>
              <a:ext cx="44" cy="56"/>
              <a:chOff x="1832" y="2164"/>
              <a:chExt cx="44" cy="56"/>
            </a:xfrm>
          </p:grpSpPr>
          <p:sp>
            <p:nvSpPr>
              <p:cNvPr id="2287813" name="Line 138"/>
              <p:cNvSpPr>
                <a:spLocks noChangeShapeType="1"/>
              </p:cNvSpPr>
              <p:nvPr/>
            </p:nvSpPr>
            <p:spPr bwMode="auto">
              <a:xfrm>
                <a:off x="1832" y="2170"/>
                <a:ext cx="44" cy="44"/>
              </a:xfrm>
              <a:prstGeom prst="line">
                <a:avLst/>
              </a:prstGeom>
              <a:noFill/>
              <a:ln w="17463">
                <a:solidFill>
                  <a:srgbClr val="000000"/>
                </a:solidFill>
                <a:round/>
                <a:headEnd/>
                <a:tailEnd/>
              </a:ln>
            </p:spPr>
            <p:txBody>
              <a:bodyPr/>
              <a:lstStyle/>
              <a:p>
                <a:endParaRPr lang="en-US"/>
              </a:p>
            </p:txBody>
          </p:sp>
          <p:sp>
            <p:nvSpPr>
              <p:cNvPr id="2287814" name="Line 139"/>
              <p:cNvSpPr>
                <a:spLocks noChangeShapeType="1"/>
              </p:cNvSpPr>
              <p:nvPr/>
            </p:nvSpPr>
            <p:spPr bwMode="auto">
              <a:xfrm flipV="1">
                <a:off x="1832" y="2164"/>
                <a:ext cx="44" cy="56"/>
              </a:xfrm>
              <a:prstGeom prst="line">
                <a:avLst/>
              </a:prstGeom>
              <a:noFill/>
              <a:ln w="17463">
                <a:solidFill>
                  <a:srgbClr val="000000"/>
                </a:solidFill>
                <a:round/>
                <a:headEnd/>
                <a:tailEnd/>
              </a:ln>
            </p:spPr>
            <p:txBody>
              <a:bodyPr/>
              <a:lstStyle/>
              <a:p>
                <a:endParaRPr lang="en-US"/>
              </a:p>
            </p:txBody>
          </p:sp>
        </p:grpSp>
        <p:grpSp>
          <p:nvGrpSpPr>
            <p:cNvPr id="2287785" name="Group 140"/>
            <p:cNvGrpSpPr>
              <a:grpSpLocks/>
            </p:cNvGrpSpPr>
            <p:nvPr/>
          </p:nvGrpSpPr>
          <p:grpSpPr bwMode="auto">
            <a:xfrm>
              <a:off x="1832" y="2064"/>
              <a:ext cx="44" cy="55"/>
              <a:chOff x="1832" y="2064"/>
              <a:chExt cx="44" cy="55"/>
            </a:xfrm>
          </p:grpSpPr>
          <p:sp>
            <p:nvSpPr>
              <p:cNvPr id="2287811" name="Line 141"/>
              <p:cNvSpPr>
                <a:spLocks noChangeShapeType="1"/>
              </p:cNvSpPr>
              <p:nvPr/>
            </p:nvSpPr>
            <p:spPr bwMode="auto">
              <a:xfrm>
                <a:off x="1832" y="2069"/>
                <a:ext cx="44" cy="39"/>
              </a:xfrm>
              <a:prstGeom prst="line">
                <a:avLst/>
              </a:prstGeom>
              <a:noFill/>
              <a:ln w="17463">
                <a:solidFill>
                  <a:srgbClr val="000000"/>
                </a:solidFill>
                <a:round/>
                <a:headEnd/>
                <a:tailEnd/>
              </a:ln>
            </p:spPr>
            <p:txBody>
              <a:bodyPr/>
              <a:lstStyle/>
              <a:p>
                <a:endParaRPr lang="en-US"/>
              </a:p>
            </p:txBody>
          </p:sp>
          <p:sp>
            <p:nvSpPr>
              <p:cNvPr id="2287812" name="Line 142"/>
              <p:cNvSpPr>
                <a:spLocks noChangeShapeType="1"/>
              </p:cNvSpPr>
              <p:nvPr/>
            </p:nvSpPr>
            <p:spPr bwMode="auto">
              <a:xfrm flipV="1">
                <a:off x="1832" y="2064"/>
                <a:ext cx="44" cy="55"/>
              </a:xfrm>
              <a:prstGeom prst="line">
                <a:avLst/>
              </a:prstGeom>
              <a:noFill/>
              <a:ln w="17463">
                <a:solidFill>
                  <a:srgbClr val="000000"/>
                </a:solidFill>
                <a:round/>
                <a:headEnd/>
                <a:tailEnd/>
              </a:ln>
            </p:spPr>
            <p:txBody>
              <a:bodyPr/>
              <a:lstStyle/>
              <a:p>
                <a:endParaRPr lang="en-US"/>
              </a:p>
            </p:txBody>
          </p:sp>
        </p:grpSp>
        <p:grpSp>
          <p:nvGrpSpPr>
            <p:cNvPr id="2287786" name="Group 143"/>
            <p:cNvGrpSpPr>
              <a:grpSpLocks/>
            </p:cNvGrpSpPr>
            <p:nvPr/>
          </p:nvGrpSpPr>
          <p:grpSpPr bwMode="auto">
            <a:xfrm>
              <a:off x="1837" y="1957"/>
              <a:ext cx="45" cy="62"/>
              <a:chOff x="1837" y="1957"/>
              <a:chExt cx="45" cy="62"/>
            </a:xfrm>
          </p:grpSpPr>
          <p:sp>
            <p:nvSpPr>
              <p:cNvPr id="2287809" name="Line 144"/>
              <p:cNvSpPr>
                <a:spLocks noChangeShapeType="1"/>
              </p:cNvSpPr>
              <p:nvPr/>
            </p:nvSpPr>
            <p:spPr bwMode="auto">
              <a:xfrm>
                <a:off x="1837" y="1969"/>
                <a:ext cx="45" cy="39"/>
              </a:xfrm>
              <a:prstGeom prst="line">
                <a:avLst/>
              </a:prstGeom>
              <a:noFill/>
              <a:ln w="17463">
                <a:solidFill>
                  <a:srgbClr val="000000"/>
                </a:solidFill>
                <a:round/>
                <a:headEnd/>
                <a:tailEnd/>
              </a:ln>
            </p:spPr>
            <p:txBody>
              <a:bodyPr/>
              <a:lstStyle/>
              <a:p>
                <a:endParaRPr lang="en-US"/>
              </a:p>
            </p:txBody>
          </p:sp>
          <p:sp>
            <p:nvSpPr>
              <p:cNvPr id="2287810" name="Line 145"/>
              <p:cNvSpPr>
                <a:spLocks noChangeShapeType="1"/>
              </p:cNvSpPr>
              <p:nvPr/>
            </p:nvSpPr>
            <p:spPr bwMode="auto">
              <a:xfrm flipV="1">
                <a:off x="1837" y="1957"/>
                <a:ext cx="45" cy="62"/>
              </a:xfrm>
              <a:prstGeom prst="line">
                <a:avLst/>
              </a:prstGeom>
              <a:noFill/>
              <a:ln w="17463">
                <a:solidFill>
                  <a:srgbClr val="000000"/>
                </a:solidFill>
                <a:round/>
                <a:headEnd/>
                <a:tailEnd/>
              </a:ln>
            </p:spPr>
            <p:txBody>
              <a:bodyPr/>
              <a:lstStyle/>
              <a:p>
                <a:endParaRPr lang="en-US"/>
              </a:p>
            </p:txBody>
          </p:sp>
        </p:grpSp>
        <p:grpSp>
          <p:nvGrpSpPr>
            <p:cNvPr id="2287787" name="Group 146"/>
            <p:cNvGrpSpPr>
              <a:grpSpLocks/>
            </p:cNvGrpSpPr>
            <p:nvPr/>
          </p:nvGrpSpPr>
          <p:grpSpPr bwMode="auto">
            <a:xfrm>
              <a:off x="1832" y="1857"/>
              <a:ext cx="44" cy="61"/>
              <a:chOff x="1832" y="1857"/>
              <a:chExt cx="44" cy="61"/>
            </a:xfrm>
          </p:grpSpPr>
          <p:sp>
            <p:nvSpPr>
              <p:cNvPr id="2287807" name="Line 147"/>
              <p:cNvSpPr>
                <a:spLocks noChangeShapeType="1"/>
              </p:cNvSpPr>
              <p:nvPr/>
            </p:nvSpPr>
            <p:spPr bwMode="auto">
              <a:xfrm>
                <a:off x="1832" y="1868"/>
                <a:ext cx="44" cy="39"/>
              </a:xfrm>
              <a:prstGeom prst="line">
                <a:avLst/>
              </a:prstGeom>
              <a:noFill/>
              <a:ln w="17463">
                <a:solidFill>
                  <a:srgbClr val="000000"/>
                </a:solidFill>
                <a:round/>
                <a:headEnd/>
                <a:tailEnd/>
              </a:ln>
            </p:spPr>
            <p:txBody>
              <a:bodyPr/>
              <a:lstStyle/>
              <a:p>
                <a:endParaRPr lang="en-US"/>
              </a:p>
            </p:txBody>
          </p:sp>
          <p:sp>
            <p:nvSpPr>
              <p:cNvPr id="2287808" name="Line 148"/>
              <p:cNvSpPr>
                <a:spLocks noChangeShapeType="1"/>
              </p:cNvSpPr>
              <p:nvPr/>
            </p:nvSpPr>
            <p:spPr bwMode="auto">
              <a:xfrm flipV="1">
                <a:off x="1832" y="1857"/>
                <a:ext cx="44" cy="61"/>
              </a:xfrm>
              <a:prstGeom prst="line">
                <a:avLst/>
              </a:prstGeom>
              <a:noFill/>
              <a:ln w="17463">
                <a:solidFill>
                  <a:srgbClr val="000000"/>
                </a:solidFill>
                <a:round/>
                <a:headEnd/>
                <a:tailEnd/>
              </a:ln>
            </p:spPr>
            <p:txBody>
              <a:bodyPr/>
              <a:lstStyle/>
              <a:p>
                <a:endParaRPr lang="en-US"/>
              </a:p>
            </p:txBody>
          </p:sp>
        </p:grpSp>
        <p:grpSp>
          <p:nvGrpSpPr>
            <p:cNvPr id="2287788" name="Group 149"/>
            <p:cNvGrpSpPr>
              <a:grpSpLocks/>
            </p:cNvGrpSpPr>
            <p:nvPr/>
          </p:nvGrpSpPr>
          <p:grpSpPr bwMode="auto">
            <a:xfrm>
              <a:off x="1832" y="1756"/>
              <a:ext cx="44" cy="62"/>
              <a:chOff x="1832" y="1756"/>
              <a:chExt cx="44" cy="62"/>
            </a:xfrm>
          </p:grpSpPr>
          <p:sp>
            <p:nvSpPr>
              <p:cNvPr id="2287805" name="Line 150"/>
              <p:cNvSpPr>
                <a:spLocks noChangeShapeType="1"/>
              </p:cNvSpPr>
              <p:nvPr/>
            </p:nvSpPr>
            <p:spPr bwMode="auto">
              <a:xfrm>
                <a:off x="1832" y="1768"/>
                <a:ext cx="44" cy="39"/>
              </a:xfrm>
              <a:prstGeom prst="line">
                <a:avLst/>
              </a:prstGeom>
              <a:noFill/>
              <a:ln w="17463">
                <a:solidFill>
                  <a:srgbClr val="000000"/>
                </a:solidFill>
                <a:round/>
                <a:headEnd/>
                <a:tailEnd/>
              </a:ln>
            </p:spPr>
            <p:txBody>
              <a:bodyPr/>
              <a:lstStyle/>
              <a:p>
                <a:endParaRPr lang="en-US"/>
              </a:p>
            </p:txBody>
          </p:sp>
          <p:sp>
            <p:nvSpPr>
              <p:cNvPr id="2287806" name="Line 151"/>
              <p:cNvSpPr>
                <a:spLocks noChangeShapeType="1"/>
              </p:cNvSpPr>
              <p:nvPr/>
            </p:nvSpPr>
            <p:spPr bwMode="auto">
              <a:xfrm flipV="1">
                <a:off x="1832" y="1756"/>
                <a:ext cx="44" cy="62"/>
              </a:xfrm>
              <a:prstGeom prst="line">
                <a:avLst/>
              </a:prstGeom>
              <a:noFill/>
              <a:ln w="17463">
                <a:solidFill>
                  <a:srgbClr val="000000"/>
                </a:solidFill>
                <a:round/>
                <a:headEnd/>
                <a:tailEnd/>
              </a:ln>
            </p:spPr>
            <p:txBody>
              <a:bodyPr/>
              <a:lstStyle/>
              <a:p>
                <a:endParaRPr lang="en-US"/>
              </a:p>
            </p:txBody>
          </p:sp>
        </p:grpSp>
        <p:grpSp>
          <p:nvGrpSpPr>
            <p:cNvPr id="2287789" name="Group 152"/>
            <p:cNvGrpSpPr>
              <a:grpSpLocks/>
            </p:cNvGrpSpPr>
            <p:nvPr/>
          </p:nvGrpSpPr>
          <p:grpSpPr bwMode="auto">
            <a:xfrm>
              <a:off x="1837" y="1656"/>
              <a:ext cx="45" cy="56"/>
              <a:chOff x="1837" y="1656"/>
              <a:chExt cx="45" cy="56"/>
            </a:xfrm>
          </p:grpSpPr>
          <p:sp>
            <p:nvSpPr>
              <p:cNvPr id="2287803" name="Line 153"/>
              <p:cNvSpPr>
                <a:spLocks noChangeShapeType="1"/>
              </p:cNvSpPr>
              <p:nvPr/>
            </p:nvSpPr>
            <p:spPr bwMode="auto">
              <a:xfrm>
                <a:off x="1837" y="1667"/>
                <a:ext cx="45" cy="39"/>
              </a:xfrm>
              <a:prstGeom prst="line">
                <a:avLst/>
              </a:prstGeom>
              <a:noFill/>
              <a:ln w="17463">
                <a:solidFill>
                  <a:srgbClr val="000000"/>
                </a:solidFill>
                <a:round/>
                <a:headEnd/>
                <a:tailEnd/>
              </a:ln>
            </p:spPr>
            <p:txBody>
              <a:bodyPr/>
              <a:lstStyle/>
              <a:p>
                <a:endParaRPr lang="en-US"/>
              </a:p>
            </p:txBody>
          </p:sp>
          <p:sp>
            <p:nvSpPr>
              <p:cNvPr id="2287804" name="Line 154"/>
              <p:cNvSpPr>
                <a:spLocks noChangeShapeType="1"/>
              </p:cNvSpPr>
              <p:nvPr/>
            </p:nvSpPr>
            <p:spPr bwMode="auto">
              <a:xfrm flipV="1">
                <a:off x="1837" y="1656"/>
                <a:ext cx="45" cy="56"/>
              </a:xfrm>
              <a:prstGeom prst="line">
                <a:avLst/>
              </a:prstGeom>
              <a:noFill/>
              <a:ln w="17463">
                <a:solidFill>
                  <a:srgbClr val="000000"/>
                </a:solidFill>
                <a:round/>
                <a:headEnd/>
                <a:tailEnd/>
              </a:ln>
            </p:spPr>
            <p:txBody>
              <a:bodyPr/>
              <a:lstStyle/>
              <a:p>
                <a:endParaRPr lang="en-US"/>
              </a:p>
            </p:txBody>
          </p:sp>
        </p:grpSp>
        <p:grpSp>
          <p:nvGrpSpPr>
            <p:cNvPr id="2287790" name="Group 155"/>
            <p:cNvGrpSpPr>
              <a:grpSpLocks/>
            </p:cNvGrpSpPr>
            <p:nvPr/>
          </p:nvGrpSpPr>
          <p:grpSpPr bwMode="auto">
            <a:xfrm>
              <a:off x="1837" y="1555"/>
              <a:ext cx="45" cy="56"/>
              <a:chOff x="1837" y="1555"/>
              <a:chExt cx="45" cy="56"/>
            </a:xfrm>
          </p:grpSpPr>
          <p:sp>
            <p:nvSpPr>
              <p:cNvPr id="2287801" name="Line 156"/>
              <p:cNvSpPr>
                <a:spLocks noChangeShapeType="1"/>
              </p:cNvSpPr>
              <p:nvPr/>
            </p:nvSpPr>
            <p:spPr bwMode="auto">
              <a:xfrm>
                <a:off x="1837" y="1561"/>
                <a:ext cx="45" cy="45"/>
              </a:xfrm>
              <a:prstGeom prst="line">
                <a:avLst/>
              </a:prstGeom>
              <a:noFill/>
              <a:ln w="17463">
                <a:solidFill>
                  <a:srgbClr val="000000"/>
                </a:solidFill>
                <a:round/>
                <a:headEnd/>
                <a:tailEnd/>
              </a:ln>
            </p:spPr>
            <p:txBody>
              <a:bodyPr/>
              <a:lstStyle/>
              <a:p>
                <a:endParaRPr lang="en-US"/>
              </a:p>
            </p:txBody>
          </p:sp>
          <p:sp>
            <p:nvSpPr>
              <p:cNvPr id="2287802" name="Line 157"/>
              <p:cNvSpPr>
                <a:spLocks noChangeShapeType="1"/>
              </p:cNvSpPr>
              <p:nvPr/>
            </p:nvSpPr>
            <p:spPr bwMode="auto">
              <a:xfrm flipV="1">
                <a:off x="1837" y="1555"/>
                <a:ext cx="45" cy="56"/>
              </a:xfrm>
              <a:prstGeom prst="line">
                <a:avLst/>
              </a:prstGeom>
              <a:noFill/>
              <a:ln w="17463">
                <a:solidFill>
                  <a:srgbClr val="000000"/>
                </a:solidFill>
                <a:round/>
                <a:headEnd/>
                <a:tailEnd/>
              </a:ln>
            </p:spPr>
            <p:txBody>
              <a:bodyPr/>
              <a:lstStyle/>
              <a:p>
                <a:endParaRPr lang="en-US"/>
              </a:p>
            </p:txBody>
          </p:sp>
        </p:grpSp>
        <p:grpSp>
          <p:nvGrpSpPr>
            <p:cNvPr id="2287791" name="Group 158"/>
            <p:cNvGrpSpPr>
              <a:grpSpLocks/>
            </p:cNvGrpSpPr>
            <p:nvPr/>
          </p:nvGrpSpPr>
          <p:grpSpPr bwMode="auto">
            <a:xfrm>
              <a:off x="2043" y="2164"/>
              <a:ext cx="44" cy="56"/>
              <a:chOff x="2043" y="2164"/>
              <a:chExt cx="44" cy="56"/>
            </a:xfrm>
          </p:grpSpPr>
          <p:sp>
            <p:nvSpPr>
              <p:cNvPr id="2287799" name="Line 159"/>
              <p:cNvSpPr>
                <a:spLocks noChangeShapeType="1"/>
              </p:cNvSpPr>
              <p:nvPr/>
            </p:nvSpPr>
            <p:spPr bwMode="auto">
              <a:xfrm>
                <a:off x="2043" y="2170"/>
                <a:ext cx="44" cy="44"/>
              </a:xfrm>
              <a:prstGeom prst="line">
                <a:avLst/>
              </a:prstGeom>
              <a:noFill/>
              <a:ln w="17463">
                <a:solidFill>
                  <a:srgbClr val="000000"/>
                </a:solidFill>
                <a:round/>
                <a:headEnd/>
                <a:tailEnd/>
              </a:ln>
            </p:spPr>
            <p:txBody>
              <a:bodyPr/>
              <a:lstStyle/>
              <a:p>
                <a:endParaRPr lang="en-US"/>
              </a:p>
            </p:txBody>
          </p:sp>
          <p:sp>
            <p:nvSpPr>
              <p:cNvPr id="2287800" name="Line 160"/>
              <p:cNvSpPr>
                <a:spLocks noChangeShapeType="1"/>
              </p:cNvSpPr>
              <p:nvPr/>
            </p:nvSpPr>
            <p:spPr bwMode="auto">
              <a:xfrm flipV="1">
                <a:off x="2043" y="2164"/>
                <a:ext cx="44" cy="56"/>
              </a:xfrm>
              <a:prstGeom prst="line">
                <a:avLst/>
              </a:prstGeom>
              <a:noFill/>
              <a:ln w="17463">
                <a:solidFill>
                  <a:srgbClr val="000000"/>
                </a:solidFill>
                <a:round/>
                <a:headEnd/>
                <a:tailEnd/>
              </a:ln>
            </p:spPr>
            <p:txBody>
              <a:bodyPr/>
              <a:lstStyle/>
              <a:p>
                <a:endParaRPr lang="en-US"/>
              </a:p>
            </p:txBody>
          </p:sp>
        </p:grpSp>
        <p:grpSp>
          <p:nvGrpSpPr>
            <p:cNvPr id="2287792" name="Group 161"/>
            <p:cNvGrpSpPr>
              <a:grpSpLocks/>
            </p:cNvGrpSpPr>
            <p:nvPr/>
          </p:nvGrpSpPr>
          <p:grpSpPr bwMode="auto">
            <a:xfrm>
              <a:off x="2043" y="2064"/>
              <a:ext cx="44" cy="55"/>
              <a:chOff x="2043" y="2064"/>
              <a:chExt cx="44" cy="55"/>
            </a:xfrm>
          </p:grpSpPr>
          <p:sp>
            <p:nvSpPr>
              <p:cNvPr id="2287797" name="Line 162"/>
              <p:cNvSpPr>
                <a:spLocks noChangeShapeType="1"/>
              </p:cNvSpPr>
              <p:nvPr/>
            </p:nvSpPr>
            <p:spPr bwMode="auto">
              <a:xfrm>
                <a:off x="2043" y="2069"/>
                <a:ext cx="44" cy="45"/>
              </a:xfrm>
              <a:prstGeom prst="line">
                <a:avLst/>
              </a:prstGeom>
              <a:noFill/>
              <a:ln w="17463">
                <a:solidFill>
                  <a:srgbClr val="000000"/>
                </a:solidFill>
                <a:round/>
                <a:headEnd/>
                <a:tailEnd/>
              </a:ln>
            </p:spPr>
            <p:txBody>
              <a:bodyPr/>
              <a:lstStyle/>
              <a:p>
                <a:endParaRPr lang="en-US"/>
              </a:p>
            </p:txBody>
          </p:sp>
          <p:sp>
            <p:nvSpPr>
              <p:cNvPr id="2287798" name="Line 163"/>
              <p:cNvSpPr>
                <a:spLocks noChangeShapeType="1"/>
              </p:cNvSpPr>
              <p:nvPr/>
            </p:nvSpPr>
            <p:spPr bwMode="auto">
              <a:xfrm flipV="1">
                <a:off x="2043" y="2064"/>
                <a:ext cx="44" cy="55"/>
              </a:xfrm>
              <a:prstGeom prst="line">
                <a:avLst/>
              </a:prstGeom>
              <a:noFill/>
              <a:ln w="17463">
                <a:solidFill>
                  <a:srgbClr val="000000"/>
                </a:solidFill>
                <a:round/>
                <a:headEnd/>
                <a:tailEnd/>
              </a:ln>
            </p:spPr>
            <p:txBody>
              <a:bodyPr/>
              <a:lstStyle/>
              <a:p>
                <a:endParaRPr lang="en-US"/>
              </a:p>
            </p:txBody>
          </p:sp>
        </p:grpSp>
        <p:grpSp>
          <p:nvGrpSpPr>
            <p:cNvPr id="2287793" name="Group 164"/>
            <p:cNvGrpSpPr>
              <a:grpSpLocks/>
            </p:cNvGrpSpPr>
            <p:nvPr/>
          </p:nvGrpSpPr>
          <p:grpSpPr bwMode="auto">
            <a:xfrm>
              <a:off x="2464" y="2164"/>
              <a:ext cx="45" cy="56"/>
              <a:chOff x="2464" y="2164"/>
              <a:chExt cx="45" cy="56"/>
            </a:xfrm>
          </p:grpSpPr>
          <p:sp>
            <p:nvSpPr>
              <p:cNvPr id="2287795" name="Line 165"/>
              <p:cNvSpPr>
                <a:spLocks noChangeShapeType="1"/>
              </p:cNvSpPr>
              <p:nvPr/>
            </p:nvSpPr>
            <p:spPr bwMode="auto">
              <a:xfrm>
                <a:off x="2464" y="2170"/>
                <a:ext cx="45" cy="44"/>
              </a:xfrm>
              <a:prstGeom prst="line">
                <a:avLst/>
              </a:prstGeom>
              <a:noFill/>
              <a:ln w="17463">
                <a:solidFill>
                  <a:srgbClr val="000000"/>
                </a:solidFill>
                <a:round/>
                <a:headEnd/>
                <a:tailEnd/>
              </a:ln>
            </p:spPr>
            <p:txBody>
              <a:bodyPr/>
              <a:lstStyle/>
              <a:p>
                <a:endParaRPr lang="en-US"/>
              </a:p>
            </p:txBody>
          </p:sp>
          <p:sp>
            <p:nvSpPr>
              <p:cNvPr id="2287796" name="Line 166"/>
              <p:cNvSpPr>
                <a:spLocks noChangeShapeType="1"/>
              </p:cNvSpPr>
              <p:nvPr/>
            </p:nvSpPr>
            <p:spPr bwMode="auto">
              <a:xfrm flipV="1">
                <a:off x="2464" y="2164"/>
                <a:ext cx="45" cy="56"/>
              </a:xfrm>
              <a:prstGeom prst="line">
                <a:avLst/>
              </a:prstGeom>
              <a:noFill/>
              <a:ln w="17463">
                <a:solidFill>
                  <a:srgbClr val="000000"/>
                </a:solidFill>
                <a:round/>
                <a:headEnd/>
                <a:tailEnd/>
              </a:ln>
            </p:spPr>
            <p:txBody>
              <a:bodyPr/>
              <a:lstStyle/>
              <a:p>
                <a:endParaRPr lang="en-US"/>
              </a:p>
            </p:txBody>
          </p:sp>
        </p:grpSp>
        <p:sp>
          <p:nvSpPr>
            <p:cNvPr id="2287794" name="Rectangle 167"/>
            <p:cNvSpPr>
              <a:spLocks noChangeArrowheads="1"/>
            </p:cNvSpPr>
            <p:nvPr/>
          </p:nvSpPr>
          <p:spPr bwMode="auto">
            <a:xfrm>
              <a:off x="1360" y="2407"/>
              <a:ext cx="590" cy="94"/>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Weight in ounces</a:t>
              </a:r>
              <a:endParaRPr lang="en-US" sz="2400"/>
            </a:p>
          </p:txBody>
        </p:sp>
      </p:grpSp>
      <p:grpSp>
        <p:nvGrpSpPr>
          <p:cNvPr id="2287621" name="Group 168"/>
          <p:cNvGrpSpPr>
            <a:grpSpLocks/>
          </p:cNvGrpSpPr>
          <p:nvPr/>
        </p:nvGrpSpPr>
        <p:grpSpPr bwMode="auto">
          <a:xfrm>
            <a:off x="1530350" y="4133850"/>
            <a:ext cx="1890713" cy="2130425"/>
            <a:chOff x="964" y="2604"/>
            <a:chExt cx="1423" cy="1632"/>
          </a:xfrm>
        </p:grpSpPr>
        <p:sp>
          <p:nvSpPr>
            <p:cNvPr id="2287682" name="Rectangle 169"/>
            <p:cNvSpPr>
              <a:spLocks noChangeArrowheads="1"/>
            </p:cNvSpPr>
            <p:nvPr/>
          </p:nvSpPr>
          <p:spPr bwMode="auto">
            <a:xfrm>
              <a:off x="1882" y="3933"/>
              <a:ext cx="446"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Correct cashier error </a:t>
              </a:r>
              <a:endParaRPr lang="en-US" sz="2400"/>
            </a:p>
          </p:txBody>
        </p:sp>
        <p:sp>
          <p:nvSpPr>
            <p:cNvPr id="2287683" name="Rectangle 170"/>
            <p:cNvSpPr>
              <a:spLocks noChangeArrowheads="1"/>
            </p:cNvSpPr>
            <p:nvPr/>
          </p:nvSpPr>
          <p:spPr bwMode="auto">
            <a:xfrm>
              <a:off x="1882" y="3988"/>
              <a:ext cx="206"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OK check</a:t>
              </a:r>
              <a:endParaRPr lang="en-US" sz="2400"/>
            </a:p>
          </p:txBody>
        </p:sp>
        <p:sp>
          <p:nvSpPr>
            <p:cNvPr id="2287684" name="Rectangle 171"/>
            <p:cNvSpPr>
              <a:spLocks noChangeArrowheads="1"/>
            </p:cNvSpPr>
            <p:nvPr/>
          </p:nvSpPr>
          <p:spPr bwMode="auto">
            <a:xfrm>
              <a:off x="1400" y="2772"/>
              <a:ext cx="596" cy="70"/>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Checkout Line Delays</a:t>
              </a:r>
              <a:endParaRPr lang="en-US" sz="2400"/>
            </a:p>
          </p:txBody>
        </p:sp>
        <p:sp>
          <p:nvSpPr>
            <p:cNvPr id="2287685" name="Rectangle 172"/>
            <p:cNvSpPr>
              <a:spLocks noChangeArrowheads="1"/>
            </p:cNvSpPr>
            <p:nvPr/>
          </p:nvSpPr>
          <p:spPr bwMode="auto">
            <a:xfrm>
              <a:off x="975" y="2890"/>
              <a:ext cx="199"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Cashier</a:t>
              </a:r>
              <a:endParaRPr lang="en-US" sz="2400"/>
            </a:p>
          </p:txBody>
        </p:sp>
        <p:sp>
          <p:nvSpPr>
            <p:cNvPr id="2287686" name="Rectangle 173"/>
            <p:cNvSpPr>
              <a:spLocks noChangeArrowheads="1"/>
            </p:cNvSpPr>
            <p:nvPr/>
          </p:nvSpPr>
          <p:spPr bwMode="auto">
            <a:xfrm>
              <a:off x="1716" y="2886"/>
              <a:ext cx="121"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Date</a:t>
              </a:r>
              <a:endParaRPr lang="en-US" sz="2400"/>
            </a:p>
          </p:txBody>
        </p:sp>
        <p:sp>
          <p:nvSpPr>
            <p:cNvPr id="2287687" name="Rectangle 174"/>
            <p:cNvSpPr>
              <a:spLocks noChangeArrowheads="1"/>
            </p:cNvSpPr>
            <p:nvPr/>
          </p:nvSpPr>
          <p:spPr bwMode="auto">
            <a:xfrm>
              <a:off x="966" y="2968"/>
              <a:ext cx="1421" cy="1266"/>
            </a:xfrm>
            <a:prstGeom prst="rect">
              <a:avLst/>
            </a:prstGeom>
            <a:noFill/>
            <a:ln w="6350">
              <a:solidFill>
                <a:srgbClr val="000000"/>
              </a:solidFill>
              <a:miter lim="800000"/>
              <a:headEnd/>
              <a:tailEnd/>
            </a:ln>
          </p:spPr>
          <p:txBody>
            <a:bodyPr/>
            <a:lstStyle/>
            <a:p>
              <a:endParaRPr lang="en-US"/>
            </a:p>
          </p:txBody>
        </p:sp>
        <p:sp>
          <p:nvSpPr>
            <p:cNvPr id="2287688" name="Rectangle 175"/>
            <p:cNvSpPr>
              <a:spLocks noChangeArrowheads="1"/>
            </p:cNvSpPr>
            <p:nvPr/>
          </p:nvSpPr>
          <p:spPr bwMode="auto">
            <a:xfrm>
              <a:off x="1011" y="2999"/>
              <a:ext cx="207" cy="71"/>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Reason</a:t>
              </a:r>
              <a:endParaRPr lang="en-US" sz="2400"/>
            </a:p>
          </p:txBody>
        </p:sp>
        <p:sp>
          <p:nvSpPr>
            <p:cNvPr id="2287689" name="Rectangle 176"/>
            <p:cNvSpPr>
              <a:spLocks noChangeArrowheads="1"/>
            </p:cNvSpPr>
            <p:nvPr/>
          </p:nvSpPr>
          <p:spPr bwMode="auto">
            <a:xfrm>
              <a:off x="1485" y="2999"/>
              <a:ext cx="290" cy="71"/>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Frequency</a:t>
              </a:r>
              <a:endParaRPr lang="en-US" sz="2400"/>
            </a:p>
          </p:txBody>
        </p:sp>
        <p:sp>
          <p:nvSpPr>
            <p:cNvPr id="2287690" name="Rectangle 177"/>
            <p:cNvSpPr>
              <a:spLocks noChangeArrowheads="1"/>
            </p:cNvSpPr>
            <p:nvPr/>
          </p:nvSpPr>
          <p:spPr bwMode="auto">
            <a:xfrm>
              <a:off x="1904" y="2999"/>
              <a:ext cx="298" cy="71"/>
            </a:xfrm>
            <a:prstGeom prst="rect">
              <a:avLst/>
            </a:prstGeom>
            <a:noFill/>
            <a:ln w="9525">
              <a:noFill/>
              <a:miter lim="800000"/>
              <a:headEnd/>
              <a:tailEnd/>
            </a:ln>
          </p:spPr>
          <p:txBody>
            <a:bodyPr wrap="none" lIns="0" tIns="0" rIns="0" bIns="0">
              <a:spAutoFit/>
            </a:bodyPr>
            <a:lstStyle/>
            <a:p>
              <a:pPr eaLnBrk="0" hangingPunct="0"/>
              <a:r>
                <a:rPr lang="en-US" sz="600" b="1">
                  <a:solidFill>
                    <a:srgbClr val="000000"/>
                  </a:solidFill>
                </a:rPr>
                <a:t>Comments</a:t>
              </a:r>
              <a:endParaRPr lang="en-US" sz="2400"/>
            </a:p>
          </p:txBody>
        </p:sp>
        <p:sp>
          <p:nvSpPr>
            <p:cNvPr id="2287691" name="Line 178"/>
            <p:cNvSpPr>
              <a:spLocks noChangeShapeType="1"/>
            </p:cNvSpPr>
            <p:nvPr/>
          </p:nvSpPr>
          <p:spPr bwMode="auto">
            <a:xfrm>
              <a:off x="1157" y="2937"/>
              <a:ext cx="408" cy="1"/>
            </a:xfrm>
            <a:prstGeom prst="line">
              <a:avLst/>
            </a:prstGeom>
            <a:noFill/>
            <a:ln w="6350">
              <a:solidFill>
                <a:srgbClr val="000000"/>
              </a:solidFill>
              <a:round/>
              <a:headEnd/>
              <a:tailEnd/>
            </a:ln>
          </p:spPr>
          <p:txBody>
            <a:bodyPr/>
            <a:lstStyle/>
            <a:p>
              <a:endParaRPr lang="en-US"/>
            </a:p>
          </p:txBody>
        </p:sp>
        <p:sp>
          <p:nvSpPr>
            <p:cNvPr id="2287692" name="Line 179"/>
            <p:cNvSpPr>
              <a:spLocks noChangeShapeType="1"/>
            </p:cNvSpPr>
            <p:nvPr/>
          </p:nvSpPr>
          <p:spPr bwMode="auto">
            <a:xfrm>
              <a:off x="1846" y="2941"/>
              <a:ext cx="408" cy="1"/>
            </a:xfrm>
            <a:prstGeom prst="line">
              <a:avLst/>
            </a:prstGeom>
            <a:noFill/>
            <a:ln w="6350">
              <a:solidFill>
                <a:srgbClr val="000000"/>
              </a:solidFill>
              <a:round/>
              <a:headEnd/>
              <a:tailEnd/>
            </a:ln>
          </p:spPr>
          <p:txBody>
            <a:bodyPr/>
            <a:lstStyle/>
            <a:p>
              <a:endParaRPr lang="en-US"/>
            </a:p>
          </p:txBody>
        </p:sp>
        <p:grpSp>
          <p:nvGrpSpPr>
            <p:cNvPr id="2287693" name="Group 180"/>
            <p:cNvGrpSpPr>
              <a:grpSpLocks/>
            </p:cNvGrpSpPr>
            <p:nvPr/>
          </p:nvGrpSpPr>
          <p:grpSpPr bwMode="auto">
            <a:xfrm>
              <a:off x="1449" y="2966"/>
              <a:ext cx="405" cy="1270"/>
              <a:chOff x="1449" y="2936"/>
              <a:chExt cx="405" cy="1270"/>
            </a:xfrm>
          </p:grpSpPr>
          <p:sp>
            <p:nvSpPr>
              <p:cNvPr id="2287763" name="Line 181"/>
              <p:cNvSpPr>
                <a:spLocks noChangeShapeType="1"/>
              </p:cNvSpPr>
              <p:nvPr/>
            </p:nvSpPr>
            <p:spPr bwMode="auto">
              <a:xfrm flipV="1">
                <a:off x="1449" y="2936"/>
                <a:ext cx="1" cy="1266"/>
              </a:xfrm>
              <a:prstGeom prst="line">
                <a:avLst/>
              </a:prstGeom>
              <a:noFill/>
              <a:ln w="6350">
                <a:solidFill>
                  <a:srgbClr val="000000"/>
                </a:solidFill>
                <a:round/>
                <a:headEnd/>
                <a:tailEnd/>
              </a:ln>
            </p:spPr>
            <p:txBody>
              <a:bodyPr/>
              <a:lstStyle/>
              <a:p>
                <a:endParaRPr lang="en-US"/>
              </a:p>
            </p:txBody>
          </p:sp>
          <p:sp>
            <p:nvSpPr>
              <p:cNvPr id="2287764" name="Line 182"/>
              <p:cNvSpPr>
                <a:spLocks noChangeShapeType="1"/>
              </p:cNvSpPr>
              <p:nvPr/>
            </p:nvSpPr>
            <p:spPr bwMode="auto">
              <a:xfrm flipV="1">
                <a:off x="1853" y="2940"/>
                <a:ext cx="1" cy="1266"/>
              </a:xfrm>
              <a:prstGeom prst="line">
                <a:avLst/>
              </a:prstGeom>
              <a:noFill/>
              <a:ln w="6350">
                <a:solidFill>
                  <a:srgbClr val="000000"/>
                </a:solidFill>
                <a:round/>
                <a:headEnd/>
                <a:tailEnd/>
              </a:ln>
            </p:spPr>
            <p:txBody>
              <a:bodyPr/>
              <a:lstStyle/>
              <a:p>
                <a:endParaRPr lang="en-US"/>
              </a:p>
            </p:txBody>
          </p:sp>
        </p:grpSp>
        <p:sp>
          <p:nvSpPr>
            <p:cNvPr id="2287694" name="Rectangle 183"/>
            <p:cNvSpPr>
              <a:spLocks noChangeArrowheads="1"/>
            </p:cNvSpPr>
            <p:nvPr/>
          </p:nvSpPr>
          <p:spPr bwMode="auto">
            <a:xfrm>
              <a:off x="986" y="3118"/>
              <a:ext cx="522"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Price check needed </a:t>
              </a:r>
              <a:endParaRPr lang="en-US" sz="2400"/>
            </a:p>
          </p:txBody>
        </p:sp>
        <p:sp>
          <p:nvSpPr>
            <p:cNvPr id="2287695" name="Rectangle 184"/>
            <p:cNvSpPr>
              <a:spLocks noChangeArrowheads="1"/>
            </p:cNvSpPr>
            <p:nvPr/>
          </p:nvSpPr>
          <p:spPr bwMode="auto">
            <a:xfrm>
              <a:off x="986" y="3188"/>
              <a:ext cx="15"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696" name="Rectangle 185"/>
            <p:cNvSpPr>
              <a:spLocks noChangeArrowheads="1"/>
            </p:cNvSpPr>
            <p:nvPr/>
          </p:nvSpPr>
          <p:spPr bwMode="auto">
            <a:xfrm>
              <a:off x="986" y="3258"/>
              <a:ext cx="536"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No cashier available </a:t>
              </a:r>
              <a:endParaRPr lang="en-US" sz="2400"/>
            </a:p>
          </p:txBody>
        </p:sp>
        <p:sp>
          <p:nvSpPr>
            <p:cNvPr id="2287697" name="Rectangle 186"/>
            <p:cNvSpPr>
              <a:spLocks noChangeArrowheads="1"/>
            </p:cNvSpPr>
            <p:nvPr/>
          </p:nvSpPr>
          <p:spPr bwMode="auto">
            <a:xfrm>
              <a:off x="986" y="3328"/>
              <a:ext cx="15"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698" name="Rectangle 187"/>
            <p:cNvSpPr>
              <a:spLocks noChangeArrowheads="1"/>
            </p:cNvSpPr>
            <p:nvPr/>
          </p:nvSpPr>
          <p:spPr bwMode="auto">
            <a:xfrm>
              <a:off x="986" y="3396"/>
              <a:ext cx="517"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Register out of tape </a:t>
              </a:r>
              <a:endParaRPr lang="en-US" sz="2400"/>
            </a:p>
          </p:txBody>
        </p:sp>
        <p:sp>
          <p:nvSpPr>
            <p:cNvPr id="2287699" name="Rectangle 188"/>
            <p:cNvSpPr>
              <a:spLocks noChangeArrowheads="1"/>
            </p:cNvSpPr>
            <p:nvPr/>
          </p:nvSpPr>
          <p:spPr bwMode="auto">
            <a:xfrm>
              <a:off x="986" y="3466"/>
              <a:ext cx="15"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700" name="Rectangle 189"/>
            <p:cNvSpPr>
              <a:spLocks noChangeArrowheads="1"/>
            </p:cNvSpPr>
            <p:nvPr/>
          </p:nvSpPr>
          <p:spPr bwMode="auto">
            <a:xfrm>
              <a:off x="986" y="3536"/>
              <a:ext cx="503"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Not enough money </a:t>
              </a:r>
              <a:endParaRPr lang="en-US" sz="2400"/>
            </a:p>
          </p:txBody>
        </p:sp>
        <p:sp>
          <p:nvSpPr>
            <p:cNvPr id="2287701" name="Rectangle 190"/>
            <p:cNvSpPr>
              <a:spLocks noChangeArrowheads="1"/>
            </p:cNvSpPr>
            <p:nvPr/>
          </p:nvSpPr>
          <p:spPr bwMode="auto">
            <a:xfrm>
              <a:off x="986" y="3604"/>
              <a:ext cx="15"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702" name="Rectangle 191"/>
            <p:cNvSpPr>
              <a:spLocks noChangeArrowheads="1"/>
            </p:cNvSpPr>
            <p:nvPr/>
          </p:nvSpPr>
          <p:spPr bwMode="auto">
            <a:xfrm>
              <a:off x="986" y="3674"/>
              <a:ext cx="305"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Forgot item </a:t>
              </a:r>
              <a:endParaRPr lang="en-US" sz="2400"/>
            </a:p>
          </p:txBody>
        </p:sp>
        <p:sp>
          <p:nvSpPr>
            <p:cNvPr id="2287703" name="Rectangle 192"/>
            <p:cNvSpPr>
              <a:spLocks noChangeArrowheads="1"/>
            </p:cNvSpPr>
            <p:nvPr/>
          </p:nvSpPr>
          <p:spPr bwMode="auto">
            <a:xfrm>
              <a:off x="986" y="3743"/>
              <a:ext cx="15"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704" name="Rectangle 193"/>
            <p:cNvSpPr>
              <a:spLocks noChangeArrowheads="1"/>
            </p:cNvSpPr>
            <p:nvPr/>
          </p:nvSpPr>
          <p:spPr bwMode="auto">
            <a:xfrm>
              <a:off x="986" y="3812"/>
              <a:ext cx="309"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Wrong item </a:t>
              </a:r>
              <a:endParaRPr lang="en-US" sz="2400"/>
            </a:p>
          </p:txBody>
        </p:sp>
        <p:sp>
          <p:nvSpPr>
            <p:cNvPr id="2287705" name="Rectangle 194"/>
            <p:cNvSpPr>
              <a:spLocks noChangeArrowheads="1"/>
            </p:cNvSpPr>
            <p:nvPr/>
          </p:nvSpPr>
          <p:spPr bwMode="auto">
            <a:xfrm>
              <a:off x="986" y="3882"/>
              <a:ext cx="15"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706" name="Rectangle 195"/>
            <p:cNvSpPr>
              <a:spLocks noChangeArrowheads="1"/>
            </p:cNvSpPr>
            <p:nvPr/>
          </p:nvSpPr>
          <p:spPr bwMode="auto">
            <a:xfrm>
              <a:off x="986" y="3951"/>
              <a:ext cx="531"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Manager assistance </a:t>
              </a:r>
              <a:endParaRPr lang="en-US" sz="2400"/>
            </a:p>
          </p:txBody>
        </p:sp>
        <p:sp>
          <p:nvSpPr>
            <p:cNvPr id="2287707" name="Rectangle 196"/>
            <p:cNvSpPr>
              <a:spLocks noChangeArrowheads="1"/>
            </p:cNvSpPr>
            <p:nvPr/>
          </p:nvSpPr>
          <p:spPr bwMode="auto">
            <a:xfrm>
              <a:off x="986" y="4020"/>
              <a:ext cx="209" cy="7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needed </a:t>
              </a:r>
              <a:endParaRPr lang="en-US" sz="2400"/>
            </a:p>
          </p:txBody>
        </p:sp>
        <p:sp>
          <p:nvSpPr>
            <p:cNvPr id="2287708" name="Rectangle 197"/>
            <p:cNvSpPr>
              <a:spLocks noChangeArrowheads="1"/>
            </p:cNvSpPr>
            <p:nvPr/>
          </p:nvSpPr>
          <p:spPr bwMode="auto">
            <a:xfrm>
              <a:off x="986" y="4090"/>
              <a:ext cx="15"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 </a:t>
              </a:r>
              <a:endParaRPr lang="en-US" sz="2400"/>
            </a:p>
          </p:txBody>
        </p:sp>
        <p:sp>
          <p:nvSpPr>
            <p:cNvPr id="2287709" name="Rectangle 198"/>
            <p:cNvSpPr>
              <a:spLocks noChangeArrowheads="1"/>
            </p:cNvSpPr>
            <p:nvPr/>
          </p:nvSpPr>
          <p:spPr bwMode="auto">
            <a:xfrm>
              <a:off x="986" y="4159"/>
              <a:ext cx="143"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Other</a:t>
              </a:r>
              <a:endParaRPr lang="en-US" sz="2400"/>
            </a:p>
          </p:txBody>
        </p:sp>
        <p:sp>
          <p:nvSpPr>
            <p:cNvPr id="2287710" name="Line 199"/>
            <p:cNvSpPr>
              <a:spLocks noChangeShapeType="1"/>
            </p:cNvSpPr>
            <p:nvPr/>
          </p:nvSpPr>
          <p:spPr bwMode="auto">
            <a:xfrm>
              <a:off x="967" y="3072"/>
              <a:ext cx="1415" cy="1"/>
            </a:xfrm>
            <a:prstGeom prst="line">
              <a:avLst/>
            </a:prstGeom>
            <a:noFill/>
            <a:ln w="11113">
              <a:solidFill>
                <a:srgbClr val="000000"/>
              </a:solidFill>
              <a:round/>
              <a:headEnd/>
              <a:tailEnd/>
            </a:ln>
          </p:spPr>
          <p:txBody>
            <a:bodyPr/>
            <a:lstStyle/>
            <a:p>
              <a:endParaRPr lang="en-US"/>
            </a:p>
          </p:txBody>
        </p:sp>
        <p:sp>
          <p:nvSpPr>
            <p:cNvPr id="2287711" name="Line 200"/>
            <p:cNvSpPr>
              <a:spLocks noChangeShapeType="1"/>
            </p:cNvSpPr>
            <p:nvPr/>
          </p:nvSpPr>
          <p:spPr bwMode="auto">
            <a:xfrm>
              <a:off x="964" y="3207"/>
              <a:ext cx="1414" cy="1"/>
            </a:xfrm>
            <a:prstGeom prst="line">
              <a:avLst/>
            </a:prstGeom>
            <a:noFill/>
            <a:ln w="6350">
              <a:solidFill>
                <a:srgbClr val="000000"/>
              </a:solidFill>
              <a:round/>
              <a:headEnd/>
              <a:tailEnd/>
            </a:ln>
          </p:spPr>
          <p:txBody>
            <a:bodyPr/>
            <a:lstStyle/>
            <a:p>
              <a:endParaRPr lang="en-US"/>
            </a:p>
          </p:txBody>
        </p:sp>
        <p:sp>
          <p:nvSpPr>
            <p:cNvPr id="2287712" name="Line 201"/>
            <p:cNvSpPr>
              <a:spLocks noChangeShapeType="1"/>
            </p:cNvSpPr>
            <p:nvPr/>
          </p:nvSpPr>
          <p:spPr bwMode="auto">
            <a:xfrm>
              <a:off x="964" y="3349"/>
              <a:ext cx="1414" cy="1"/>
            </a:xfrm>
            <a:prstGeom prst="line">
              <a:avLst/>
            </a:prstGeom>
            <a:noFill/>
            <a:ln w="6350">
              <a:solidFill>
                <a:srgbClr val="000000"/>
              </a:solidFill>
              <a:round/>
              <a:headEnd/>
              <a:tailEnd/>
            </a:ln>
          </p:spPr>
          <p:txBody>
            <a:bodyPr/>
            <a:lstStyle/>
            <a:p>
              <a:endParaRPr lang="en-US"/>
            </a:p>
          </p:txBody>
        </p:sp>
        <p:sp>
          <p:nvSpPr>
            <p:cNvPr id="2287713" name="Line 202"/>
            <p:cNvSpPr>
              <a:spLocks noChangeShapeType="1"/>
            </p:cNvSpPr>
            <p:nvPr/>
          </p:nvSpPr>
          <p:spPr bwMode="auto">
            <a:xfrm>
              <a:off x="964" y="3488"/>
              <a:ext cx="1414" cy="1"/>
            </a:xfrm>
            <a:prstGeom prst="line">
              <a:avLst/>
            </a:prstGeom>
            <a:noFill/>
            <a:ln w="6350">
              <a:solidFill>
                <a:srgbClr val="000000"/>
              </a:solidFill>
              <a:round/>
              <a:headEnd/>
              <a:tailEnd/>
            </a:ln>
          </p:spPr>
          <p:txBody>
            <a:bodyPr/>
            <a:lstStyle/>
            <a:p>
              <a:endParaRPr lang="en-US"/>
            </a:p>
          </p:txBody>
        </p:sp>
        <p:sp>
          <p:nvSpPr>
            <p:cNvPr id="2287714" name="Line 203"/>
            <p:cNvSpPr>
              <a:spLocks noChangeShapeType="1"/>
            </p:cNvSpPr>
            <p:nvPr/>
          </p:nvSpPr>
          <p:spPr bwMode="auto">
            <a:xfrm>
              <a:off x="964" y="3630"/>
              <a:ext cx="1414" cy="1"/>
            </a:xfrm>
            <a:prstGeom prst="line">
              <a:avLst/>
            </a:prstGeom>
            <a:noFill/>
            <a:ln w="6350">
              <a:solidFill>
                <a:srgbClr val="000000"/>
              </a:solidFill>
              <a:round/>
              <a:headEnd/>
              <a:tailEnd/>
            </a:ln>
          </p:spPr>
          <p:txBody>
            <a:bodyPr/>
            <a:lstStyle/>
            <a:p>
              <a:endParaRPr lang="en-US"/>
            </a:p>
          </p:txBody>
        </p:sp>
        <p:sp>
          <p:nvSpPr>
            <p:cNvPr id="2287715" name="Line 204"/>
            <p:cNvSpPr>
              <a:spLocks noChangeShapeType="1"/>
            </p:cNvSpPr>
            <p:nvPr/>
          </p:nvSpPr>
          <p:spPr bwMode="auto">
            <a:xfrm>
              <a:off x="964" y="3769"/>
              <a:ext cx="1414" cy="1"/>
            </a:xfrm>
            <a:prstGeom prst="line">
              <a:avLst/>
            </a:prstGeom>
            <a:noFill/>
            <a:ln w="6350">
              <a:solidFill>
                <a:srgbClr val="000000"/>
              </a:solidFill>
              <a:round/>
              <a:headEnd/>
              <a:tailEnd/>
            </a:ln>
          </p:spPr>
          <p:txBody>
            <a:bodyPr/>
            <a:lstStyle/>
            <a:p>
              <a:endParaRPr lang="en-US"/>
            </a:p>
          </p:txBody>
        </p:sp>
        <p:sp>
          <p:nvSpPr>
            <p:cNvPr id="2287716" name="Line 205"/>
            <p:cNvSpPr>
              <a:spLocks noChangeShapeType="1"/>
            </p:cNvSpPr>
            <p:nvPr/>
          </p:nvSpPr>
          <p:spPr bwMode="auto">
            <a:xfrm>
              <a:off x="964" y="3900"/>
              <a:ext cx="1414" cy="1"/>
            </a:xfrm>
            <a:prstGeom prst="line">
              <a:avLst/>
            </a:prstGeom>
            <a:noFill/>
            <a:ln w="6350">
              <a:solidFill>
                <a:srgbClr val="000000"/>
              </a:solidFill>
              <a:round/>
              <a:headEnd/>
              <a:tailEnd/>
            </a:ln>
          </p:spPr>
          <p:txBody>
            <a:bodyPr/>
            <a:lstStyle/>
            <a:p>
              <a:endParaRPr lang="en-US"/>
            </a:p>
          </p:txBody>
        </p:sp>
        <p:sp>
          <p:nvSpPr>
            <p:cNvPr id="2287717" name="Line 206"/>
            <p:cNvSpPr>
              <a:spLocks noChangeShapeType="1"/>
            </p:cNvSpPr>
            <p:nvPr/>
          </p:nvSpPr>
          <p:spPr bwMode="auto">
            <a:xfrm>
              <a:off x="964" y="4093"/>
              <a:ext cx="1414" cy="1"/>
            </a:xfrm>
            <a:prstGeom prst="line">
              <a:avLst/>
            </a:prstGeom>
            <a:noFill/>
            <a:ln w="6350">
              <a:solidFill>
                <a:srgbClr val="000000"/>
              </a:solidFill>
              <a:round/>
              <a:headEnd/>
              <a:tailEnd/>
            </a:ln>
          </p:spPr>
          <p:txBody>
            <a:bodyPr/>
            <a:lstStyle/>
            <a:p>
              <a:endParaRPr lang="en-US"/>
            </a:p>
          </p:txBody>
        </p:sp>
        <p:grpSp>
          <p:nvGrpSpPr>
            <p:cNvPr id="2287718" name="Group 207"/>
            <p:cNvGrpSpPr>
              <a:grpSpLocks/>
            </p:cNvGrpSpPr>
            <p:nvPr/>
          </p:nvGrpSpPr>
          <p:grpSpPr bwMode="auto">
            <a:xfrm>
              <a:off x="1481" y="3097"/>
              <a:ext cx="117" cy="66"/>
              <a:chOff x="1481" y="3067"/>
              <a:chExt cx="117" cy="66"/>
            </a:xfrm>
          </p:grpSpPr>
          <p:sp>
            <p:nvSpPr>
              <p:cNvPr id="2287758" name="Line 208"/>
              <p:cNvSpPr>
                <a:spLocks noChangeShapeType="1"/>
              </p:cNvSpPr>
              <p:nvPr/>
            </p:nvSpPr>
            <p:spPr bwMode="auto">
              <a:xfrm flipV="1">
                <a:off x="1500" y="3071"/>
                <a:ext cx="1" cy="58"/>
              </a:xfrm>
              <a:prstGeom prst="line">
                <a:avLst/>
              </a:prstGeom>
              <a:noFill/>
              <a:ln w="17463">
                <a:solidFill>
                  <a:srgbClr val="000000"/>
                </a:solidFill>
                <a:round/>
                <a:headEnd/>
                <a:tailEnd/>
              </a:ln>
            </p:spPr>
            <p:txBody>
              <a:bodyPr/>
              <a:lstStyle/>
              <a:p>
                <a:endParaRPr lang="en-US"/>
              </a:p>
            </p:txBody>
          </p:sp>
          <p:sp>
            <p:nvSpPr>
              <p:cNvPr id="2287759" name="Line 209"/>
              <p:cNvSpPr>
                <a:spLocks noChangeShapeType="1"/>
              </p:cNvSpPr>
              <p:nvPr/>
            </p:nvSpPr>
            <p:spPr bwMode="auto">
              <a:xfrm flipV="1">
                <a:off x="1525" y="3067"/>
                <a:ext cx="1" cy="59"/>
              </a:xfrm>
              <a:prstGeom prst="line">
                <a:avLst/>
              </a:prstGeom>
              <a:noFill/>
              <a:ln w="17463">
                <a:solidFill>
                  <a:srgbClr val="000000"/>
                </a:solidFill>
                <a:round/>
                <a:headEnd/>
                <a:tailEnd/>
              </a:ln>
            </p:spPr>
            <p:txBody>
              <a:bodyPr/>
              <a:lstStyle/>
              <a:p>
                <a:endParaRPr lang="en-US"/>
              </a:p>
            </p:txBody>
          </p:sp>
          <p:sp>
            <p:nvSpPr>
              <p:cNvPr id="2287760" name="Line 210"/>
              <p:cNvSpPr>
                <a:spLocks noChangeShapeType="1"/>
              </p:cNvSpPr>
              <p:nvPr/>
            </p:nvSpPr>
            <p:spPr bwMode="auto">
              <a:xfrm flipV="1">
                <a:off x="1551" y="3071"/>
                <a:ext cx="1" cy="58"/>
              </a:xfrm>
              <a:prstGeom prst="line">
                <a:avLst/>
              </a:prstGeom>
              <a:noFill/>
              <a:ln w="17463">
                <a:solidFill>
                  <a:srgbClr val="000000"/>
                </a:solidFill>
                <a:round/>
                <a:headEnd/>
                <a:tailEnd/>
              </a:ln>
            </p:spPr>
            <p:txBody>
              <a:bodyPr/>
              <a:lstStyle/>
              <a:p>
                <a:endParaRPr lang="en-US"/>
              </a:p>
            </p:txBody>
          </p:sp>
          <p:sp>
            <p:nvSpPr>
              <p:cNvPr id="2287761" name="Line 211"/>
              <p:cNvSpPr>
                <a:spLocks noChangeShapeType="1"/>
              </p:cNvSpPr>
              <p:nvPr/>
            </p:nvSpPr>
            <p:spPr bwMode="auto">
              <a:xfrm flipV="1">
                <a:off x="1576" y="3075"/>
                <a:ext cx="1" cy="58"/>
              </a:xfrm>
              <a:prstGeom prst="line">
                <a:avLst/>
              </a:prstGeom>
              <a:noFill/>
              <a:ln w="17463">
                <a:solidFill>
                  <a:srgbClr val="000000"/>
                </a:solidFill>
                <a:round/>
                <a:headEnd/>
                <a:tailEnd/>
              </a:ln>
            </p:spPr>
            <p:txBody>
              <a:bodyPr/>
              <a:lstStyle/>
              <a:p>
                <a:endParaRPr lang="en-US"/>
              </a:p>
            </p:txBody>
          </p:sp>
          <p:sp>
            <p:nvSpPr>
              <p:cNvPr id="2287762" name="Line 212"/>
              <p:cNvSpPr>
                <a:spLocks noChangeShapeType="1"/>
              </p:cNvSpPr>
              <p:nvPr/>
            </p:nvSpPr>
            <p:spPr bwMode="auto">
              <a:xfrm flipV="1">
                <a:off x="1481" y="3071"/>
                <a:ext cx="117" cy="55"/>
              </a:xfrm>
              <a:prstGeom prst="line">
                <a:avLst/>
              </a:prstGeom>
              <a:noFill/>
              <a:ln w="17463">
                <a:solidFill>
                  <a:srgbClr val="000000"/>
                </a:solidFill>
                <a:round/>
                <a:headEnd/>
                <a:tailEnd/>
              </a:ln>
            </p:spPr>
            <p:txBody>
              <a:bodyPr/>
              <a:lstStyle/>
              <a:p>
                <a:endParaRPr lang="en-US"/>
              </a:p>
            </p:txBody>
          </p:sp>
        </p:grpSp>
        <p:sp>
          <p:nvSpPr>
            <p:cNvPr id="2287719" name="Line 213"/>
            <p:cNvSpPr>
              <a:spLocks noChangeShapeType="1"/>
            </p:cNvSpPr>
            <p:nvPr/>
          </p:nvSpPr>
          <p:spPr bwMode="auto">
            <a:xfrm flipV="1">
              <a:off x="1649" y="3094"/>
              <a:ext cx="1" cy="58"/>
            </a:xfrm>
            <a:prstGeom prst="line">
              <a:avLst/>
            </a:prstGeom>
            <a:noFill/>
            <a:ln w="17463">
              <a:solidFill>
                <a:srgbClr val="000000"/>
              </a:solidFill>
              <a:round/>
              <a:headEnd/>
              <a:tailEnd/>
            </a:ln>
          </p:spPr>
          <p:txBody>
            <a:bodyPr/>
            <a:lstStyle/>
            <a:p>
              <a:endParaRPr lang="en-US"/>
            </a:p>
          </p:txBody>
        </p:sp>
        <p:sp>
          <p:nvSpPr>
            <p:cNvPr id="2287720" name="Line 214"/>
            <p:cNvSpPr>
              <a:spLocks noChangeShapeType="1"/>
            </p:cNvSpPr>
            <p:nvPr/>
          </p:nvSpPr>
          <p:spPr bwMode="auto">
            <a:xfrm flipV="1">
              <a:off x="1675" y="3090"/>
              <a:ext cx="1" cy="59"/>
            </a:xfrm>
            <a:prstGeom prst="line">
              <a:avLst/>
            </a:prstGeom>
            <a:noFill/>
            <a:ln w="17463">
              <a:solidFill>
                <a:srgbClr val="000000"/>
              </a:solidFill>
              <a:round/>
              <a:headEnd/>
              <a:tailEnd/>
            </a:ln>
          </p:spPr>
          <p:txBody>
            <a:bodyPr/>
            <a:lstStyle/>
            <a:p>
              <a:endParaRPr lang="en-US"/>
            </a:p>
          </p:txBody>
        </p:sp>
        <p:sp>
          <p:nvSpPr>
            <p:cNvPr id="2287721" name="Line 215"/>
            <p:cNvSpPr>
              <a:spLocks noChangeShapeType="1"/>
            </p:cNvSpPr>
            <p:nvPr/>
          </p:nvSpPr>
          <p:spPr bwMode="auto">
            <a:xfrm flipV="1">
              <a:off x="1700" y="3094"/>
              <a:ext cx="1" cy="58"/>
            </a:xfrm>
            <a:prstGeom prst="line">
              <a:avLst/>
            </a:prstGeom>
            <a:noFill/>
            <a:ln w="17463">
              <a:solidFill>
                <a:srgbClr val="000000"/>
              </a:solidFill>
              <a:round/>
              <a:headEnd/>
              <a:tailEnd/>
            </a:ln>
          </p:spPr>
          <p:txBody>
            <a:bodyPr/>
            <a:lstStyle/>
            <a:p>
              <a:endParaRPr lang="en-US"/>
            </a:p>
          </p:txBody>
        </p:sp>
        <p:sp>
          <p:nvSpPr>
            <p:cNvPr id="2287722" name="Line 216"/>
            <p:cNvSpPr>
              <a:spLocks noChangeShapeType="1"/>
            </p:cNvSpPr>
            <p:nvPr/>
          </p:nvSpPr>
          <p:spPr bwMode="auto">
            <a:xfrm flipV="1">
              <a:off x="1726" y="3097"/>
              <a:ext cx="1" cy="59"/>
            </a:xfrm>
            <a:prstGeom prst="line">
              <a:avLst/>
            </a:prstGeom>
            <a:noFill/>
            <a:ln w="17463">
              <a:solidFill>
                <a:srgbClr val="000000"/>
              </a:solidFill>
              <a:round/>
              <a:headEnd/>
              <a:tailEnd/>
            </a:ln>
          </p:spPr>
          <p:txBody>
            <a:bodyPr/>
            <a:lstStyle/>
            <a:p>
              <a:endParaRPr lang="en-US"/>
            </a:p>
          </p:txBody>
        </p:sp>
        <p:sp>
          <p:nvSpPr>
            <p:cNvPr id="2287723" name="Line 217"/>
            <p:cNvSpPr>
              <a:spLocks noChangeShapeType="1"/>
            </p:cNvSpPr>
            <p:nvPr/>
          </p:nvSpPr>
          <p:spPr bwMode="auto">
            <a:xfrm flipV="1">
              <a:off x="1634" y="3094"/>
              <a:ext cx="117" cy="55"/>
            </a:xfrm>
            <a:prstGeom prst="line">
              <a:avLst/>
            </a:prstGeom>
            <a:noFill/>
            <a:ln w="17463">
              <a:solidFill>
                <a:srgbClr val="000000"/>
              </a:solidFill>
              <a:round/>
              <a:headEnd/>
              <a:tailEnd/>
            </a:ln>
          </p:spPr>
          <p:txBody>
            <a:bodyPr/>
            <a:lstStyle/>
            <a:p>
              <a:endParaRPr lang="en-US"/>
            </a:p>
          </p:txBody>
        </p:sp>
        <p:grpSp>
          <p:nvGrpSpPr>
            <p:cNvPr id="2287724" name="Group 218"/>
            <p:cNvGrpSpPr>
              <a:grpSpLocks/>
            </p:cNvGrpSpPr>
            <p:nvPr/>
          </p:nvGrpSpPr>
          <p:grpSpPr bwMode="auto">
            <a:xfrm>
              <a:off x="1478" y="3382"/>
              <a:ext cx="116" cy="66"/>
              <a:chOff x="1478" y="3352"/>
              <a:chExt cx="116" cy="66"/>
            </a:xfrm>
          </p:grpSpPr>
          <p:sp>
            <p:nvSpPr>
              <p:cNvPr id="2287753" name="Line 219"/>
              <p:cNvSpPr>
                <a:spLocks noChangeShapeType="1"/>
              </p:cNvSpPr>
              <p:nvPr/>
            </p:nvSpPr>
            <p:spPr bwMode="auto">
              <a:xfrm flipV="1">
                <a:off x="1496" y="3356"/>
                <a:ext cx="1" cy="58"/>
              </a:xfrm>
              <a:prstGeom prst="line">
                <a:avLst/>
              </a:prstGeom>
              <a:noFill/>
              <a:ln w="17463">
                <a:solidFill>
                  <a:srgbClr val="000000"/>
                </a:solidFill>
                <a:round/>
                <a:headEnd/>
                <a:tailEnd/>
              </a:ln>
            </p:spPr>
            <p:txBody>
              <a:bodyPr/>
              <a:lstStyle/>
              <a:p>
                <a:endParaRPr lang="en-US"/>
              </a:p>
            </p:txBody>
          </p:sp>
          <p:sp>
            <p:nvSpPr>
              <p:cNvPr id="2287754" name="Line 220"/>
              <p:cNvSpPr>
                <a:spLocks noChangeShapeType="1"/>
              </p:cNvSpPr>
              <p:nvPr/>
            </p:nvSpPr>
            <p:spPr bwMode="auto">
              <a:xfrm flipV="1">
                <a:off x="1521" y="3352"/>
                <a:ext cx="1" cy="58"/>
              </a:xfrm>
              <a:prstGeom prst="line">
                <a:avLst/>
              </a:prstGeom>
              <a:noFill/>
              <a:ln w="17463">
                <a:solidFill>
                  <a:srgbClr val="000000"/>
                </a:solidFill>
                <a:round/>
                <a:headEnd/>
                <a:tailEnd/>
              </a:ln>
            </p:spPr>
            <p:txBody>
              <a:bodyPr/>
              <a:lstStyle/>
              <a:p>
                <a:endParaRPr lang="en-US"/>
              </a:p>
            </p:txBody>
          </p:sp>
          <p:sp>
            <p:nvSpPr>
              <p:cNvPr id="2287755" name="Line 221"/>
              <p:cNvSpPr>
                <a:spLocks noChangeShapeType="1"/>
              </p:cNvSpPr>
              <p:nvPr/>
            </p:nvSpPr>
            <p:spPr bwMode="auto">
              <a:xfrm flipV="1">
                <a:off x="1547" y="3356"/>
                <a:ext cx="1" cy="58"/>
              </a:xfrm>
              <a:prstGeom prst="line">
                <a:avLst/>
              </a:prstGeom>
              <a:noFill/>
              <a:ln w="17463">
                <a:solidFill>
                  <a:srgbClr val="000000"/>
                </a:solidFill>
                <a:round/>
                <a:headEnd/>
                <a:tailEnd/>
              </a:ln>
            </p:spPr>
            <p:txBody>
              <a:bodyPr/>
              <a:lstStyle/>
              <a:p>
                <a:endParaRPr lang="en-US"/>
              </a:p>
            </p:txBody>
          </p:sp>
          <p:sp>
            <p:nvSpPr>
              <p:cNvPr id="2287756" name="Line 222"/>
              <p:cNvSpPr>
                <a:spLocks noChangeShapeType="1"/>
              </p:cNvSpPr>
              <p:nvPr/>
            </p:nvSpPr>
            <p:spPr bwMode="auto">
              <a:xfrm flipV="1">
                <a:off x="1572" y="3359"/>
                <a:ext cx="1" cy="59"/>
              </a:xfrm>
              <a:prstGeom prst="line">
                <a:avLst/>
              </a:prstGeom>
              <a:noFill/>
              <a:ln w="17463">
                <a:solidFill>
                  <a:srgbClr val="000000"/>
                </a:solidFill>
                <a:round/>
                <a:headEnd/>
                <a:tailEnd/>
              </a:ln>
            </p:spPr>
            <p:txBody>
              <a:bodyPr/>
              <a:lstStyle/>
              <a:p>
                <a:endParaRPr lang="en-US"/>
              </a:p>
            </p:txBody>
          </p:sp>
          <p:sp>
            <p:nvSpPr>
              <p:cNvPr id="2287757" name="Line 223"/>
              <p:cNvSpPr>
                <a:spLocks noChangeShapeType="1"/>
              </p:cNvSpPr>
              <p:nvPr/>
            </p:nvSpPr>
            <p:spPr bwMode="auto">
              <a:xfrm flipV="1">
                <a:off x="1478" y="3356"/>
                <a:ext cx="116" cy="54"/>
              </a:xfrm>
              <a:prstGeom prst="line">
                <a:avLst/>
              </a:prstGeom>
              <a:noFill/>
              <a:ln w="17463">
                <a:solidFill>
                  <a:srgbClr val="000000"/>
                </a:solidFill>
                <a:round/>
                <a:headEnd/>
                <a:tailEnd/>
              </a:ln>
            </p:spPr>
            <p:txBody>
              <a:bodyPr/>
              <a:lstStyle/>
              <a:p>
                <a:endParaRPr lang="en-US"/>
              </a:p>
            </p:txBody>
          </p:sp>
        </p:grpSp>
        <p:grpSp>
          <p:nvGrpSpPr>
            <p:cNvPr id="2287725" name="Group 224"/>
            <p:cNvGrpSpPr>
              <a:grpSpLocks/>
            </p:cNvGrpSpPr>
            <p:nvPr/>
          </p:nvGrpSpPr>
          <p:grpSpPr bwMode="auto">
            <a:xfrm>
              <a:off x="1496" y="3933"/>
              <a:ext cx="117" cy="66"/>
              <a:chOff x="1496" y="3903"/>
              <a:chExt cx="117" cy="66"/>
            </a:xfrm>
          </p:grpSpPr>
          <p:sp>
            <p:nvSpPr>
              <p:cNvPr id="2287748" name="Line 225"/>
              <p:cNvSpPr>
                <a:spLocks noChangeShapeType="1"/>
              </p:cNvSpPr>
              <p:nvPr/>
            </p:nvSpPr>
            <p:spPr bwMode="auto">
              <a:xfrm flipV="1">
                <a:off x="1514" y="3907"/>
                <a:ext cx="1" cy="58"/>
              </a:xfrm>
              <a:prstGeom prst="line">
                <a:avLst/>
              </a:prstGeom>
              <a:noFill/>
              <a:ln w="17463">
                <a:solidFill>
                  <a:srgbClr val="000000"/>
                </a:solidFill>
                <a:round/>
                <a:headEnd/>
                <a:tailEnd/>
              </a:ln>
            </p:spPr>
            <p:txBody>
              <a:bodyPr/>
              <a:lstStyle/>
              <a:p>
                <a:endParaRPr lang="en-US"/>
              </a:p>
            </p:txBody>
          </p:sp>
          <p:sp>
            <p:nvSpPr>
              <p:cNvPr id="2287749" name="Line 226"/>
              <p:cNvSpPr>
                <a:spLocks noChangeShapeType="1"/>
              </p:cNvSpPr>
              <p:nvPr/>
            </p:nvSpPr>
            <p:spPr bwMode="auto">
              <a:xfrm flipV="1">
                <a:off x="1540" y="3903"/>
                <a:ext cx="1" cy="58"/>
              </a:xfrm>
              <a:prstGeom prst="line">
                <a:avLst/>
              </a:prstGeom>
              <a:noFill/>
              <a:ln w="17463">
                <a:solidFill>
                  <a:srgbClr val="000000"/>
                </a:solidFill>
                <a:round/>
                <a:headEnd/>
                <a:tailEnd/>
              </a:ln>
            </p:spPr>
            <p:txBody>
              <a:bodyPr/>
              <a:lstStyle/>
              <a:p>
                <a:endParaRPr lang="en-US"/>
              </a:p>
            </p:txBody>
          </p:sp>
          <p:sp>
            <p:nvSpPr>
              <p:cNvPr id="2287750" name="Line 227"/>
              <p:cNvSpPr>
                <a:spLocks noChangeShapeType="1"/>
              </p:cNvSpPr>
              <p:nvPr/>
            </p:nvSpPr>
            <p:spPr bwMode="auto">
              <a:xfrm flipV="1">
                <a:off x="1565" y="3907"/>
                <a:ext cx="1" cy="58"/>
              </a:xfrm>
              <a:prstGeom prst="line">
                <a:avLst/>
              </a:prstGeom>
              <a:noFill/>
              <a:ln w="17463">
                <a:solidFill>
                  <a:srgbClr val="000000"/>
                </a:solidFill>
                <a:round/>
                <a:headEnd/>
                <a:tailEnd/>
              </a:ln>
            </p:spPr>
            <p:txBody>
              <a:bodyPr/>
              <a:lstStyle/>
              <a:p>
                <a:endParaRPr lang="en-US"/>
              </a:p>
            </p:txBody>
          </p:sp>
          <p:sp>
            <p:nvSpPr>
              <p:cNvPr id="2287751" name="Line 228"/>
              <p:cNvSpPr>
                <a:spLocks noChangeShapeType="1"/>
              </p:cNvSpPr>
              <p:nvPr/>
            </p:nvSpPr>
            <p:spPr bwMode="auto">
              <a:xfrm flipV="1">
                <a:off x="1591" y="3910"/>
                <a:ext cx="1" cy="59"/>
              </a:xfrm>
              <a:prstGeom prst="line">
                <a:avLst/>
              </a:prstGeom>
              <a:noFill/>
              <a:ln w="17463">
                <a:solidFill>
                  <a:srgbClr val="000000"/>
                </a:solidFill>
                <a:round/>
                <a:headEnd/>
                <a:tailEnd/>
              </a:ln>
            </p:spPr>
            <p:txBody>
              <a:bodyPr/>
              <a:lstStyle/>
              <a:p>
                <a:endParaRPr lang="en-US"/>
              </a:p>
            </p:txBody>
          </p:sp>
          <p:sp>
            <p:nvSpPr>
              <p:cNvPr id="2287752" name="Line 229"/>
              <p:cNvSpPr>
                <a:spLocks noChangeShapeType="1"/>
              </p:cNvSpPr>
              <p:nvPr/>
            </p:nvSpPr>
            <p:spPr bwMode="auto">
              <a:xfrm flipV="1">
                <a:off x="1496" y="3907"/>
                <a:ext cx="117" cy="54"/>
              </a:xfrm>
              <a:prstGeom prst="line">
                <a:avLst/>
              </a:prstGeom>
              <a:noFill/>
              <a:ln w="17463">
                <a:solidFill>
                  <a:srgbClr val="000000"/>
                </a:solidFill>
                <a:round/>
                <a:headEnd/>
                <a:tailEnd/>
              </a:ln>
            </p:spPr>
            <p:txBody>
              <a:bodyPr/>
              <a:lstStyle/>
              <a:p>
                <a:endParaRPr lang="en-US"/>
              </a:p>
            </p:txBody>
          </p:sp>
        </p:grpSp>
        <p:sp>
          <p:nvSpPr>
            <p:cNvPr id="2287726" name="Line 230"/>
            <p:cNvSpPr>
              <a:spLocks noChangeShapeType="1"/>
            </p:cNvSpPr>
            <p:nvPr/>
          </p:nvSpPr>
          <p:spPr bwMode="auto">
            <a:xfrm flipV="1">
              <a:off x="1769" y="3090"/>
              <a:ext cx="1" cy="59"/>
            </a:xfrm>
            <a:prstGeom prst="line">
              <a:avLst/>
            </a:prstGeom>
            <a:noFill/>
            <a:ln w="17463">
              <a:solidFill>
                <a:srgbClr val="000000"/>
              </a:solidFill>
              <a:round/>
              <a:headEnd/>
              <a:tailEnd/>
            </a:ln>
          </p:spPr>
          <p:txBody>
            <a:bodyPr/>
            <a:lstStyle/>
            <a:p>
              <a:endParaRPr lang="en-US"/>
            </a:p>
          </p:txBody>
        </p:sp>
        <p:sp>
          <p:nvSpPr>
            <p:cNvPr id="2287727" name="Line 231"/>
            <p:cNvSpPr>
              <a:spLocks noChangeShapeType="1"/>
            </p:cNvSpPr>
            <p:nvPr/>
          </p:nvSpPr>
          <p:spPr bwMode="auto">
            <a:xfrm flipV="1">
              <a:off x="1795" y="3094"/>
              <a:ext cx="1" cy="58"/>
            </a:xfrm>
            <a:prstGeom prst="line">
              <a:avLst/>
            </a:prstGeom>
            <a:noFill/>
            <a:ln w="17463">
              <a:solidFill>
                <a:srgbClr val="000000"/>
              </a:solidFill>
              <a:round/>
              <a:headEnd/>
              <a:tailEnd/>
            </a:ln>
          </p:spPr>
          <p:txBody>
            <a:bodyPr/>
            <a:lstStyle/>
            <a:p>
              <a:endParaRPr lang="en-US"/>
            </a:p>
          </p:txBody>
        </p:sp>
        <p:sp>
          <p:nvSpPr>
            <p:cNvPr id="2287728" name="Line 232"/>
            <p:cNvSpPr>
              <a:spLocks noChangeShapeType="1"/>
            </p:cNvSpPr>
            <p:nvPr/>
          </p:nvSpPr>
          <p:spPr bwMode="auto">
            <a:xfrm flipV="1">
              <a:off x="1478" y="3229"/>
              <a:ext cx="1" cy="58"/>
            </a:xfrm>
            <a:prstGeom prst="line">
              <a:avLst/>
            </a:prstGeom>
            <a:noFill/>
            <a:ln w="17463">
              <a:solidFill>
                <a:srgbClr val="000000"/>
              </a:solidFill>
              <a:round/>
              <a:headEnd/>
              <a:tailEnd/>
            </a:ln>
          </p:spPr>
          <p:txBody>
            <a:bodyPr/>
            <a:lstStyle/>
            <a:p>
              <a:endParaRPr lang="en-US"/>
            </a:p>
          </p:txBody>
        </p:sp>
        <p:sp>
          <p:nvSpPr>
            <p:cNvPr id="2287729" name="Line 233"/>
            <p:cNvSpPr>
              <a:spLocks noChangeShapeType="1"/>
            </p:cNvSpPr>
            <p:nvPr/>
          </p:nvSpPr>
          <p:spPr bwMode="auto">
            <a:xfrm flipV="1">
              <a:off x="1503" y="3232"/>
              <a:ext cx="1" cy="59"/>
            </a:xfrm>
            <a:prstGeom prst="line">
              <a:avLst/>
            </a:prstGeom>
            <a:noFill/>
            <a:ln w="17463">
              <a:solidFill>
                <a:srgbClr val="000000"/>
              </a:solidFill>
              <a:round/>
              <a:headEnd/>
              <a:tailEnd/>
            </a:ln>
          </p:spPr>
          <p:txBody>
            <a:bodyPr/>
            <a:lstStyle/>
            <a:p>
              <a:endParaRPr lang="en-US"/>
            </a:p>
          </p:txBody>
        </p:sp>
        <p:sp>
          <p:nvSpPr>
            <p:cNvPr id="2287730" name="Line 234"/>
            <p:cNvSpPr>
              <a:spLocks noChangeShapeType="1"/>
            </p:cNvSpPr>
            <p:nvPr/>
          </p:nvSpPr>
          <p:spPr bwMode="auto">
            <a:xfrm flipV="1">
              <a:off x="1529" y="3225"/>
              <a:ext cx="1" cy="59"/>
            </a:xfrm>
            <a:prstGeom prst="line">
              <a:avLst/>
            </a:prstGeom>
            <a:noFill/>
            <a:ln w="17463">
              <a:solidFill>
                <a:srgbClr val="000000"/>
              </a:solidFill>
              <a:round/>
              <a:headEnd/>
              <a:tailEnd/>
            </a:ln>
          </p:spPr>
          <p:txBody>
            <a:bodyPr/>
            <a:lstStyle/>
            <a:p>
              <a:endParaRPr lang="en-US"/>
            </a:p>
          </p:txBody>
        </p:sp>
        <p:sp>
          <p:nvSpPr>
            <p:cNvPr id="2287731" name="Line 235"/>
            <p:cNvSpPr>
              <a:spLocks noChangeShapeType="1"/>
            </p:cNvSpPr>
            <p:nvPr/>
          </p:nvSpPr>
          <p:spPr bwMode="auto">
            <a:xfrm flipV="1">
              <a:off x="1554" y="3229"/>
              <a:ext cx="1" cy="58"/>
            </a:xfrm>
            <a:prstGeom prst="line">
              <a:avLst/>
            </a:prstGeom>
            <a:noFill/>
            <a:ln w="17463">
              <a:solidFill>
                <a:srgbClr val="000000"/>
              </a:solidFill>
              <a:round/>
              <a:headEnd/>
              <a:tailEnd/>
            </a:ln>
          </p:spPr>
          <p:txBody>
            <a:bodyPr/>
            <a:lstStyle/>
            <a:p>
              <a:endParaRPr lang="en-US"/>
            </a:p>
          </p:txBody>
        </p:sp>
        <p:sp>
          <p:nvSpPr>
            <p:cNvPr id="2287732" name="Line 236"/>
            <p:cNvSpPr>
              <a:spLocks noChangeShapeType="1"/>
            </p:cNvSpPr>
            <p:nvPr/>
          </p:nvSpPr>
          <p:spPr bwMode="auto">
            <a:xfrm flipV="1">
              <a:off x="1627" y="3389"/>
              <a:ext cx="1" cy="59"/>
            </a:xfrm>
            <a:prstGeom prst="line">
              <a:avLst/>
            </a:prstGeom>
            <a:noFill/>
            <a:ln w="17463">
              <a:solidFill>
                <a:srgbClr val="000000"/>
              </a:solidFill>
              <a:round/>
              <a:headEnd/>
              <a:tailEnd/>
            </a:ln>
          </p:spPr>
          <p:txBody>
            <a:bodyPr/>
            <a:lstStyle/>
            <a:p>
              <a:endParaRPr lang="en-US"/>
            </a:p>
          </p:txBody>
        </p:sp>
        <p:sp>
          <p:nvSpPr>
            <p:cNvPr id="2287733" name="Line 237"/>
            <p:cNvSpPr>
              <a:spLocks noChangeShapeType="1"/>
            </p:cNvSpPr>
            <p:nvPr/>
          </p:nvSpPr>
          <p:spPr bwMode="auto">
            <a:xfrm flipV="1">
              <a:off x="1492" y="3521"/>
              <a:ext cx="1" cy="58"/>
            </a:xfrm>
            <a:prstGeom prst="line">
              <a:avLst/>
            </a:prstGeom>
            <a:noFill/>
            <a:ln w="17463">
              <a:solidFill>
                <a:srgbClr val="000000"/>
              </a:solidFill>
              <a:round/>
              <a:headEnd/>
              <a:tailEnd/>
            </a:ln>
          </p:spPr>
          <p:txBody>
            <a:bodyPr/>
            <a:lstStyle/>
            <a:p>
              <a:endParaRPr lang="en-US"/>
            </a:p>
          </p:txBody>
        </p:sp>
        <p:sp>
          <p:nvSpPr>
            <p:cNvPr id="2287734" name="Line 238"/>
            <p:cNvSpPr>
              <a:spLocks noChangeShapeType="1"/>
            </p:cNvSpPr>
            <p:nvPr/>
          </p:nvSpPr>
          <p:spPr bwMode="auto">
            <a:xfrm flipV="1">
              <a:off x="1518" y="3521"/>
              <a:ext cx="1" cy="58"/>
            </a:xfrm>
            <a:prstGeom prst="line">
              <a:avLst/>
            </a:prstGeom>
            <a:noFill/>
            <a:ln w="17463">
              <a:solidFill>
                <a:srgbClr val="000000"/>
              </a:solidFill>
              <a:round/>
              <a:headEnd/>
              <a:tailEnd/>
            </a:ln>
          </p:spPr>
          <p:txBody>
            <a:bodyPr/>
            <a:lstStyle/>
            <a:p>
              <a:endParaRPr lang="en-US"/>
            </a:p>
          </p:txBody>
        </p:sp>
        <p:sp>
          <p:nvSpPr>
            <p:cNvPr id="2287735" name="Line 239"/>
            <p:cNvSpPr>
              <a:spLocks noChangeShapeType="1"/>
            </p:cNvSpPr>
            <p:nvPr/>
          </p:nvSpPr>
          <p:spPr bwMode="auto">
            <a:xfrm flipV="1">
              <a:off x="1474" y="3663"/>
              <a:ext cx="1" cy="58"/>
            </a:xfrm>
            <a:prstGeom prst="line">
              <a:avLst/>
            </a:prstGeom>
            <a:noFill/>
            <a:ln w="17463">
              <a:solidFill>
                <a:srgbClr val="000000"/>
              </a:solidFill>
              <a:round/>
              <a:headEnd/>
              <a:tailEnd/>
            </a:ln>
          </p:spPr>
          <p:txBody>
            <a:bodyPr/>
            <a:lstStyle/>
            <a:p>
              <a:endParaRPr lang="en-US"/>
            </a:p>
          </p:txBody>
        </p:sp>
        <p:sp>
          <p:nvSpPr>
            <p:cNvPr id="2287736" name="Line 240"/>
            <p:cNvSpPr>
              <a:spLocks noChangeShapeType="1"/>
            </p:cNvSpPr>
            <p:nvPr/>
          </p:nvSpPr>
          <p:spPr bwMode="auto">
            <a:xfrm flipV="1">
              <a:off x="1500" y="3663"/>
              <a:ext cx="1" cy="58"/>
            </a:xfrm>
            <a:prstGeom prst="line">
              <a:avLst/>
            </a:prstGeom>
            <a:noFill/>
            <a:ln w="17463">
              <a:solidFill>
                <a:srgbClr val="000000"/>
              </a:solidFill>
              <a:round/>
              <a:headEnd/>
              <a:tailEnd/>
            </a:ln>
          </p:spPr>
          <p:txBody>
            <a:bodyPr/>
            <a:lstStyle/>
            <a:p>
              <a:endParaRPr lang="en-US"/>
            </a:p>
          </p:txBody>
        </p:sp>
        <p:sp>
          <p:nvSpPr>
            <p:cNvPr id="2287737" name="Line 241"/>
            <p:cNvSpPr>
              <a:spLocks noChangeShapeType="1"/>
            </p:cNvSpPr>
            <p:nvPr/>
          </p:nvSpPr>
          <p:spPr bwMode="auto">
            <a:xfrm flipV="1">
              <a:off x="1529" y="3663"/>
              <a:ext cx="1" cy="58"/>
            </a:xfrm>
            <a:prstGeom prst="line">
              <a:avLst/>
            </a:prstGeom>
            <a:noFill/>
            <a:ln w="17463">
              <a:solidFill>
                <a:srgbClr val="000000"/>
              </a:solidFill>
              <a:round/>
              <a:headEnd/>
              <a:tailEnd/>
            </a:ln>
          </p:spPr>
          <p:txBody>
            <a:bodyPr/>
            <a:lstStyle/>
            <a:p>
              <a:endParaRPr lang="en-US"/>
            </a:p>
          </p:txBody>
        </p:sp>
        <p:sp>
          <p:nvSpPr>
            <p:cNvPr id="2287738" name="Line 242"/>
            <p:cNvSpPr>
              <a:spLocks noChangeShapeType="1"/>
            </p:cNvSpPr>
            <p:nvPr/>
          </p:nvSpPr>
          <p:spPr bwMode="auto">
            <a:xfrm flipV="1">
              <a:off x="1532" y="4141"/>
              <a:ext cx="1" cy="58"/>
            </a:xfrm>
            <a:prstGeom prst="line">
              <a:avLst/>
            </a:prstGeom>
            <a:noFill/>
            <a:ln w="17463">
              <a:solidFill>
                <a:srgbClr val="000000"/>
              </a:solidFill>
              <a:round/>
              <a:headEnd/>
              <a:tailEnd/>
            </a:ln>
          </p:spPr>
          <p:txBody>
            <a:bodyPr/>
            <a:lstStyle/>
            <a:p>
              <a:endParaRPr lang="en-US"/>
            </a:p>
          </p:txBody>
        </p:sp>
        <p:sp>
          <p:nvSpPr>
            <p:cNvPr id="2287739" name="Line 243"/>
            <p:cNvSpPr>
              <a:spLocks noChangeShapeType="1"/>
            </p:cNvSpPr>
            <p:nvPr/>
          </p:nvSpPr>
          <p:spPr bwMode="auto">
            <a:xfrm flipV="1">
              <a:off x="1558" y="4141"/>
              <a:ext cx="1" cy="58"/>
            </a:xfrm>
            <a:prstGeom prst="line">
              <a:avLst/>
            </a:prstGeom>
            <a:noFill/>
            <a:ln w="17463">
              <a:solidFill>
                <a:srgbClr val="000000"/>
              </a:solidFill>
              <a:round/>
              <a:headEnd/>
              <a:tailEnd/>
            </a:ln>
          </p:spPr>
          <p:txBody>
            <a:bodyPr/>
            <a:lstStyle/>
            <a:p>
              <a:endParaRPr lang="en-US"/>
            </a:p>
          </p:txBody>
        </p:sp>
        <p:sp>
          <p:nvSpPr>
            <p:cNvPr id="2287740" name="Line 244"/>
            <p:cNvSpPr>
              <a:spLocks noChangeShapeType="1"/>
            </p:cNvSpPr>
            <p:nvPr/>
          </p:nvSpPr>
          <p:spPr bwMode="auto">
            <a:xfrm flipV="1">
              <a:off x="2251" y="3929"/>
              <a:ext cx="1" cy="59"/>
            </a:xfrm>
            <a:prstGeom prst="line">
              <a:avLst/>
            </a:prstGeom>
            <a:noFill/>
            <a:ln w="6350">
              <a:solidFill>
                <a:srgbClr val="000000"/>
              </a:solidFill>
              <a:round/>
              <a:headEnd/>
              <a:tailEnd/>
            </a:ln>
          </p:spPr>
          <p:txBody>
            <a:bodyPr/>
            <a:lstStyle/>
            <a:p>
              <a:endParaRPr lang="en-US"/>
            </a:p>
          </p:txBody>
        </p:sp>
        <p:sp>
          <p:nvSpPr>
            <p:cNvPr id="2287741" name="Line 245"/>
            <p:cNvSpPr>
              <a:spLocks noChangeShapeType="1"/>
            </p:cNvSpPr>
            <p:nvPr/>
          </p:nvSpPr>
          <p:spPr bwMode="auto">
            <a:xfrm flipV="1">
              <a:off x="2276" y="3929"/>
              <a:ext cx="1" cy="59"/>
            </a:xfrm>
            <a:prstGeom prst="line">
              <a:avLst/>
            </a:prstGeom>
            <a:noFill/>
            <a:ln w="6350">
              <a:solidFill>
                <a:srgbClr val="000000"/>
              </a:solidFill>
              <a:round/>
              <a:headEnd/>
              <a:tailEnd/>
            </a:ln>
          </p:spPr>
          <p:txBody>
            <a:bodyPr/>
            <a:lstStyle/>
            <a:p>
              <a:endParaRPr lang="en-US"/>
            </a:p>
          </p:txBody>
        </p:sp>
        <p:sp>
          <p:nvSpPr>
            <p:cNvPr id="2287742" name="Line 246"/>
            <p:cNvSpPr>
              <a:spLocks noChangeShapeType="1"/>
            </p:cNvSpPr>
            <p:nvPr/>
          </p:nvSpPr>
          <p:spPr bwMode="auto">
            <a:xfrm flipV="1">
              <a:off x="2298" y="3926"/>
              <a:ext cx="1" cy="58"/>
            </a:xfrm>
            <a:prstGeom prst="line">
              <a:avLst/>
            </a:prstGeom>
            <a:noFill/>
            <a:ln w="6350">
              <a:solidFill>
                <a:srgbClr val="000000"/>
              </a:solidFill>
              <a:round/>
              <a:headEnd/>
              <a:tailEnd/>
            </a:ln>
          </p:spPr>
          <p:txBody>
            <a:bodyPr/>
            <a:lstStyle/>
            <a:p>
              <a:endParaRPr lang="en-US"/>
            </a:p>
          </p:txBody>
        </p:sp>
        <p:sp>
          <p:nvSpPr>
            <p:cNvPr id="2287743" name="Line 247"/>
            <p:cNvSpPr>
              <a:spLocks noChangeShapeType="1"/>
            </p:cNvSpPr>
            <p:nvPr/>
          </p:nvSpPr>
          <p:spPr bwMode="auto">
            <a:xfrm flipV="1">
              <a:off x="2057" y="3973"/>
              <a:ext cx="1" cy="58"/>
            </a:xfrm>
            <a:prstGeom prst="line">
              <a:avLst/>
            </a:prstGeom>
            <a:noFill/>
            <a:ln w="6350">
              <a:solidFill>
                <a:srgbClr val="000000"/>
              </a:solidFill>
              <a:round/>
              <a:headEnd/>
              <a:tailEnd/>
            </a:ln>
          </p:spPr>
          <p:txBody>
            <a:bodyPr/>
            <a:lstStyle/>
            <a:p>
              <a:endParaRPr lang="en-US"/>
            </a:p>
          </p:txBody>
        </p:sp>
        <p:sp>
          <p:nvSpPr>
            <p:cNvPr id="2287744" name="Line 248"/>
            <p:cNvSpPr>
              <a:spLocks noChangeShapeType="1"/>
            </p:cNvSpPr>
            <p:nvPr/>
          </p:nvSpPr>
          <p:spPr bwMode="auto">
            <a:xfrm flipV="1">
              <a:off x="2076" y="3973"/>
              <a:ext cx="1" cy="58"/>
            </a:xfrm>
            <a:prstGeom prst="line">
              <a:avLst/>
            </a:prstGeom>
            <a:noFill/>
            <a:ln w="6350">
              <a:solidFill>
                <a:srgbClr val="000000"/>
              </a:solidFill>
              <a:round/>
              <a:headEnd/>
              <a:tailEnd/>
            </a:ln>
          </p:spPr>
          <p:txBody>
            <a:bodyPr/>
            <a:lstStyle/>
            <a:p>
              <a:endParaRPr lang="en-US"/>
            </a:p>
          </p:txBody>
        </p:sp>
        <p:sp>
          <p:nvSpPr>
            <p:cNvPr id="2287745" name="Rectangle 249"/>
            <p:cNvSpPr>
              <a:spLocks noChangeArrowheads="1"/>
            </p:cNvSpPr>
            <p:nvPr/>
          </p:nvSpPr>
          <p:spPr bwMode="auto">
            <a:xfrm>
              <a:off x="1248" y="2880"/>
              <a:ext cx="180" cy="71"/>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Wendy</a:t>
              </a:r>
              <a:endParaRPr lang="en-US" sz="2400"/>
            </a:p>
          </p:txBody>
        </p:sp>
        <p:sp>
          <p:nvSpPr>
            <p:cNvPr id="2287746" name="Rectangle 250"/>
            <p:cNvSpPr>
              <a:spLocks noChangeArrowheads="1"/>
            </p:cNvSpPr>
            <p:nvPr/>
          </p:nvSpPr>
          <p:spPr bwMode="auto">
            <a:xfrm>
              <a:off x="1908" y="2880"/>
              <a:ext cx="189" cy="71"/>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May 19</a:t>
              </a:r>
              <a:endParaRPr lang="en-US" sz="2400"/>
            </a:p>
          </p:txBody>
        </p:sp>
        <p:sp>
          <p:nvSpPr>
            <p:cNvPr id="2287747" name="Rectangle 251"/>
            <p:cNvSpPr>
              <a:spLocks noChangeArrowheads="1"/>
            </p:cNvSpPr>
            <p:nvPr/>
          </p:nvSpPr>
          <p:spPr bwMode="auto">
            <a:xfrm>
              <a:off x="1420" y="2604"/>
              <a:ext cx="524" cy="153"/>
            </a:xfrm>
            <a:prstGeom prst="rect">
              <a:avLst/>
            </a:prstGeom>
            <a:solidFill>
              <a:srgbClr val="FFFF99"/>
            </a:solidFill>
            <a:ln w="9525">
              <a:solidFill>
                <a:schemeClr val="tx1"/>
              </a:solidFill>
              <a:miter lim="800000"/>
              <a:headEnd/>
              <a:tailEnd/>
            </a:ln>
          </p:spPr>
          <p:txBody>
            <a:bodyPr wrap="none" lIns="27432" tIns="18288" rIns="27432" bIns="18288">
              <a:spAutoFit/>
            </a:bodyPr>
            <a:lstStyle/>
            <a:p>
              <a:pPr eaLnBrk="0" hangingPunct="0"/>
              <a:r>
                <a:rPr lang="en-US" sz="1000">
                  <a:solidFill>
                    <a:srgbClr val="000000"/>
                  </a:solidFill>
                </a:rPr>
                <a:t>Tally Sheet</a:t>
              </a:r>
              <a:endParaRPr lang="en-US" sz="1000"/>
            </a:p>
          </p:txBody>
        </p:sp>
      </p:grpSp>
      <p:grpSp>
        <p:nvGrpSpPr>
          <p:cNvPr id="2287622" name="Group 252"/>
          <p:cNvGrpSpPr>
            <a:grpSpLocks/>
          </p:cNvGrpSpPr>
          <p:nvPr/>
        </p:nvGrpSpPr>
        <p:grpSpPr bwMode="auto">
          <a:xfrm>
            <a:off x="5643563" y="4333875"/>
            <a:ext cx="2528887" cy="1990725"/>
            <a:chOff x="3555" y="2730"/>
            <a:chExt cx="1903" cy="1525"/>
          </a:xfrm>
        </p:grpSpPr>
        <p:sp>
          <p:nvSpPr>
            <p:cNvPr id="2287623" name="Rectangle 253"/>
            <p:cNvSpPr>
              <a:spLocks noChangeArrowheads="1"/>
            </p:cNvSpPr>
            <p:nvPr/>
          </p:nvSpPr>
          <p:spPr bwMode="auto">
            <a:xfrm>
              <a:off x="3556" y="3095"/>
              <a:ext cx="1650" cy="700"/>
            </a:xfrm>
            <a:prstGeom prst="rect">
              <a:avLst/>
            </a:prstGeom>
            <a:noFill/>
            <a:ln w="4763">
              <a:solidFill>
                <a:srgbClr val="000000"/>
              </a:solidFill>
              <a:miter lim="800000"/>
              <a:headEnd/>
              <a:tailEnd/>
            </a:ln>
          </p:spPr>
          <p:txBody>
            <a:bodyPr/>
            <a:lstStyle/>
            <a:p>
              <a:endParaRPr lang="en-US"/>
            </a:p>
          </p:txBody>
        </p:sp>
        <p:sp>
          <p:nvSpPr>
            <p:cNvPr id="2287624" name="Rectangle 254"/>
            <p:cNvSpPr>
              <a:spLocks noChangeArrowheads="1"/>
            </p:cNvSpPr>
            <p:nvPr/>
          </p:nvSpPr>
          <p:spPr bwMode="auto">
            <a:xfrm>
              <a:off x="3559" y="3098"/>
              <a:ext cx="1650" cy="700"/>
            </a:xfrm>
            <a:prstGeom prst="rect">
              <a:avLst/>
            </a:prstGeom>
            <a:noFill/>
            <a:ln w="4763">
              <a:solidFill>
                <a:srgbClr val="000000"/>
              </a:solidFill>
              <a:miter lim="800000"/>
              <a:headEnd/>
              <a:tailEnd/>
            </a:ln>
          </p:spPr>
          <p:txBody>
            <a:bodyPr/>
            <a:lstStyle/>
            <a:p>
              <a:endParaRPr lang="en-US"/>
            </a:p>
          </p:txBody>
        </p:sp>
        <p:grpSp>
          <p:nvGrpSpPr>
            <p:cNvPr id="2287625" name="Group 255"/>
            <p:cNvGrpSpPr>
              <a:grpSpLocks/>
            </p:cNvGrpSpPr>
            <p:nvPr/>
          </p:nvGrpSpPr>
          <p:grpSpPr bwMode="auto">
            <a:xfrm>
              <a:off x="3555" y="3210"/>
              <a:ext cx="1652" cy="481"/>
              <a:chOff x="3555" y="3168"/>
              <a:chExt cx="1652" cy="481"/>
            </a:xfrm>
          </p:grpSpPr>
          <p:sp>
            <p:nvSpPr>
              <p:cNvPr id="2287677" name="Line 256"/>
              <p:cNvSpPr>
                <a:spLocks noChangeShapeType="1"/>
              </p:cNvSpPr>
              <p:nvPr/>
            </p:nvSpPr>
            <p:spPr bwMode="auto">
              <a:xfrm>
                <a:off x="3555" y="3532"/>
                <a:ext cx="1652" cy="1"/>
              </a:xfrm>
              <a:prstGeom prst="line">
                <a:avLst/>
              </a:prstGeom>
              <a:noFill/>
              <a:ln w="4763">
                <a:solidFill>
                  <a:srgbClr val="000000"/>
                </a:solidFill>
                <a:round/>
                <a:headEnd/>
                <a:tailEnd/>
              </a:ln>
            </p:spPr>
            <p:txBody>
              <a:bodyPr/>
              <a:lstStyle/>
              <a:p>
                <a:endParaRPr lang="en-US"/>
              </a:p>
            </p:txBody>
          </p:sp>
          <p:sp>
            <p:nvSpPr>
              <p:cNvPr id="2287678" name="Line 257"/>
              <p:cNvSpPr>
                <a:spLocks noChangeShapeType="1"/>
              </p:cNvSpPr>
              <p:nvPr/>
            </p:nvSpPr>
            <p:spPr bwMode="auto">
              <a:xfrm>
                <a:off x="3555" y="3168"/>
                <a:ext cx="1652" cy="1"/>
              </a:xfrm>
              <a:prstGeom prst="line">
                <a:avLst/>
              </a:prstGeom>
              <a:noFill/>
              <a:ln w="4763">
                <a:solidFill>
                  <a:srgbClr val="000000"/>
                </a:solidFill>
                <a:round/>
                <a:headEnd/>
                <a:tailEnd/>
              </a:ln>
            </p:spPr>
            <p:txBody>
              <a:bodyPr/>
              <a:lstStyle/>
              <a:p>
                <a:endParaRPr lang="en-US"/>
              </a:p>
            </p:txBody>
          </p:sp>
          <p:sp>
            <p:nvSpPr>
              <p:cNvPr id="2287679" name="Line 258"/>
              <p:cNvSpPr>
                <a:spLocks noChangeShapeType="1"/>
              </p:cNvSpPr>
              <p:nvPr/>
            </p:nvSpPr>
            <p:spPr bwMode="auto">
              <a:xfrm>
                <a:off x="3555" y="3300"/>
                <a:ext cx="1652" cy="1"/>
              </a:xfrm>
              <a:prstGeom prst="line">
                <a:avLst/>
              </a:prstGeom>
              <a:noFill/>
              <a:ln w="4763">
                <a:solidFill>
                  <a:srgbClr val="000000"/>
                </a:solidFill>
                <a:round/>
                <a:headEnd/>
                <a:tailEnd/>
              </a:ln>
            </p:spPr>
            <p:txBody>
              <a:bodyPr/>
              <a:lstStyle/>
              <a:p>
                <a:endParaRPr lang="en-US"/>
              </a:p>
            </p:txBody>
          </p:sp>
          <p:sp>
            <p:nvSpPr>
              <p:cNvPr id="2287680" name="Line 259"/>
              <p:cNvSpPr>
                <a:spLocks noChangeShapeType="1"/>
              </p:cNvSpPr>
              <p:nvPr/>
            </p:nvSpPr>
            <p:spPr bwMode="auto">
              <a:xfrm>
                <a:off x="3555" y="3416"/>
                <a:ext cx="1652" cy="1"/>
              </a:xfrm>
              <a:prstGeom prst="line">
                <a:avLst/>
              </a:prstGeom>
              <a:noFill/>
              <a:ln w="4763">
                <a:solidFill>
                  <a:srgbClr val="000000"/>
                </a:solidFill>
                <a:round/>
                <a:headEnd/>
                <a:tailEnd/>
              </a:ln>
            </p:spPr>
            <p:txBody>
              <a:bodyPr/>
              <a:lstStyle/>
              <a:p>
                <a:endParaRPr lang="en-US"/>
              </a:p>
            </p:txBody>
          </p:sp>
          <p:sp>
            <p:nvSpPr>
              <p:cNvPr id="2287681" name="Line 260"/>
              <p:cNvSpPr>
                <a:spLocks noChangeShapeType="1"/>
              </p:cNvSpPr>
              <p:nvPr/>
            </p:nvSpPr>
            <p:spPr bwMode="auto">
              <a:xfrm>
                <a:off x="3555" y="3648"/>
                <a:ext cx="1652" cy="1"/>
              </a:xfrm>
              <a:prstGeom prst="line">
                <a:avLst/>
              </a:prstGeom>
              <a:noFill/>
              <a:ln w="4763">
                <a:solidFill>
                  <a:srgbClr val="000000"/>
                </a:solidFill>
                <a:round/>
                <a:headEnd/>
                <a:tailEnd/>
              </a:ln>
            </p:spPr>
            <p:txBody>
              <a:bodyPr/>
              <a:lstStyle/>
              <a:p>
                <a:endParaRPr lang="en-US"/>
              </a:p>
            </p:txBody>
          </p:sp>
        </p:grpSp>
        <p:sp>
          <p:nvSpPr>
            <p:cNvPr id="2287626" name="Line 261"/>
            <p:cNvSpPr>
              <a:spLocks noChangeShapeType="1"/>
            </p:cNvSpPr>
            <p:nvPr/>
          </p:nvSpPr>
          <p:spPr bwMode="auto">
            <a:xfrm flipV="1">
              <a:off x="3742" y="3097"/>
              <a:ext cx="1" cy="702"/>
            </a:xfrm>
            <a:prstGeom prst="line">
              <a:avLst/>
            </a:prstGeom>
            <a:noFill/>
            <a:ln w="4763">
              <a:solidFill>
                <a:srgbClr val="000000"/>
              </a:solidFill>
              <a:round/>
              <a:headEnd/>
              <a:tailEnd/>
            </a:ln>
          </p:spPr>
          <p:txBody>
            <a:bodyPr/>
            <a:lstStyle/>
            <a:p>
              <a:endParaRPr lang="en-US"/>
            </a:p>
          </p:txBody>
        </p:sp>
        <p:sp>
          <p:nvSpPr>
            <p:cNvPr id="2287627" name="Line 262"/>
            <p:cNvSpPr>
              <a:spLocks noChangeShapeType="1"/>
            </p:cNvSpPr>
            <p:nvPr/>
          </p:nvSpPr>
          <p:spPr bwMode="auto">
            <a:xfrm flipV="1">
              <a:off x="3739" y="3094"/>
              <a:ext cx="1" cy="705"/>
            </a:xfrm>
            <a:prstGeom prst="line">
              <a:avLst/>
            </a:prstGeom>
            <a:noFill/>
            <a:ln w="4763">
              <a:solidFill>
                <a:srgbClr val="000000"/>
              </a:solidFill>
              <a:round/>
              <a:headEnd/>
              <a:tailEnd/>
            </a:ln>
          </p:spPr>
          <p:txBody>
            <a:bodyPr/>
            <a:lstStyle/>
            <a:p>
              <a:endParaRPr lang="en-US"/>
            </a:p>
          </p:txBody>
        </p:sp>
        <p:grpSp>
          <p:nvGrpSpPr>
            <p:cNvPr id="2287628" name="Group 263"/>
            <p:cNvGrpSpPr>
              <a:grpSpLocks/>
            </p:cNvGrpSpPr>
            <p:nvPr/>
          </p:nvGrpSpPr>
          <p:grpSpPr bwMode="auto">
            <a:xfrm>
              <a:off x="3929" y="3094"/>
              <a:ext cx="983" cy="821"/>
              <a:chOff x="3929" y="3052"/>
              <a:chExt cx="983" cy="821"/>
            </a:xfrm>
          </p:grpSpPr>
          <p:sp>
            <p:nvSpPr>
              <p:cNvPr id="2287671" name="Line 264"/>
              <p:cNvSpPr>
                <a:spLocks noChangeShapeType="1"/>
              </p:cNvSpPr>
              <p:nvPr/>
            </p:nvSpPr>
            <p:spPr bwMode="auto">
              <a:xfrm flipV="1">
                <a:off x="3929" y="3052"/>
                <a:ext cx="1" cy="821"/>
              </a:xfrm>
              <a:prstGeom prst="line">
                <a:avLst/>
              </a:prstGeom>
              <a:noFill/>
              <a:ln w="4763">
                <a:solidFill>
                  <a:srgbClr val="000000"/>
                </a:solidFill>
                <a:round/>
                <a:headEnd/>
                <a:tailEnd/>
              </a:ln>
            </p:spPr>
            <p:txBody>
              <a:bodyPr/>
              <a:lstStyle/>
              <a:p>
                <a:endParaRPr lang="en-US"/>
              </a:p>
            </p:txBody>
          </p:sp>
          <p:sp>
            <p:nvSpPr>
              <p:cNvPr id="2287672" name="Line 265"/>
              <p:cNvSpPr>
                <a:spLocks noChangeShapeType="1"/>
              </p:cNvSpPr>
              <p:nvPr/>
            </p:nvSpPr>
            <p:spPr bwMode="auto">
              <a:xfrm flipV="1">
                <a:off x="4116" y="3052"/>
                <a:ext cx="1" cy="821"/>
              </a:xfrm>
              <a:prstGeom prst="line">
                <a:avLst/>
              </a:prstGeom>
              <a:noFill/>
              <a:ln w="4763">
                <a:solidFill>
                  <a:srgbClr val="000000"/>
                </a:solidFill>
                <a:round/>
                <a:headEnd/>
                <a:tailEnd/>
              </a:ln>
            </p:spPr>
            <p:txBody>
              <a:bodyPr/>
              <a:lstStyle/>
              <a:p>
                <a:endParaRPr lang="en-US"/>
              </a:p>
            </p:txBody>
          </p:sp>
          <p:sp>
            <p:nvSpPr>
              <p:cNvPr id="2287673" name="Line 266"/>
              <p:cNvSpPr>
                <a:spLocks noChangeShapeType="1"/>
              </p:cNvSpPr>
              <p:nvPr/>
            </p:nvSpPr>
            <p:spPr bwMode="auto">
              <a:xfrm flipV="1">
                <a:off x="4299" y="3052"/>
                <a:ext cx="1" cy="821"/>
              </a:xfrm>
              <a:prstGeom prst="line">
                <a:avLst/>
              </a:prstGeom>
              <a:noFill/>
              <a:ln w="4763">
                <a:solidFill>
                  <a:srgbClr val="000000"/>
                </a:solidFill>
                <a:round/>
                <a:headEnd/>
                <a:tailEnd/>
              </a:ln>
            </p:spPr>
            <p:txBody>
              <a:bodyPr/>
              <a:lstStyle/>
              <a:p>
                <a:endParaRPr lang="en-US"/>
              </a:p>
            </p:txBody>
          </p:sp>
          <p:sp>
            <p:nvSpPr>
              <p:cNvPr id="2287674" name="Line 267"/>
              <p:cNvSpPr>
                <a:spLocks noChangeShapeType="1"/>
              </p:cNvSpPr>
              <p:nvPr/>
            </p:nvSpPr>
            <p:spPr bwMode="auto">
              <a:xfrm flipV="1">
                <a:off x="4489" y="3052"/>
                <a:ext cx="1" cy="821"/>
              </a:xfrm>
              <a:prstGeom prst="line">
                <a:avLst/>
              </a:prstGeom>
              <a:noFill/>
              <a:ln w="4763">
                <a:solidFill>
                  <a:srgbClr val="000000"/>
                </a:solidFill>
                <a:round/>
                <a:headEnd/>
                <a:tailEnd/>
              </a:ln>
            </p:spPr>
            <p:txBody>
              <a:bodyPr/>
              <a:lstStyle/>
              <a:p>
                <a:endParaRPr lang="en-US"/>
              </a:p>
            </p:txBody>
          </p:sp>
          <p:sp>
            <p:nvSpPr>
              <p:cNvPr id="2287675" name="Line 268"/>
              <p:cNvSpPr>
                <a:spLocks noChangeShapeType="1"/>
              </p:cNvSpPr>
              <p:nvPr/>
            </p:nvSpPr>
            <p:spPr bwMode="auto">
              <a:xfrm flipV="1">
                <a:off x="4676" y="3052"/>
                <a:ext cx="1" cy="821"/>
              </a:xfrm>
              <a:prstGeom prst="line">
                <a:avLst/>
              </a:prstGeom>
              <a:noFill/>
              <a:ln w="4763">
                <a:solidFill>
                  <a:srgbClr val="000000"/>
                </a:solidFill>
                <a:round/>
                <a:headEnd/>
                <a:tailEnd/>
              </a:ln>
            </p:spPr>
            <p:txBody>
              <a:bodyPr/>
              <a:lstStyle/>
              <a:p>
                <a:endParaRPr lang="en-US"/>
              </a:p>
            </p:txBody>
          </p:sp>
          <p:sp>
            <p:nvSpPr>
              <p:cNvPr id="2287676" name="Line 269"/>
              <p:cNvSpPr>
                <a:spLocks noChangeShapeType="1"/>
              </p:cNvSpPr>
              <p:nvPr/>
            </p:nvSpPr>
            <p:spPr bwMode="auto">
              <a:xfrm flipV="1">
                <a:off x="4911" y="3052"/>
                <a:ext cx="1" cy="821"/>
              </a:xfrm>
              <a:prstGeom prst="line">
                <a:avLst/>
              </a:prstGeom>
              <a:noFill/>
              <a:ln w="4763">
                <a:solidFill>
                  <a:srgbClr val="000000"/>
                </a:solidFill>
                <a:round/>
                <a:headEnd/>
                <a:tailEnd/>
              </a:ln>
            </p:spPr>
            <p:txBody>
              <a:bodyPr/>
              <a:lstStyle/>
              <a:p>
                <a:endParaRPr lang="en-US"/>
              </a:p>
            </p:txBody>
          </p:sp>
        </p:grpSp>
        <p:sp>
          <p:nvSpPr>
            <p:cNvPr id="2287629" name="Rectangle 270"/>
            <p:cNvSpPr>
              <a:spLocks noChangeArrowheads="1"/>
            </p:cNvSpPr>
            <p:nvPr/>
          </p:nvSpPr>
          <p:spPr bwMode="auto">
            <a:xfrm>
              <a:off x="3758" y="3242"/>
              <a:ext cx="169"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E E E</a:t>
              </a:r>
              <a:endParaRPr lang="en-US" sz="2400"/>
            </a:p>
          </p:txBody>
        </p:sp>
        <p:sp>
          <p:nvSpPr>
            <p:cNvPr id="2287630" name="Rectangle 271"/>
            <p:cNvSpPr>
              <a:spLocks noChangeArrowheads="1"/>
            </p:cNvSpPr>
            <p:nvPr/>
          </p:nvSpPr>
          <p:spPr bwMode="auto">
            <a:xfrm>
              <a:off x="3771" y="3351"/>
              <a:ext cx="32"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a:t>
              </a:r>
              <a:endParaRPr lang="en-US" sz="2400"/>
            </a:p>
          </p:txBody>
        </p:sp>
        <p:sp>
          <p:nvSpPr>
            <p:cNvPr id="2287631" name="Rectangle 272"/>
            <p:cNvSpPr>
              <a:spLocks noChangeArrowheads="1"/>
            </p:cNvSpPr>
            <p:nvPr/>
          </p:nvSpPr>
          <p:spPr bwMode="auto">
            <a:xfrm>
              <a:off x="4167" y="3255"/>
              <a:ext cx="82"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R R</a:t>
              </a:r>
              <a:endParaRPr lang="en-US" sz="2400"/>
            </a:p>
          </p:txBody>
        </p:sp>
        <p:sp>
          <p:nvSpPr>
            <p:cNvPr id="2287632" name="Rectangle 273"/>
            <p:cNvSpPr>
              <a:spLocks noChangeArrowheads="1"/>
            </p:cNvSpPr>
            <p:nvPr/>
          </p:nvSpPr>
          <p:spPr bwMode="auto">
            <a:xfrm>
              <a:off x="4502" y="3229"/>
              <a:ext cx="144"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R R R </a:t>
              </a:r>
              <a:endParaRPr lang="en-US" sz="2400"/>
            </a:p>
          </p:txBody>
        </p:sp>
        <p:sp>
          <p:nvSpPr>
            <p:cNvPr id="2287633" name="Rectangle 274"/>
            <p:cNvSpPr>
              <a:spLocks noChangeArrowheads="1"/>
            </p:cNvSpPr>
            <p:nvPr/>
          </p:nvSpPr>
          <p:spPr bwMode="auto">
            <a:xfrm>
              <a:off x="4502" y="3271"/>
              <a:ext cx="35"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R</a:t>
              </a:r>
              <a:endParaRPr lang="en-US" sz="2400"/>
            </a:p>
          </p:txBody>
        </p:sp>
        <p:sp>
          <p:nvSpPr>
            <p:cNvPr id="2287634" name="Rectangle 275"/>
            <p:cNvSpPr>
              <a:spLocks noChangeArrowheads="1"/>
            </p:cNvSpPr>
            <p:nvPr/>
          </p:nvSpPr>
          <p:spPr bwMode="auto">
            <a:xfrm>
              <a:off x="4689" y="3232"/>
              <a:ext cx="214"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E E E E</a:t>
              </a:r>
              <a:endParaRPr lang="en-US" sz="2400"/>
            </a:p>
          </p:txBody>
        </p:sp>
        <p:sp>
          <p:nvSpPr>
            <p:cNvPr id="2287635" name="Rectangle 276"/>
            <p:cNvSpPr>
              <a:spLocks noChangeArrowheads="1"/>
            </p:cNvSpPr>
            <p:nvPr/>
          </p:nvSpPr>
          <p:spPr bwMode="auto">
            <a:xfrm>
              <a:off x="4312" y="3351"/>
              <a:ext cx="169" cy="59"/>
            </a:xfrm>
            <a:prstGeom prst="rect">
              <a:avLst/>
            </a:prstGeom>
            <a:noFill/>
            <a:ln w="9525">
              <a:noFill/>
              <a:miter lim="800000"/>
              <a:headEnd/>
              <a:tailEnd/>
            </a:ln>
          </p:spPr>
          <p:txBody>
            <a:bodyPr wrap="none" lIns="0" tIns="0" rIns="0" bIns="0">
              <a:spAutoFit/>
            </a:bodyPr>
            <a:lstStyle/>
            <a:p>
              <a:pPr eaLnBrk="0" hangingPunct="0"/>
              <a:r>
                <a:rPr lang="en-US" sz="500" dirty="0">
                  <a:solidFill>
                    <a:srgbClr val="000000"/>
                  </a:solidFill>
                </a:rPr>
                <a:t>E E E E</a:t>
              </a:r>
              <a:endParaRPr lang="en-US" sz="2400" dirty="0"/>
            </a:p>
          </p:txBody>
        </p:sp>
        <p:sp>
          <p:nvSpPr>
            <p:cNvPr id="2287636" name="Rectangle 277"/>
            <p:cNvSpPr>
              <a:spLocks noChangeArrowheads="1"/>
            </p:cNvSpPr>
            <p:nvPr/>
          </p:nvSpPr>
          <p:spPr bwMode="auto">
            <a:xfrm>
              <a:off x="4499" y="3351"/>
              <a:ext cx="130"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R R R</a:t>
              </a:r>
              <a:endParaRPr lang="en-US" sz="2400"/>
            </a:p>
          </p:txBody>
        </p:sp>
        <p:sp>
          <p:nvSpPr>
            <p:cNvPr id="2287637" name="Rectangle 278"/>
            <p:cNvSpPr>
              <a:spLocks noChangeArrowheads="1"/>
            </p:cNvSpPr>
            <p:nvPr/>
          </p:nvSpPr>
          <p:spPr bwMode="auto">
            <a:xfrm>
              <a:off x="4721" y="3351"/>
              <a:ext cx="78"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A</a:t>
              </a:r>
              <a:endParaRPr lang="en-US" sz="2400"/>
            </a:p>
          </p:txBody>
        </p:sp>
        <p:sp>
          <p:nvSpPr>
            <p:cNvPr id="2287638" name="Rectangle 279"/>
            <p:cNvSpPr>
              <a:spLocks noChangeArrowheads="1"/>
            </p:cNvSpPr>
            <p:nvPr/>
          </p:nvSpPr>
          <p:spPr bwMode="auto">
            <a:xfrm>
              <a:off x="4934" y="3232"/>
              <a:ext cx="199"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M M T M </a:t>
              </a:r>
              <a:endParaRPr lang="en-US" sz="2400"/>
            </a:p>
          </p:txBody>
        </p:sp>
        <p:sp>
          <p:nvSpPr>
            <p:cNvPr id="2287639" name="Rectangle 280"/>
            <p:cNvSpPr>
              <a:spLocks noChangeArrowheads="1"/>
            </p:cNvSpPr>
            <p:nvPr/>
          </p:nvSpPr>
          <p:spPr bwMode="auto">
            <a:xfrm>
              <a:off x="4934" y="3274"/>
              <a:ext cx="28"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F</a:t>
              </a:r>
              <a:endParaRPr lang="en-US" sz="2400"/>
            </a:p>
          </p:txBody>
        </p:sp>
        <p:sp>
          <p:nvSpPr>
            <p:cNvPr id="2287640" name="Rectangle 281"/>
            <p:cNvSpPr>
              <a:spLocks noChangeArrowheads="1"/>
            </p:cNvSpPr>
            <p:nvPr/>
          </p:nvSpPr>
          <p:spPr bwMode="auto">
            <a:xfrm>
              <a:off x="3950" y="3815"/>
              <a:ext cx="137"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E E </a:t>
              </a:r>
              <a:endParaRPr lang="en-US" sz="2400"/>
            </a:p>
          </p:txBody>
        </p:sp>
        <p:sp>
          <p:nvSpPr>
            <p:cNvPr id="2287641" name="Rectangle 282"/>
            <p:cNvSpPr>
              <a:spLocks noChangeArrowheads="1"/>
            </p:cNvSpPr>
            <p:nvPr/>
          </p:nvSpPr>
          <p:spPr bwMode="auto">
            <a:xfrm>
              <a:off x="4144" y="3815"/>
              <a:ext cx="32"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a:t>
              </a:r>
              <a:endParaRPr lang="en-US" sz="2400"/>
            </a:p>
          </p:txBody>
        </p:sp>
        <p:sp>
          <p:nvSpPr>
            <p:cNvPr id="2287642" name="Rectangle 283"/>
            <p:cNvSpPr>
              <a:spLocks noChangeArrowheads="1"/>
            </p:cNvSpPr>
            <p:nvPr/>
          </p:nvSpPr>
          <p:spPr bwMode="auto">
            <a:xfrm>
              <a:off x="4326" y="3815"/>
              <a:ext cx="168"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A E A E</a:t>
              </a:r>
              <a:endParaRPr lang="en-US" sz="2400"/>
            </a:p>
          </p:txBody>
        </p:sp>
        <p:sp>
          <p:nvSpPr>
            <p:cNvPr id="2287643" name="Rectangle 284"/>
            <p:cNvSpPr>
              <a:spLocks noChangeArrowheads="1"/>
            </p:cNvSpPr>
            <p:nvPr/>
          </p:nvSpPr>
          <p:spPr bwMode="auto">
            <a:xfrm>
              <a:off x="4502" y="3815"/>
              <a:ext cx="182"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A E E </a:t>
              </a:r>
              <a:endParaRPr lang="en-US" sz="2400"/>
            </a:p>
          </p:txBody>
        </p:sp>
        <p:sp>
          <p:nvSpPr>
            <p:cNvPr id="2287644" name="Rectangle 285"/>
            <p:cNvSpPr>
              <a:spLocks noChangeArrowheads="1"/>
            </p:cNvSpPr>
            <p:nvPr/>
          </p:nvSpPr>
          <p:spPr bwMode="auto">
            <a:xfrm>
              <a:off x="4502" y="3857"/>
              <a:ext cx="78"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A E</a:t>
              </a:r>
              <a:endParaRPr lang="en-US" sz="2400"/>
            </a:p>
          </p:txBody>
        </p:sp>
        <p:sp>
          <p:nvSpPr>
            <p:cNvPr id="2287645" name="Rectangle 286"/>
            <p:cNvSpPr>
              <a:spLocks noChangeArrowheads="1"/>
            </p:cNvSpPr>
            <p:nvPr/>
          </p:nvSpPr>
          <p:spPr bwMode="auto">
            <a:xfrm>
              <a:off x="4698" y="3815"/>
              <a:ext cx="227"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E E E E </a:t>
              </a:r>
              <a:endParaRPr lang="en-US" sz="2400"/>
            </a:p>
          </p:txBody>
        </p:sp>
        <p:sp>
          <p:nvSpPr>
            <p:cNvPr id="2287646" name="Rectangle 287"/>
            <p:cNvSpPr>
              <a:spLocks noChangeArrowheads="1"/>
            </p:cNvSpPr>
            <p:nvPr/>
          </p:nvSpPr>
          <p:spPr bwMode="auto">
            <a:xfrm>
              <a:off x="4698" y="3857"/>
              <a:ext cx="169"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A E E A</a:t>
              </a:r>
              <a:endParaRPr lang="en-US" sz="2400"/>
            </a:p>
          </p:txBody>
        </p:sp>
        <p:sp>
          <p:nvSpPr>
            <p:cNvPr id="2287647" name="Rectangle 288"/>
            <p:cNvSpPr>
              <a:spLocks noChangeArrowheads="1"/>
            </p:cNvSpPr>
            <p:nvPr/>
          </p:nvSpPr>
          <p:spPr bwMode="auto">
            <a:xfrm>
              <a:off x="3732" y="3959"/>
              <a:ext cx="357"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E: Entry missing </a:t>
              </a:r>
              <a:endParaRPr lang="en-US" sz="2400"/>
            </a:p>
          </p:txBody>
        </p:sp>
        <p:sp>
          <p:nvSpPr>
            <p:cNvPr id="2287648" name="Rectangle 289"/>
            <p:cNvSpPr>
              <a:spLocks noChangeArrowheads="1"/>
            </p:cNvSpPr>
            <p:nvPr/>
          </p:nvSpPr>
          <p:spPr bwMode="auto">
            <a:xfrm>
              <a:off x="3732" y="4018"/>
              <a:ext cx="410"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R: Receipt missing </a:t>
              </a:r>
              <a:endParaRPr lang="en-US" sz="2400"/>
            </a:p>
          </p:txBody>
        </p:sp>
        <p:sp>
          <p:nvSpPr>
            <p:cNvPr id="2287649" name="Rectangle 290"/>
            <p:cNvSpPr>
              <a:spLocks noChangeArrowheads="1"/>
            </p:cNvSpPr>
            <p:nvPr/>
          </p:nvSpPr>
          <p:spPr bwMode="auto">
            <a:xfrm>
              <a:off x="3732" y="4076"/>
              <a:ext cx="516" cy="59"/>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M: “Misc.” not explained </a:t>
              </a:r>
              <a:endParaRPr lang="en-US" sz="2400"/>
            </a:p>
          </p:txBody>
        </p:sp>
        <p:sp>
          <p:nvSpPr>
            <p:cNvPr id="2287650" name="Rectangle 291"/>
            <p:cNvSpPr>
              <a:spLocks noChangeArrowheads="1"/>
            </p:cNvSpPr>
            <p:nvPr/>
          </p:nvSpPr>
          <p:spPr bwMode="auto">
            <a:xfrm>
              <a:off x="3732" y="4135"/>
              <a:ext cx="502"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T: “Trans” no explained </a:t>
              </a:r>
              <a:endParaRPr lang="en-US" sz="2400"/>
            </a:p>
          </p:txBody>
        </p:sp>
        <p:sp>
          <p:nvSpPr>
            <p:cNvPr id="2287651" name="Rectangle 292"/>
            <p:cNvSpPr>
              <a:spLocks noChangeArrowheads="1"/>
            </p:cNvSpPr>
            <p:nvPr/>
          </p:nvSpPr>
          <p:spPr bwMode="auto">
            <a:xfrm>
              <a:off x="3732" y="4192"/>
              <a:ext cx="382"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A: Arithmetic error</a:t>
              </a:r>
              <a:endParaRPr lang="en-US" sz="2400"/>
            </a:p>
          </p:txBody>
        </p:sp>
        <p:sp>
          <p:nvSpPr>
            <p:cNvPr id="2287652" name="Rectangle 293"/>
            <p:cNvSpPr>
              <a:spLocks noChangeArrowheads="1"/>
            </p:cNvSpPr>
            <p:nvPr/>
          </p:nvSpPr>
          <p:spPr bwMode="auto">
            <a:xfrm>
              <a:off x="3698" y="3945"/>
              <a:ext cx="465" cy="310"/>
            </a:xfrm>
            <a:prstGeom prst="rect">
              <a:avLst/>
            </a:prstGeom>
            <a:noFill/>
            <a:ln w="4763">
              <a:solidFill>
                <a:srgbClr val="000000"/>
              </a:solidFill>
              <a:miter lim="800000"/>
              <a:headEnd/>
              <a:tailEnd/>
            </a:ln>
          </p:spPr>
          <p:txBody>
            <a:bodyPr/>
            <a:lstStyle/>
            <a:p>
              <a:endParaRPr lang="en-US"/>
            </a:p>
          </p:txBody>
        </p:sp>
        <p:sp>
          <p:nvSpPr>
            <p:cNvPr id="2287653" name="Rectangle 294"/>
            <p:cNvSpPr>
              <a:spLocks noChangeArrowheads="1"/>
            </p:cNvSpPr>
            <p:nvPr/>
          </p:nvSpPr>
          <p:spPr bwMode="auto">
            <a:xfrm>
              <a:off x="4193" y="2898"/>
              <a:ext cx="508" cy="81"/>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Expense Report</a:t>
              </a:r>
              <a:endParaRPr lang="en-US" sz="2400"/>
            </a:p>
          </p:txBody>
        </p:sp>
        <p:sp>
          <p:nvSpPr>
            <p:cNvPr id="2287654" name="Rectangle 295"/>
            <p:cNvSpPr>
              <a:spLocks noChangeArrowheads="1"/>
            </p:cNvSpPr>
            <p:nvPr/>
          </p:nvSpPr>
          <p:spPr bwMode="auto">
            <a:xfrm>
              <a:off x="3665" y="3007"/>
              <a:ext cx="1793" cy="71"/>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rPr>
                <a:t>Name: _____________________  Week ending ___________  19___</a:t>
              </a:r>
              <a:endParaRPr lang="en-US" sz="2400"/>
            </a:p>
          </p:txBody>
        </p:sp>
        <p:sp>
          <p:nvSpPr>
            <p:cNvPr id="2287655" name="Rectangle 296"/>
            <p:cNvSpPr>
              <a:spLocks noChangeArrowheads="1"/>
            </p:cNvSpPr>
            <p:nvPr/>
          </p:nvSpPr>
          <p:spPr bwMode="auto">
            <a:xfrm>
              <a:off x="4730" y="2998"/>
              <a:ext cx="151" cy="70"/>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July 2</a:t>
              </a:r>
              <a:endParaRPr lang="en-US" sz="600" i="1"/>
            </a:p>
          </p:txBody>
        </p:sp>
        <p:sp>
          <p:nvSpPr>
            <p:cNvPr id="2287656" name="Rectangle 297"/>
            <p:cNvSpPr>
              <a:spLocks noChangeArrowheads="1"/>
            </p:cNvSpPr>
            <p:nvPr/>
          </p:nvSpPr>
          <p:spPr bwMode="auto">
            <a:xfrm>
              <a:off x="5102" y="3000"/>
              <a:ext cx="64" cy="71"/>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rPr>
                <a:t>94</a:t>
              </a:r>
              <a:endParaRPr lang="en-US" sz="600" i="1"/>
            </a:p>
          </p:txBody>
        </p:sp>
        <p:sp>
          <p:nvSpPr>
            <p:cNvPr id="2287657" name="Rectangle 298"/>
            <p:cNvSpPr>
              <a:spLocks noChangeArrowheads="1"/>
            </p:cNvSpPr>
            <p:nvPr/>
          </p:nvSpPr>
          <p:spPr bwMode="auto">
            <a:xfrm>
              <a:off x="3581" y="3116"/>
              <a:ext cx="101"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Date</a:t>
              </a:r>
              <a:endParaRPr lang="en-US" sz="2400"/>
            </a:p>
          </p:txBody>
        </p:sp>
        <p:sp>
          <p:nvSpPr>
            <p:cNvPr id="2287658" name="Rectangle 299"/>
            <p:cNvSpPr>
              <a:spLocks noChangeArrowheads="1"/>
            </p:cNvSpPr>
            <p:nvPr/>
          </p:nvSpPr>
          <p:spPr bwMode="auto">
            <a:xfrm>
              <a:off x="3758" y="3116"/>
              <a:ext cx="174"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Project  </a:t>
              </a:r>
              <a:endParaRPr lang="en-US" sz="2400"/>
            </a:p>
          </p:txBody>
        </p:sp>
        <p:sp>
          <p:nvSpPr>
            <p:cNvPr id="2287659" name="Rectangle 300"/>
            <p:cNvSpPr>
              <a:spLocks noChangeArrowheads="1"/>
            </p:cNvSpPr>
            <p:nvPr/>
          </p:nvSpPr>
          <p:spPr bwMode="auto">
            <a:xfrm>
              <a:off x="3758" y="3158"/>
              <a:ext cx="114"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Code</a:t>
              </a:r>
              <a:endParaRPr lang="en-US" sz="2400"/>
            </a:p>
          </p:txBody>
        </p:sp>
        <p:sp>
          <p:nvSpPr>
            <p:cNvPr id="2287660" name="Rectangle 301"/>
            <p:cNvSpPr>
              <a:spLocks noChangeArrowheads="1"/>
            </p:cNvSpPr>
            <p:nvPr/>
          </p:nvSpPr>
          <p:spPr bwMode="auto">
            <a:xfrm>
              <a:off x="3938" y="3116"/>
              <a:ext cx="111"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Hotel</a:t>
              </a:r>
              <a:endParaRPr lang="en-US" sz="2400"/>
            </a:p>
          </p:txBody>
        </p:sp>
        <p:sp>
          <p:nvSpPr>
            <p:cNvPr id="2287661" name="Rectangle 302"/>
            <p:cNvSpPr>
              <a:spLocks noChangeArrowheads="1"/>
            </p:cNvSpPr>
            <p:nvPr/>
          </p:nvSpPr>
          <p:spPr bwMode="auto">
            <a:xfrm>
              <a:off x="4141" y="3116"/>
              <a:ext cx="121"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Trans</a:t>
              </a:r>
              <a:endParaRPr lang="en-US" sz="2400"/>
            </a:p>
          </p:txBody>
        </p:sp>
        <p:sp>
          <p:nvSpPr>
            <p:cNvPr id="2287662" name="Rectangle 303"/>
            <p:cNvSpPr>
              <a:spLocks noChangeArrowheads="1"/>
            </p:cNvSpPr>
            <p:nvPr/>
          </p:nvSpPr>
          <p:spPr bwMode="auto">
            <a:xfrm>
              <a:off x="4347" y="3116"/>
              <a:ext cx="126"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Meals</a:t>
              </a:r>
              <a:endParaRPr lang="en-US" sz="2400"/>
            </a:p>
          </p:txBody>
        </p:sp>
        <p:sp>
          <p:nvSpPr>
            <p:cNvPr id="2287663" name="Rectangle 304"/>
            <p:cNvSpPr>
              <a:spLocks noChangeArrowheads="1"/>
            </p:cNvSpPr>
            <p:nvPr/>
          </p:nvSpPr>
          <p:spPr bwMode="auto">
            <a:xfrm>
              <a:off x="4550" y="3116"/>
              <a:ext cx="98"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Misc</a:t>
              </a:r>
              <a:endParaRPr lang="en-US" sz="2400"/>
            </a:p>
          </p:txBody>
        </p:sp>
        <p:sp>
          <p:nvSpPr>
            <p:cNvPr id="2287664" name="Rectangle 305"/>
            <p:cNvSpPr>
              <a:spLocks noChangeArrowheads="1"/>
            </p:cNvSpPr>
            <p:nvPr/>
          </p:nvSpPr>
          <p:spPr bwMode="auto">
            <a:xfrm>
              <a:off x="4753" y="3116"/>
              <a:ext cx="105"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Total</a:t>
              </a:r>
              <a:endParaRPr lang="en-US" sz="2400"/>
            </a:p>
          </p:txBody>
        </p:sp>
        <p:sp>
          <p:nvSpPr>
            <p:cNvPr id="2287665" name="Rectangle 306"/>
            <p:cNvSpPr>
              <a:spLocks noChangeArrowheads="1"/>
            </p:cNvSpPr>
            <p:nvPr/>
          </p:nvSpPr>
          <p:spPr bwMode="auto">
            <a:xfrm>
              <a:off x="4956" y="3116"/>
              <a:ext cx="229"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Comments</a:t>
              </a:r>
              <a:endParaRPr lang="en-US" sz="2400"/>
            </a:p>
          </p:txBody>
        </p:sp>
        <p:sp>
          <p:nvSpPr>
            <p:cNvPr id="2287666" name="Rectangle 307"/>
            <p:cNvSpPr>
              <a:spLocks noChangeArrowheads="1"/>
            </p:cNvSpPr>
            <p:nvPr/>
          </p:nvSpPr>
          <p:spPr bwMode="auto">
            <a:xfrm>
              <a:off x="3771" y="3821"/>
              <a:ext cx="129" cy="58"/>
            </a:xfrm>
            <a:prstGeom prst="rect">
              <a:avLst/>
            </a:prstGeom>
            <a:noFill/>
            <a:ln w="9525">
              <a:noFill/>
              <a:miter lim="800000"/>
              <a:headEnd/>
              <a:tailEnd/>
            </a:ln>
          </p:spPr>
          <p:txBody>
            <a:bodyPr wrap="none" lIns="0" tIns="0" rIns="0" bIns="0">
              <a:spAutoFit/>
            </a:bodyPr>
            <a:lstStyle/>
            <a:p>
              <a:pPr eaLnBrk="0" hangingPunct="0"/>
              <a:r>
                <a:rPr lang="en-US" sz="500">
                  <a:solidFill>
                    <a:srgbClr val="000000"/>
                  </a:solidFill>
                </a:rPr>
                <a:t>Totals</a:t>
              </a:r>
              <a:endParaRPr lang="en-US" sz="2400"/>
            </a:p>
          </p:txBody>
        </p:sp>
        <p:sp>
          <p:nvSpPr>
            <p:cNvPr id="2287667" name="Line 308"/>
            <p:cNvSpPr>
              <a:spLocks noChangeShapeType="1"/>
            </p:cNvSpPr>
            <p:nvPr/>
          </p:nvSpPr>
          <p:spPr bwMode="auto">
            <a:xfrm>
              <a:off x="3926" y="3915"/>
              <a:ext cx="985" cy="1"/>
            </a:xfrm>
            <a:prstGeom prst="line">
              <a:avLst/>
            </a:prstGeom>
            <a:noFill/>
            <a:ln w="4763">
              <a:solidFill>
                <a:srgbClr val="000000"/>
              </a:solidFill>
              <a:round/>
              <a:headEnd/>
              <a:tailEnd/>
            </a:ln>
          </p:spPr>
          <p:txBody>
            <a:bodyPr/>
            <a:lstStyle/>
            <a:p>
              <a:endParaRPr lang="en-US"/>
            </a:p>
          </p:txBody>
        </p:sp>
        <p:sp>
          <p:nvSpPr>
            <p:cNvPr id="2287668" name="Freeform 309"/>
            <p:cNvSpPr>
              <a:spLocks/>
            </p:cNvSpPr>
            <p:nvPr/>
          </p:nvSpPr>
          <p:spPr bwMode="auto">
            <a:xfrm>
              <a:off x="3555" y="3432"/>
              <a:ext cx="1655" cy="110"/>
            </a:xfrm>
            <a:custGeom>
              <a:avLst/>
              <a:gdLst>
                <a:gd name="T0" fmla="*/ 0 w 1655"/>
                <a:gd name="T1" fmla="*/ 29 h 110"/>
                <a:gd name="T2" fmla="*/ 123 w 1655"/>
                <a:gd name="T3" fmla="*/ 7 h 110"/>
                <a:gd name="T4" fmla="*/ 390 w 1655"/>
                <a:gd name="T5" fmla="*/ 55 h 110"/>
                <a:gd name="T6" fmla="*/ 673 w 1655"/>
                <a:gd name="T7" fmla="*/ 13 h 110"/>
                <a:gd name="T8" fmla="*/ 1053 w 1655"/>
                <a:gd name="T9" fmla="*/ 65 h 110"/>
                <a:gd name="T10" fmla="*/ 1314 w 1655"/>
                <a:gd name="T11" fmla="*/ 7 h 110"/>
                <a:gd name="T12" fmla="*/ 1494 w 1655"/>
                <a:gd name="T13" fmla="*/ 39 h 110"/>
                <a:gd name="T14" fmla="*/ 1655 w 1655"/>
                <a:gd name="T15" fmla="*/ 0 h 110"/>
                <a:gd name="T16" fmla="*/ 1655 w 1655"/>
                <a:gd name="T17" fmla="*/ 71 h 110"/>
                <a:gd name="T18" fmla="*/ 1530 w 1655"/>
                <a:gd name="T19" fmla="*/ 94 h 110"/>
                <a:gd name="T20" fmla="*/ 1333 w 1655"/>
                <a:gd name="T21" fmla="*/ 58 h 110"/>
                <a:gd name="T22" fmla="*/ 1050 w 1655"/>
                <a:gd name="T23" fmla="*/ 110 h 110"/>
                <a:gd name="T24" fmla="*/ 676 w 1655"/>
                <a:gd name="T25" fmla="*/ 48 h 110"/>
                <a:gd name="T26" fmla="*/ 416 w 1655"/>
                <a:gd name="T27" fmla="*/ 90 h 110"/>
                <a:gd name="T28" fmla="*/ 126 w 1655"/>
                <a:gd name="T29" fmla="*/ 42 h 110"/>
                <a:gd name="T30" fmla="*/ 0 w 1655"/>
                <a:gd name="T31" fmla="*/ 77 h 110"/>
                <a:gd name="T32" fmla="*/ 0 w 1655"/>
                <a:gd name="T33" fmla="*/ 29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5"/>
                <a:gd name="T52" fmla="*/ 0 h 110"/>
                <a:gd name="T53" fmla="*/ 1655 w 16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5" h="110">
                  <a:moveTo>
                    <a:pt x="0" y="29"/>
                  </a:moveTo>
                  <a:lnTo>
                    <a:pt x="123" y="7"/>
                  </a:lnTo>
                  <a:lnTo>
                    <a:pt x="390" y="55"/>
                  </a:lnTo>
                  <a:lnTo>
                    <a:pt x="673" y="13"/>
                  </a:lnTo>
                  <a:lnTo>
                    <a:pt x="1053" y="65"/>
                  </a:lnTo>
                  <a:lnTo>
                    <a:pt x="1314" y="7"/>
                  </a:lnTo>
                  <a:lnTo>
                    <a:pt x="1494" y="39"/>
                  </a:lnTo>
                  <a:lnTo>
                    <a:pt x="1655" y="0"/>
                  </a:lnTo>
                  <a:lnTo>
                    <a:pt x="1655" y="71"/>
                  </a:lnTo>
                  <a:lnTo>
                    <a:pt x="1530" y="94"/>
                  </a:lnTo>
                  <a:lnTo>
                    <a:pt x="1333" y="58"/>
                  </a:lnTo>
                  <a:lnTo>
                    <a:pt x="1050" y="110"/>
                  </a:lnTo>
                  <a:lnTo>
                    <a:pt x="676" y="48"/>
                  </a:lnTo>
                  <a:lnTo>
                    <a:pt x="416" y="90"/>
                  </a:lnTo>
                  <a:lnTo>
                    <a:pt x="126" y="42"/>
                  </a:lnTo>
                  <a:lnTo>
                    <a:pt x="0" y="77"/>
                  </a:lnTo>
                  <a:lnTo>
                    <a:pt x="0" y="29"/>
                  </a:lnTo>
                  <a:close/>
                </a:path>
              </a:pathLst>
            </a:custGeom>
            <a:solidFill>
              <a:srgbClr val="FFFFFF"/>
            </a:solidFill>
            <a:ln w="4763">
              <a:solidFill>
                <a:srgbClr val="000000"/>
              </a:solidFill>
              <a:prstDash val="solid"/>
              <a:round/>
              <a:headEnd/>
              <a:tailEnd/>
            </a:ln>
          </p:spPr>
          <p:txBody>
            <a:bodyPr/>
            <a:lstStyle/>
            <a:p>
              <a:endParaRPr lang="en-US"/>
            </a:p>
          </p:txBody>
        </p:sp>
        <p:sp>
          <p:nvSpPr>
            <p:cNvPr id="2287669" name="Freeform 310"/>
            <p:cNvSpPr>
              <a:spLocks/>
            </p:cNvSpPr>
            <p:nvPr/>
          </p:nvSpPr>
          <p:spPr bwMode="auto">
            <a:xfrm>
              <a:off x="3558" y="3435"/>
              <a:ext cx="1656" cy="110"/>
            </a:xfrm>
            <a:custGeom>
              <a:avLst/>
              <a:gdLst>
                <a:gd name="T0" fmla="*/ 0 w 1656"/>
                <a:gd name="T1" fmla="*/ 29 h 110"/>
                <a:gd name="T2" fmla="*/ 123 w 1656"/>
                <a:gd name="T3" fmla="*/ 7 h 110"/>
                <a:gd name="T4" fmla="*/ 390 w 1656"/>
                <a:gd name="T5" fmla="*/ 55 h 110"/>
                <a:gd name="T6" fmla="*/ 673 w 1656"/>
                <a:gd name="T7" fmla="*/ 13 h 110"/>
                <a:gd name="T8" fmla="*/ 1053 w 1656"/>
                <a:gd name="T9" fmla="*/ 65 h 110"/>
                <a:gd name="T10" fmla="*/ 1314 w 1656"/>
                <a:gd name="T11" fmla="*/ 7 h 110"/>
                <a:gd name="T12" fmla="*/ 1495 w 1656"/>
                <a:gd name="T13" fmla="*/ 39 h 110"/>
                <a:gd name="T14" fmla="*/ 1656 w 1656"/>
                <a:gd name="T15" fmla="*/ 0 h 110"/>
                <a:gd name="T16" fmla="*/ 1656 w 1656"/>
                <a:gd name="T17" fmla="*/ 71 h 110"/>
                <a:gd name="T18" fmla="*/ 1530 w 1656"/>
                <a:gd name="T19" fmla="*/ 94 h 110"/>
                <a:gd name="T20" fmla="*/ 1334 w 1656"/>
                <a:gd name="T21" fmla="*/ 58 h 110"/>
                <a:gd name="T22" fmla="*/ 1050 w 1656"/>
                <a:gd name="T23" fmla="*/ 110 h 110"/>
                <a:gd name="T24" fmla="*/ 677 w 1656"/>
                <a:gd name="T25" fmla="*/ 49 h 110"/>
                <a:gd name="T26" fmla="*/ 416 w 1656"/>
                <a:gd name="T27" fmla="*/ 91 h 110"/>
                <a:gd name="T28" fmla="*/ 126 w 1656"/>
                <a:gd name="T29" fmla="*/ 42 h 110"/>
                <a:gd name="T30" fmla="*/ 0 w 1656"/>
                <a:gd name="T31" fmla="*/ 78 h 110"/>
                <a:gd name="T32" fmla="*/ 0 w 1656"/>
                <a:gd name="T33" fmla="*/ 33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6"/>
                <a:gd name="T52" fmla="*/ 0 h 110"/>
                <a:gd name="T53" fmla="*/ 1656 w 1656"/>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6" h="110">
                  <a:moveTo>
                    <a:pt x="0" y="29"/>
                  </a:moveTo>
                  <a:lnTo>
                    <a:pt x="123" y="7"/>
                  </a:lnTo>
                  <a:lnTo>
                    <a:pt x="390" y="55"/>
                  </a:lnTo>
                  <a:lnTo>
                    <a:pt x="673" y="13"/>
                  </a:lnTo>
                  <a:lnTo>
                    <a:pt x="1053" y="65"/>
                  </a:lnTo>
                  <a:lnTo>
                    <a:pt x="1314" y="7"/>
                  </a:lnTo>
                  <a:lnTo>
                    <a:pt x="1495" y="39"/>
                  </a:lnTo>
                  <a:lnTo>
                    <a:pt x="1656" y="0"/>
                  </a:lnTo>
                  <a:lnTo>
                    <a:pt x="1656" y="71"/>
                  </a:lnTo>
                  <a:lnTo>
                    <a:pt x="1530" y="94"/>
                  </a:lnTo>
                  <a:lnTo>
                    <a:pt x="1334" y="58"/>
                  </a:lnTo>
                  <a:lnTo>
                    <a:pt x="1050" y="110"/>
                  </a:lnTo>
                  <a:lnTo>
                    <a:pt x="677" y="49"/>
                  </a:lnTo>
                  <a:lnTo>
                    <a:pt x="416" y="91"/>
                  </a:lnTo>
                  <a:lnTo>
                    <a:pt x="126" y="42"/>
                  </a:lnTo>
                  <a:lnTo>
                    <a:pt x="0" y="78"/>
                  </a:lnTo>
                  <a:lnTo>
                    <a:pt x="0" y="33"/>
                  </a:lnTo>
                </a:path>
              </a:pathLst>
            </a:custGeom>
            <a:noFill/>
            <a:ln w="4763">
              <a:solidFill>
                <a:srgbClr val="000000"/>
              </a:solidFill>
              <a:prstDash val="solid"/>
              <a:round/>
              <a:headEnd/>
              <a:tailEnd/>
            </a:ln>
          </p:spPr>
          <p:txBody>
            <a:bodyPr/>
            <a:lstStyle/>
            <a:p>
              <a:endParaRPr lang="en-US"/>
            </a:p>
          </p:txBody>
        </p:sp>
        <p:sp>
          <p:nvSpPr>
            <p:cNvPr id="2287670" name="Rectangle 311"/>
            <p:cNvSpPr>
              <a:spLocks noChangeArrowheads="1"/>
            </p:cNvSpPr>
            <p:nvPr/>
          </p:nvSpPr>
          <p:spPr bwMode="auto">
            <a:xfrm>
              <a:off x="3995" y="2730"/>
              <a:ext cx="1026" cy="153"/>
            </a:xfrm>
            <a:prstGeom prst="rect">
              <a:avLst/>
            </a:prstGeom>
            <a:solidFill>
              <a:srgbClr val="FFFF99"/>
            </a:solidFill>
            <a:ln w="9525">
              <a:solidFill>
                <a:schemeClr val="tx1"/>
              </a:solidFill>
              <a:miter lim="800000"/>
              <a:headEnd/>
              <a:tailEnd/>
            </a:ln>
          </p:spPr>
          <p:txBody>
            <a:bodyPr wrap="none" lIns="27432" tIns="18288" rIns="27432" bIns="18288">
              <a:spAutoFit/>
            </a:bodyPr>
            <a:lstStyle/>
            <a:p>
              <a:pPr eaLnBrk="0" hangingPunct="0"/>
              <a:r>
                <a:rPr lang="en-US" sz="1000">
                  <a:solidFill>
                    <a:srgbClr val="000000"/>
                  </a:solidFill>
                </a:rPr>
                <a:t>Concentration Diagram</a:t>
              </a:r>
              <a:endParaRPr lang="en-US" sz="1000"/>
            </a:p>
          </p:txBody>
        </p:sp>
      </p:grpSp>
      <p:sp>
        <p:nvSpPr>
          <p:cNvPr id="2" name="Slide Number Placeholder 1"/>
          <p:cNvSpPr>
            <a:spLocks noGrp="1"/>
          </p:cNvSpPr>
          <p:nvPr>
            <p:ph type="sldNum" sz="quarter" idx="12"/>
          </p:nvPr>
        </p:nvSpPr>
        <p:spPr/>
        <p:txBody>
          <a:bodyPr/>
          <a:lstStyle/>
          <a:p>
            <a:fld id="{09A02BB9-3F86-4823-9A8F-6A16970CA7F2}" type="slidenum">
              <a:rPr lang="en-US" smtClean="0"/>
              <a:pPr/>
              <a:t>30</a:t>
            </a:fld>
            <a:endParaRPr lang="en-US"/>
          </a:p>
        </p:txBody>
      </p:sp>
    </p:spTree>
    <p:extLst>
      <p:ext uri="{BB962C8B-B14F-4D97-AF65-F5344CB8AC3E}">
        <p14:creationId xmlns:p14="http://schemas.microsoft.com/office/powerpoint/2010/main" val="20297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9905" name="Rectangle 2"/>
          <p:cNvSpPr>
            <a:spLocks noGrp="1" noChangeArrowheads="1"/>
          </p:cNvSpPr>
          <p:nvPr>
            <p:ph type="title"/>
          </p:nvPr>
        </p:nvSpPr>
        <p:spPr>
          <a:xfrm>
            <a:off x="2141538" y="133283"/>
            <a:ext cx="6934200" cy="1143000"/>
          </a:xfrm>
        </p:spPr>
        <p:txBody>
          <a:bodyPr/>
          <a:lstStyle/>
          <a:p>
            <a:pPr algn="r">
              <a:spcAft>
                <a:spcPts val="1200"/>
              </a:spcAft>
            </a:pPr>
            <a:r>
              <a:rPr lang="en-US" dirty="0" err="1" smtClean="0"/>
              <a:t>Checksheet</a:t>
            </a:r>
            <a:r>
              <a:rPr lang="en-US" dirty="0" smtClean="0"/>
              <a:t> Features</a:t>
            </a:r>
          </a:p>
        </p:txBody>
      </p:sp>
      <p:sp>
        <p:nvSpPr>
          <p:cNvPr id="2299906" name="Rectangle 3"/>
          <p:cNvSpPr>
            <a:spLocks noChangeArrowheads="1"/>
          </p:cNvSpPr>
          <p:nvPr/>
        </p:nvSpPr>
        <p:spPr bwMode="auto">
          <a:xfrm>
            <a:off x="5395913" y="4919595"/>
            <a:ext cx="849312"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Burned Flakes </a:t>
            </a:r>
            <a:endParaRPr lang="en-US" sz="2400"/>
          </a:p>
        </p:txBody>
      </p:sp>
      <p:sp>
        <p:nvSpPr>
          <p:cNvPr id="2299907" name="Rectangle 4"/>
          <p:cNvSpPr>
            <a:spLocks noChangeArrowheads="1"/>
          </p:cNvSpPr>
          <p:nvPr/>
        </p:nvSpPr>
        <p:spPr bwMode="auto">
          <a:xfrm>
            <a:off x="5395913" y="5113270"/>
            <a:ext cx="6318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Low weight</a:t>
            </a:r>
            <a:endParaRPr lang="en-US" sz="2400"/>
          </a:p>
        </p:txBody>
      </p:sp>
      <p:sp>
        <p:nvSpPr>
          <p:cNvPr id="2299908" name="Rectangle 5"/>
          <p:cNvSpPr>
            <a:spLocks noChangeArrowheads="1"/>
          </p:cNvSpPr>
          <p:nvPr/>
        </p:nvSpPr>
        <p:spPr bwMode="auto">
          <a:xfrm>
            <a:off x="4032250" y="1531870"/>
            <a:ext cx="1263650" cy="336550"/>
          </a:xfrm>
          <a:prstGeom prst="rect">
            <a:avLst/>
          </a:prstGeom>
          <a:noFill/>
          <a:ln w="9525">
            <a:noFill/>
            <a:miter lim="800000"/>
            <a:headEnd/>
            <a:tailEnd/>
          </a:ln>
        </p:spPr>
        <p:txBody>
          <a:bodyPr wrap="none" lIns="0" tIns="0" rIns="0" bIns="0">
            <a:spAutoFit/>
          </a:bodyPr>
          <a:lstStyle/>
          <a:p>
            <a:pPr algn="ctr" eaLnBrk="0" hangingPunct="0"/>
            <a:r>
              <a:rPr lang="en-US" sz="1100" b="1">
                <a:solidFill>
                  <a:srgbClr val="000000"/>
                </a:solidFill>
              </a:rPr>
              <a:t>Machine Downtime</a:t>
            </a:r>
          </a:p>
          <a:p>
            <a:pPr algn="ctr" eaLnBrk="0" hangingPunct="0"/>
            <a:r>
              <a:rPr lang="en-US" sz="1100" b="1">
                <a:solidFill>
                  <a:srgbClr val="000000"/>
                </a:solidFill>
              </a:rPr>
              <a:t>- Line 13 -</a:t>
            </a:r>
            <a:endParaRPr lang="en-US" sz="2400"/>
          </a:p>
        </p:txBody>
      </p:sp>
      <p:sp>
        <p:nvSpPr>
          <p:cNvPr id="2299909" name="Rectangle 6"/>
          <p:cNvSpPr>
            <a:spLocks noChangeArrowheads="1"/>
          </p:cNvSpPr>
          <p:nvPr/>
        </p:nvSpPr>
        <p:spPr bwMode="auto">
          <a:xfrm>
            <a:off x="2862263" y="2009708"/>
            <a:ext cx="549275" cy="168275"/>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Operator</a:t>
            </a:r>
            <a:endParaRPr lang="en-US" sz="2400"/>
          </a:p>
        </p:txBody>
      </p:sp>
      <p:sp>
        <p:nvSpPr>
          <p:cNvPr id="2299910" name="Rectangle 7"/>
          <p:cNvSpPr>
            <a:spLocks noChangeArrowheads="1"/>
          </p:cNvSpPr>
          <p:nvPr/>
        </p:nvSpPr>
        <p:spPr bwMode="auto">
          <a:xfrm>
            <a:off x="4927600" y="2000183"/>
            <a:ext cx="295275" cy="168275"/>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Date</a:t>
            </a:r>
            <a:endParaRPr lang="en-US" sz="2400"/>
          </a:p>
        </p:txBody>
      </p:sp>
      <p:sp>
        <p:nvSpPr>
          <p:cNvPr id="2299911" name="Rectangle 8"/>
          <p:cNvSpPr>
            <a:spLocks noChangeArrowheads="1"/>
          </p:cNvSpPr>
          <p:nvPr/>
        </p:nvSpPr>
        <p:spPr bwMode="auto">
          <a:xfrm>
            <a:off x="2836863" y="2227195"/>
            <a:ext cx="3968750" cy="3532188"/>
          </a:xfrm>
          <a:prstGeom prst="rect">
            <a:avLst/>
          </a:prstGeom>
          <a:noFill/>
          <a:ln w="9525">
            <a:solidFill>
              <a:srgbClr val="000000"/>
            </a:solidFill>
            <a:miter lim="800000"/>
            <a:headEnd/>
            <a:tailEnd/>
          </a:ln>
        </p:spPr>
        <p:txBody>
          <a:bodyPr/>
          <a:lstStyle/>
          <a:p>
            <a:endParaRPr lang="en-US"/>
          </a:p>
        </p:txBody>
      </p:sp>
      <p:sp>
        <p:nvSpPr>
          <p:cNvPr id="2299912" name="Rectangle 9"/>
          <p:cNvSpPr>
            <a:spLocks noChangeArrowheads="1"/>
          </p:cNvSpPr>
          <p:nvPr/>
        </p:nvSpPr>
        <p:spPr bwMode="auto">
          <a:xfrm>
            <a:off x="2963863" y="2314508"/>
            <a:ext cx="506412"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Reason</a:t>
            </a:r>
            <a:endParaRPr lang="en-US" sz="2400"/>
          </a:p>
        </p:txBody>
      </p:sp>
      <p:sp>
        <p:nvSpPr>
          <p:cNvPr id="2299913" name="Rectangle 10"/>
          <p:cNvSpPr>
            <a:spLocks noChangeArrowheads="1"/>
          </p:cNvSpPr>
          <p:nvPr/>
        </p:nvSpPr>
        <p:spPr bwMode="auto">
          <a:xfrm>
            <a:off x="4286250" y="2314508"/>
            <a:ext cx="708025"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Frequency</a:t>
            </a:r>
            <a:endParaRPr lang="en-US" sz="2400"/>
          </a:p>
        </p:txBody>
      </p:sp>
      <p:sp>
        <p:nvSpPr>
          <p:cNvPr id="2299914" name="Rectangle 11"/>
          <p:cNvSpPr>
            <a:spLocks noChangeArrowheads="1"/>
          </p:cNvSpPr>
          <p:nvPr/>
        </p:nvSpPr>
        <p:spPr bwMode="auto">
          <a:xfrm>
            <a:off x="5456238" y="2314508"/>
            <a:ext cx="722312"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Comments</a:t>
            </a:r>
            <a:endParaRPr lang="en-US" sz="2400"/>
          </a:p>
        </p:txBody>
      </p:sp>
      <p:sp>
        <p:nvSpPr>
          <p:cNvPr id="2299915" name="Line 12"/>
          <p:cNvSpPr>
            <a:spLocks noChangeShapeType="1"/>
          </p:cNvSpPr>
          <p:nvPr/>
        </p:nvSpPr>
        <p:spPr bwMode="auto">
          <a:xfrm>
            <a:off x="3370263" y="2141470"/>
            <a:ext cx="1139825" cy="1588"/>
          </a:xfrm>
          <a:prstGeom prst="line">
            <a:avLst/>
          </a:prstGeom>
          <a:noFill/>
          <a:ln w="9525">
            <a:solidFill>
              <a:srgbClr val="000000"/>
            </a:solidFill>
            <a:round/>
            <a:headEnd/>
            <a:tailEnd/>
          </a:ln>
        </p:spPr>
        <p:txBody>
          <a:bodyPr/>
          <a:lstStyle/>
          <a:p>
            <a:endParaRPr lang="en-US"/>
          </a:p>
        </p:txBody>
      </p:sp>
      <p:sp>
        <p:nvSpPr>
          <p:cNvPr id="2299916" name="Line 13"/>
          <p:cNvSpPr>
            <a:spLocks noChangeShapeType="1"/>
          </p:cNvSpPr>
          <p:nvPr/>
        </p:nvSpPr>
        <p:spPr bwMode="auto">
          <a:xfrm>
            <a:off x="5294313" y="2150995"/>
            <a:ext cx="1138237" cy="1588"/>
          </a:xfrm>
          <a:prstGeom prst="line">
            <a:avLst/>
          </a:prstGeom>
          <a:noFill/>
          <a:ln w="9525">
            <a:solidFill>
              <a:srgbClr val="000000"/>
            </a:solidFill>
            <a:round/>
            <a:headEnd/>
            <a:tailEnd/>
          </a:ln>
        </p:spPr>
        <p:txBody>
          <a:bodyPr/>
          <a:lstStyle/>
          <a:p>
            <a:endParaRPr lang="en-US"/>
          </a:p>
        </p:txBody>
      </p:sp>
      <p:sp>
        <p:nvSpPr>
          <p:cNvPr id="2299917" name="Line 14"/>
          <p:cNvSpPr>
            <a:spLocks noChangeShapeType="1"/>
          </p:cNvSpPr>
          <p:nvPr/>
        </p:nvSpPr>
        <p:spPr bwMode="auto">
          <a:xfrm flipV="1">
            <a:off x="4184650" y="2222433"/>
            <a:ext cx="1588" cy="3541712"/>
          </a:xfrm>
          <a:prstGeom prst="line">
            <a:avLst/>
          </a:prstGeom>
          <a:noFill/>
          <a:ln w="9525">
            <a:solidFill>
              <a:srgbClr val="000000"/>
            </a:solidFill>
            <a:round/>
            <a:headEnd/>
            <a:tailEnd/>
          </a:ln>
        </p:spPr>
        <p:txBody>
          <a:bodyPr/>
          <a:lstStyle/>
          <a:p>
            <a:endParaRPr lang="en-US"/>
          </a:p>
        </p:txBody>
      </p:sp>
      <p:sp>
        <p:nvSpPr>
          <p:cNvPr id="2299918" name="Line 15"/>
          <p:cNvSpPr>
            <a:spLocks noChangeShapeType="1"/>
          </p:cNvSpPr>
          <p:nvPr/>
        </p:nvSpPr>
        <p:spPr bwMode="auto">
          <a:xfrm flipV="1">
            <a:off x="5313363" y="2233545"/>
            <a:ext cx="1587" cy="3530600"/>
          </a:xfrm>
          <a:prstGeom prst="line">
            <a:avLst/>
          </a:prstGeom>
          <a:noFill/>
          <a:ln w="9525">
            <a:solidFill>
              <a:srgbClr val="000000"/>
            </a:solidFill>
            <a:round/>
            <a:headEnd/>
            <a:tailEnd/>
          </a:ln>
        </p:spPr>
        <p:txBody>
          <a:bodyPr/>
          <a:lstStyle/>
          <a:p>
            <a:endParaRPr lang="en-US"/>
          </a:p>
        </p:txBody>
      </p:sp>
      <p:sp>
        <p:nvSpPr>
          <p:cNvPr id="2299919" name="Rectangle 16"/>
          <p:cNvSpPr>
            <a:spLocks noChangeArrowheads="1"/>
          </p:cNvSpPr>
          <p:nvPr/>
        </p:nvSpPr>
        <p:spPr bwMode="auto">
          <a:xfrm>
            <a:off x="2892425" y="2649470"/>
            <a:ext cx="990600" cy="152400"/>
          </a:xfrm>
          <a:prstGeom prst="rect">
            <a:avLst/>
          </a:prstGeom>
          <a:noFill/>
          <a:ln w="9525">
            <a:noFill/>
            <a:miter lim="800000"/>
            <a:headEnd/>
            <a:tailEnd/>
          </a:ln>
        </p:spPr>
        <p:txBody>
          <a:bodyPr wrap="none" lIns="0" tIns="0" rIns="0" bIns="0">
            <a:spAutoFit/>
          </a:bodyPr>
          <a:lstStyle/>
          <a:p>
            <a:pPr eaLnBrk="0" hangingPunct="0"/>
            <a:r>
              <a:rPr lang="en-US" sz="1000" dirty="0">
                <a:solidFill>
                  <a:srgbClr val="000000"/>
                </a:solidFill>
              </a:rPr>
              <a:t>Carton Transport </a:t>
            </a:r>
            <a:endParaRPr lang="en-US" sz="2400" dirty="0"/>
          </a:p>
        </p:txBody>
      </p:sp>
      <p:sp>
        <p:nvSpPr>
          <p:cNvPr id="2299920" name="Rectangle 17"/>
          <p:cNvSpPr>
            <a:spLocks noChangeArrowheads="1"/>
          </p:cNvSpPr>
          <p:nvPr/>
        </p:nvSpPr>
        <p:spPr bwMode="auto">
          <a:xfrm>
            <a:off x="2892425" y="2843145"/>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21" name="Rectangle 18"/>
          <p:cNvSpPr>
            <a:spLocks noChangeArrowheads="1"/>
          </p:cNvSpPr>
          <p:nvPr/>
        </p:nvSpPr>
        <p:spPr bwMode="auto">
          <a:xfrm>
            <a:off x="2895600" y="3036820"/>
            <a:ext cx="703263"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Metal Check</a:t>
            </a:r>
            <a:endParaRPr lang="en-US" sz="2400"/>
          </a:p>
        </p:txBody>
      </p:sp>
      <p:sp>
        <p:nvSpPr>
          <p:cNvPr id="2299922" name="Rectangle 19"/>
          <p:cNvSpPr>
            <a:spLocks noChangeArrowheads="1"/>
          </p:cNvSpPr>
          <p:nvPr/>
        </p:nvSpPr>
        <p:spPr bwMode="auto">
          <a:xfrm>
            <a:off x="2892425" y="3230495"/>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23" name="Rectangle 20"/>
          <p:cNvSpPr>
            <a:spLocks noChangeArrowheads="1"/>
          </p:cNvSpPr>
          <p:nvPr/>
        </p:nvSpPr>
        <p:spPr bwMode="auto">
          <a:xfrm>
            <a:off x="2892425" y="3424170"/>
            <a:ext cx="6667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No Product </a:t>
            </a:r>
            <a:endParaRPr lang="en-US" sz="2400"/>
          </a:p>
        </p:txBody>
      </p:sp>
      <p:sp>
        <p:nvSpPr>
          <p:cNvPr id="2299924" name="Rectangle 21"/>
          <p:cNvSpPr>
            <a:spLocks noChangeArrowheads="1"/>
          </p:cNvSpPr>
          <p:nvPr/>
        </p:nvSpPr>
        <p:spPr bwMode="auto">
          <a:xfrm>
            <a:off x="2892425" y="3617845"/>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25" name="Rectangle 22"/>
          <p:cNvSpPr>
            <a:spLocks noChangeArrowheads="1"/>
          </p:cNvSpPr>
          <p:nvPr/>
        </p:nvSpPr>
        <p:spPr bwMode="auto">
          <a:xfrm>
            <a:off x="2892425" y="3809933"/>
            <a:ext cx="715963"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Sealing Unit </a:t>
            </a:r>
            <a:endParaRPr lang="en-US" sz="2400"/>
          </a:p>
        </p:txBody>
      </p:sp>
      <p:sp>
        <p:nvSpPr>
          <p:cNvPr id="2299926" name="Rectangle 23"/>
          <p:cNvSpPr>
            <a:spLocks noChangeArrowheads="1"/>
          </p:cNvSpPr>
          <p:nvPr/>
        </p:nvSpPr>
        <p:spPr bwMode="auto">
          <a:xfrm>
            <a:off x="2892425" y="4003608"/>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27" name="Rectangle 24"/>
          <p:cNvSpPr>
            <a:spLocks noChangeArrowheads="1"/>
          </p:cNvSpPr>
          <p:nvPr/>
        </p:nvSpPr>
        <p:spPr bwMode="auto">
          <a:xfrm>
            <a:off x="2892425" y="4197283"/>
            <a:ext cx="5683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Barcoding</a:t>
            </a:r>
            <a:endParaRPr lang="en-US" sz="2400"/>
          </a:p>
        </p:txBody>
      </p:sp>
      <p:sp>
        <p:nvSpPr>
          <p:cNvPr id="2299928" name="Rectangle 25"/>
          <p:cNvSpPr>
            <a:spLocks noChangeArrowheads="1"/>
          </p:cNvSpPr>
          <p:nvPr/>
        </p:nvSpPr>
        <p:spPr bwMode="auto">
          <a:xfrm>
            <a:off x="2892425" y="4390958"/>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29" name="Rectangle 26"/>
          <p:cNvSpPr>
            <a:spLocks noChangeArrowheads="1"/>
          </p:cNvSpPr>
          <p:nvPr/>
        </p:nvSpPr>
        <p:spPr bwMode="auto">
          <a:xfrm>
            <a:off x="2892425" y="4584633"/>
            <a:ext cx="7937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Conveyor Belt</a:t>
            </a:r>
            <a:endParaRPr lang="en-US" sz="2400"/>
          </a:p>
        </p:txBody>
      </p:sp>
      <p:sp>
        <p:nvSpPr>
          <p:cNvPr id="2299930" name="Rectangle 27"/>
          <p:cNvSpPr>
            <a:spLocks noChangeArrowheads="1"/>
          </p:cNvSpPr>
          <p:nvPr/>
        </p:nvSpPr>
        <p:spPr bwMode="auto">
          <a:xfrm>
            <a:off x="2892425" y="4778308"/>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31" name="Rectangle 28"/>
          <p:cNvSpPr>
            <a:spLocks noChangeArrowheads="1"/>
          </p:cNvSpPr>
          <p:nvPr/>
        </p:nvSpPr>
        <p:spPr bwMode="auto">
          <a:xfrm>
            <a:off x="2892425" y="5046595"/>
            <a:ext cx="728663"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Bad Product </a:t>
            </a:r>
            <a:endParaRPr lang="en-US" sz="2400"/>
          </a:p>
        </p:txBody>
      </p:sp>
      <p:sp>
        <p:nvSpPr>
          <p:cNvPr id="2299932" name="Rectangle 29"/>
          <p:cNvSpPr>
            <a:spLocks noChangeArrowheads="1"/>
          </p:cNvSpPr>
          <p:nvPr/>
        </p:nvSpPr>
        <p:spPr bwMode="auto">
          <a:xfrm>
            <a:off x="2892425" y="5357745"/>
            <a:ext cx="34925"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2299933" name="Rectangle 30"/>
          <p:cNvSpPr>
            <a:spLocks noChangeArrowheads="1"/>
          </p:cNvSpPr>
          <p:nvPr/>
        </p:nvSpPr>
        <p:spPr bwMode="auto">
          <a:xfrm>
            <a:off x="2892425" y="5551420"/>
            <a:ext cx="315913"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Other</a:t>
            </a:r>
            <a:endParaRPr lang="en-US" sz="2400"/>
          </a:p>
        </p:txBody>
      </p:sp>
      <p:sp>
        <p:nvSpPr>
          <p:cNvPr id="2299934" name="Line 31"/>
          <p:cNvSpPr>
            <a:spLocks noChangeShapeType="1"/>
          </p:cNvSpPr>
          <p:nvPr/>
        </p:nvSpPr>
        <p:spPr bwMode="auto">
          <a:xfrm>
            <a:off x="2841625" y="2517708"/>
            <a:ext cx="3948113" cy="1587"/>
          </a:xfrm>
          <a:prstGeom prst="line">
            <a:avLst/>
          </a:prstGeom>
          <a:noFill/>
          <a:ln w="20638">
            <a:solidFill>
              <a:srgbClr val="000000"/>
            </a:solidFill>
            <a:round/>
            <a:headEnd/>
            <a:tailEnd/>
          </a:ln>
        </p:spPr>
        <p:txBody>
          <a:bodyPr/>
          <a:lstStyle/>
          <a:p>
            <a:endParaRPr lang="en-US"/>
          </a:p>
        </p:txBody>
      </p:sp>
      <p:sp>
        <p:nvSpPr>
          <p:cNvPr id="2299935" name="Line 32"/>
          <p:cNvSpPr>
            <a:spLocks noChangeShapeType="1"/>
          </p:cNvSpPr>
          <p:nvPr/>
        </p:nvSpPr>
        <p:spPr bwMode="auto">
          <a:xfrm>
            <a:off x="2832100" y="2905058"/>
            <a:ext cx="3946525" cy="1587"/>
          </a:xfrm>
          <a:prstGeom prst="line">
            <a:avLst/>
          </a:prstGeom>
          <a:noFill/>
          <a:ln w="9525">
            <a:solidFill>
              <a:srgbClr val="000000"/>
            </a:solidFill>
            <a:round/>
            <a:headEnd/>
            <a:tailEnd/>
          </a:ln>
        </p:spPr>
        <p:txBody>
          <a:bodyPr/>
          <a:lstStyle/>
          <a:p>
            <a:endParaRPr lang="en-US"/>
          </a:p>
        </p:txBody>
      </p:sp>
      <p:sp>
        <p:nvSpPr>
          <p:cNvPr id="2299936" name="Line 33"/>
          <p:cNvSpPr>
            <a:spLocks noChangeShapeType="1"/>
          </p:cNvSpPr>
          <p:nvPr/>
        </p:nvSpPr>
        <p:spPr bwMode="auto">
          <a:xfrm>
            <a:off x="2832100" y="3290820"/>
            <a:ext cx="3946525" cy="1588"/>
          </a:xfrm>
          <a:prstGeom prst="line">
            <a:avLst/>
          </a:prstGeom>
          <a:noFill/>
          <a:ln w="9525">
            <a:solidFill>
              <a:srgbClr val="000000"/>
            </a:solidFill>
            <a:round/>
            <a:headEnd/>
            <a:tailEnd/>
          </a:ln>
        </p:spPr>
        <p:txBody>
          <a:bodyPr/>
          <a:lstStyle/>
          <a:p>
            <a:endParaRPr lang="en-US"/>
          </a:p>
        </p:txBody>
      </p:sp>
      <p:sp>
        <p:nvSpPr>
          <p:cNvPr id="2299937" name="Line 34"/>
          <p:cNvSpPr>
            <a:spLocks noChangeShapeType="1"/>
          </p:cNvSpPr>
          <p:nvPr/>
        </p:nvSpPr>
        <p:spPr bwMode="auto">
          <a:xfrm>
            <a:off x="2832100" y="3689283"/>
            <a:ext cx="3946525" cy="1587"/>
          </a:xfrm>
          <a:prstGeom prst="line">
            <a:avLst/>
          </a:prstGeom>
          <a:noFill/>
          <a:ln w="9525">
            <a:solidFill>
              <a:srgbClr val="000000"/>
            </a:solidFill>
            <a:round/>
            <a:headEnd/>
            <a:tailEnd/>
          </a:ln>
        </p:spPr>
        <p:txBody>
          <a:bodyPr/>
          <a:lstStyle/>
          <a:p>
            <a:endParaRPr lang="en-US"/>
          </a:p>
        </p:txBody>
      </p:sp>
      <p:sp>
        <p:nvSpPr>
          <p:cNvPr id="2299938" name="Line 35"/>
          <p:cNvSpPr>
            <a:spLocks noChangeShapeType="1"/>
          </p:cNvSpPr>
          <p:nvPr/>
        </p:nvSpPr>
        <p:spPr bwMode="auto">
          <a:xfrm>
            <a:off x="2832100" y="4075045"/>
            <a:ext cx="3946525" cy="1588"/>
          </a:xfrm>
          <a:prstGeom prst="line">
            <a:avLst/>
          </a:prstGeom>
          <a:noFill/>
          <a:ln w="9525">
            <a:solidFill>
              <a:srgbClr val="000000"/>
            </a:solidFill>
            <a:round/>
            <a:headEnd/>
            <a:tailEnd/>
          </a:ln>
        </p:spPr>
        <p:txBody>
          <a:bodyPr/>
          <a:lstStyle/>
          <a:p>
            <a:endParaRPr lang="en-US"/>
          </a:p>
        </p:txBody>
      </p:sp>
      <p:sp>
        <p:nvSpPr>
          <p:cNvPr id="2299939" name="Line 36"/>
          <p:cNvSpPr>
            <a:spLocks noChangeShapeType="1"/>
          </p:cNvSpPr>
          <p:nvPr/>
        </p:nvSpPr>
        <p:spPr bwMode="auto">
          <a:xfrm>
            <a:off x="2832100" y="4471920"/>
            <a:ext cx="3946525" cy="1588"/>
          </a:xfrm>
          <a:prstGeom prst="line">
            <a:avLst/>
          </a:prstGeom>
          <a:noFill/>
          <a:ln w="9525">
            <a:solidFill>
              <a:srgbClr val="000000"/>
            </a:solidFill>
            <a:round/>
            <a:headEnd/>
            <a:tailEnd/>
          </a:ln>
        </p:spPr>
        <p:txBody>
          <a:bodyPr/>
          <a:lstStyle/>
          <a:p>
            <a:endParaRPr lang="en-US"/>
          </a:p>
        </p:txBody>
      </p:sp>
      <p:sp>
        <p:nvSpPr>
          <p:cNvPr id="2299940" name="Line 37"/>
          <p:cNvSpPr>
            <a:spLocks noChangeShapeType="1"/>
          </p:cNvSpPr>
          <p:nvPr/>
        </p:nvSpPr>
        <p:spPr bwMode="auto">
          <a:xfrm>
            <a:off x="2832100" y="4829108"/>
            <a:ext cx="3946525" cy="1587"/>
          </a:xfrm>
          <a:prstGeom prst="line">
            <a:avLst/>
          </a:prstGeom>
          <a:noFill/>
          <a:ln w="9525">
            <a:solidFill>
              <a:srgbClr val="000000"/>
            </a:solidFill>
            <a:round/>
            <a:headEnd/>
            <a:tailEnd/>
          </a:ln>
        </p:spPr>
        <p:txBody>
          <a:bodyPr/>
          <a:lstStyle/>
          <a:p>
            <a:endParaRPr lang="en-US"/>
          </a:p>
        </p:txBody>
      </p:sp>
      <p:sp>
        <p:nvSpPr>
          <p:cNvPr id="2299941" name="Line 38"/>
          <p:cNvSpPr>
            <a:spLocks noChangeShapeType="1"/>
          </p:cNvSpPr>
          <p:nvPr/>
        </p:nvSpPr>
        <p:spPr bwMode="auto">
          <a:xfrm>
            <a:off x="2832100" y="5367270"/>
            <a:ext cx="3946525" cy="1588"/>
          </a:xfrm>
          <a:prstGeom prst="line">
            <a:avLst/>
          </a:prstGeom>
          <a:noFill/>
          <a:ln w="9525">
            <a:solidFill>
              <a:srgbClr val="000000"/>
            </a:solidFill>
            <a:round/>
            <a:headEnd/>
            <a:tailEnd/>
          </a:ln>
        </p:spPr>
        <p:txBody>
          <a:bodyPr/>
          <a:lstStyle/>
          <a:p>
            <a:endParaRPr lang="en-US"/>
          </a:p>
        </p:txBody>
      </p:sp>
      <p:sp>
        <p:nvSpPr>
          <p:cNvPr id="2299942" name="Line 39"/>
          <p:cNvSpPr>
            <a:spLocks noChangeShapeType="1"/>
          </p:cNvSpPr>
          <p:nvPr/>
        </p:nvSpPr>
        <p:spPr bwMode="auto">
          <a:xfrm flipV="1">
            <a:off x="4327525" y="2598670"/>
            <a:ext cx="1588" cy="163513"/>
          </a:xfrm>
          <a:prstGeom prst="line">
            <a:avLst/>
          </a:prstGeom>
          <a:noFill/>
          <a:ln w="30163">
            <a:solidFill>
              <a:srgbClr val="000000"/>
            </a:solidFill>
            <a:round/>
            <a:headEnd/>
            <a:tailEnd/>
          </a:ln>
        </p:spPr>
        <p:txBody>
          <a:bodyPr/>
          <a:lstStyle/>
          <a:p>
            <a:endParaRPr lang="en-US"/>
          </a:p>
        </p:txBody>
      </p:sp>
      <p:sp>
        <p:nvSpPr>
          <p:cNvPr id="2299943" name="Line 40"/>
          <p:cNvSpPr>
            <a:spLocks noChangeShapeType="1"/>
          </p:cNvSpPr>
          <p:nvPr/>
        </p:nvSpPr>
        <p:spPr bwMode="auto">
          <a:xfrm flipV="1">
            <a:off x="4398963" y="2589145"/>
            <a:ext cx="1587" cy="163513"/>
          </a:xfrm>
          <a:prstGeom prst="line">
            <a:avLst/>
          </a:prstGeom>
          <a:noFill/>
          <a:ln w="30163">
            <a:solidFill>
              <a:srgbClr val="000000"/>
            </a:solidFill>
            <a:round/>
            <a:headEnd/>
            <a:tailEnd/>
          </a:ln>
        </p:spPr>
        <p:txBody>
          <a:bodyPr/>
          <a:lstStyle/>
          <a:p>
            <a:endParaRPr lang="en-US"/>
          </a:p>
        </p:txBody>
      </p:sp>
      <p:sp>
        <p:nvSpPr>
          <p:cNvPr id="2299944" name="Line 41"/>
          <p:cNvSpPr>
            <a:spLocks noChangeShapeType="1"/>
          </p:cNvSpPr>
          <p:nvPr/>
        </p:nvSpPr>
        <p:spPr bwMode="auto">
          <a:xfrm flipV="1">
            <a:off x="4470400" y="2598670"/>
            <a:ext cx="1588" cy="163513"/>
          </a:xfrm>
          <a:prstGeom prst="line">
            <a:avLst/>
          </a:prstGeom>
          <a:noFill/>
          <a:ln w="30163">
            <a:solidFill>
              <a:srgbClr val="000000"/>
            </a:solidFill>
            <a:round/>
            <a:headEnd/>
            <a:tailEnd/>
          </a:ln>
        </p:spPr>
        <p:txBody>
          <a:bodyPr/>
          <a:lstStyle/>
          <a:p>
            <a:endParaRPr lang="en-US"/>
          </a:p>
        </p:txBody>
      </p:sp>
      <p:sp>
        <p:nvSpPr>
          <p:cNvPr id="2299945" name="Line 42"/>
          <p:cNvSpPr>
            <a:spLocks noChangeShapeType="1"/>
          </p:cNvSpPr>
          <p:nvPr/>
        </p:nvSpPr>
        <p:spPr bwMode="auto">
          <a:xfrm flipV="1">
            <a:off x="4540250" y="2609783"/>
            <a:ext cx="1588" cy="161925"/>
          </a:xfrm>
          <a:prstGeom prst="line">
            <a:avLst/>
          </a:prstGeom>
          <a:noFill/>
          <a:ln w="30163">
            <a:solidFill>
              <a:srgbClr val="000000"/>
            </a:solidFill>
            <a:round/>
            <a:headEnd/>
            <a:tailEnd/>
          </a:ln>
        </p:spPr>
        <p:txBody>
          <a:bodyPr/>
          <a:lstStyle/>
          <a:p>
            <a:endParaRPr lang="en-US"/>
          </a:p>
        </p:txBody>
      </p:sp>
      <p:sp>
        <p:nvSpPr>
          <p:cNvPr id="2299946" name="Line 43"/>
          <p:cNvSpPr>
            <a:spLocks noChangeShapeType="1"/>
          </p:cNvSpPr>
          <p:nvPr/>
        </p:nvSpPr>
        <p:spPr bwMode="auto">
          <a:xfrm flipV="1">
            <a:off x="4276725" y="2598670"/>
            <a:ext cx="325438" cy="153988"/>
          </a:xfrm>
          <a:prstGeom prst="line">
            <a:avLst/>
          </a:prstGeom>
          <a:noFill/>
          <a:ln w="30163">
            <a:solidFill>
              <a:srgbClr val="000000"/>
            </a:solidFill>
            <a:round/>
            <a:headEnd/>
            <a:tailEnd/>
          </a:ln>
        </p:spPr>
        <p:txBody>
          <a:bodyPr/>
          <a:lstStyle/>
          <a:p>
            <a:endParaRPr lang="en-US"/>
          </a:p>
        </p:txBody>
      </p:sp>
      <p:sp>
        <p:nvSpPr>
          <p:cNvPr id="2299947" name="Line 44"/>
          <p:cNvSpPr>
            <a:spLocks noChangeShapeType="1"/>
          </p:cNvSpPr>
          <p:nvPr/>
        </p:nvSpPr>
        <p:spPr bwMode="auto">
          <a:xfrm flipV="1">
            <a:off x="4745038" y="2579620"/>
            <a:ext cx="1587" cy="161925"/>
          </a:xfrm>
          <a:prstGeom prst="line">
            <a:avLst/>
          </a:prstGeom>
          <a:noFill/>
          <a:ln w="30163">
            <a:solidFill>
              <a:srgbClr val="000000"/>
            </a:solidFill>
            <a:round/>
            <a:headEnd/>
            <a:tailEnd/>
          </a:ln>
        </p:spPr>
        <p:txBody>
          <a:bodyPr/>
          <a:lstStyle/>
          <a:p>
            <a:endParaRPr lang="en-US"/>
          </a:p>
        </p:txBody>
      </p:sp>
      <p:sp>
        <p:nvSpPr>
          <p:cNvPr id="2299948" name="Line 45"/>
          <p:cNvSpPr>
            <a:spLocks noChangeShapeType="1"/>
          </p:cNvSpPr>
          <p:nvPr/>
        </p:nvSpPr>
        <p:spPr bwMode="auto">
          <a:xfrm flipV="1">
            <a:off x="4814888" y="2568508"/>
            <a:ext cx="1587" cy="163512"/>
          </a:xfrm>
          <a:prstGeom prst="line">
            <a:avLst/>
          </a:prstGeom>
          <a:noFill/>
          <a:ln w="30163">
            <a:solidFill>
              <a:srgbClr val="000000"/>
            </a:solidFill>
            <a:round/>
            <a:headEnd/>
            <a:tailEnd/>
          </a:ln>
        </p:spPr>
        <p:txBody>
          <a:bodyPr/>
          <a:lstStyle/>
          <a:p>
            <a:endParaRPr lang="en-US"/>
          </a:p>
        </p:txBody>
      </p:sp>
      <p:sp>
        <p:nvSpPr>
          <p:cNvPr id="2299949" name="Line 46"/>
          <p:cNvSpPr>
            <a:spLocks noChangeShapeType="1"/>
          </p:cNvSpPr>
          <p:nvPr/>
        </p:nvSpPr>
        <p:spPr bwMode="auto">
          <a:xfrm flipV="1">
            <a:off x="4886325" y="2579620"/>
            <a:ext cx="1588" cy="161925"/>
          </a:xfrm>
          <a:prstGeom prst="line">
            <a:avLst/>
          </a:prstGeom>
          <a:noFill/>
          <a:ln w="30163">
            <a:solidFill>
              <a:srgbClr val="000000"/>
            </a:solidFill>
            <a:round/>
            <a:headEnd/>
            <a:tailEnd/>
          </a:ln>
        </p:spPr>
        <p:txBody>
          <a:bodyPr/>
          <a:lstStyle/>
          <a:p>
            <a:endParaRPr lang="en-US"/>
          </a:p>
        </p:txBody>
      </p:sp>
      <p:sp>
        <p:nvSpPr>
          <p:cNvPr id="2299950" name="Line 47"/>
          <p:cNvSpPr>
            <a:spLocks noChangeShapeType="1"/>
          </p:cNvSpPr>
          <p:nvPr/>
        </p:nvSpPr>
        <p:spPr bwMode="auto">
          <a:xfrm flipV="1">
            <a:off x="4957763" y="2589145"/>
            <a:ext cx="1587" cy="163513"/>
          </a:xfrm>
          <a:prstGeom prst="line">
            <a:avLst/>
          </a:prstGeom>
          <a:noFill/>
          <a:ln w="30163">
            <a:solidFill>
              <a:srgbClr val="000000"/>
            </a:solidFill>
            <a:round/>
            <a:headEnd/>
            <a:tailEnd/>
          </a:ln>
        </p:spPr>
        <p:txBody>
          <a:bodyPr/>
          <a:lstStyle/>
          <a:p>
            <a:endParaRPr lang="en-US"/>
          </a:p>
        </p:txBody>
      </p:sp>
      <p:sp>
        <p:nvSpPr>
          <p:cNvPr id="2299951" name="Line 48"/>
          <p:cNvSpPr>
            <a:spLocks noChangeShapeType="1"/>
          </p:cNvSpPr>
          <p:nvPr/>
        </p:nvSpPr>
        <p:spPr bwMode="auto">
          <a:xfrm flipV="1">
            <a:off x="4703763" y="2579620"/>
            <a:ext cx="325437" cy="152400"/>
          </a:xfrm>
          <a:prstGeom prst="line">
            <a:avLst/>
          </a:prstGeom>
          <a:noFill/>
          <a:ln w="30163">
            <a:solidFill>
              <a:srgbClr val="000000"/>
            </a:solidFill>
            <a:round/>
            <a:headEnd/>
            <a:tailEnd/>
          </a:ln>
        </p:spPr>
        <p:txBody>
          <a:bodyPr/>
          <a:lstStyle/>
          <a:p>
            <a:endParaRPr lang="en-US"/>
          </a:p>
        </p:txBody>
      </p:sp>
      <p:sp>
        <p:nvSpPr>
          <p:cNvPr id="2299952" name="Line 49"/>
          <p:cNvSpPr>
            <a:spLocks noChangeShapeType="1"/>
          </p:cNvSpPr>
          <p:nvPr/>
        </p:nvSpPr>
        <p:spPr bwMode="auto">
          <a:xfrm flipV="1">
            <a:off x="4316413" y="3394008"/>
            <a:ext cx="1587" cy="161925"/>
          </a:xfrm>
          <a:prstGeom prst="line">
            <a:avLst/>
          </a:prstGeom>
          <a:noFill/>
          <a:ln w="30163">
            <a:solidFill>
              <a:srgbClr val="000000"/>
            </a:solidFill>
            <a:round/>
            <a:headEnd/>
            <a:tailEnd/>
          </a:ln>
        </p:spPr>
        <p:txBody>
          <a:bodyPr/>
          <a:lstStyle/>
          <a:p>
            <a:endParaRPr lang="en-US"/>
          </a:p>
        </p:txBody>
      </p:sp>
      <p:sp>
        <p:nvSpPr>
          <p:cNvPr id="2299953" name="Line 50"/>
          <p:cNvSpPr>
            <a:spLocks noChangeShapeType="1"/>
          </p:cNvSpPr>
          <p:nvPr/>
        </p:nvSpPr>
        <p:spPr bwMode="auto">
          <a:xfrm flipV="1">
            <a:off x="4387850" y="3382895"/>
            <a:ext cx="1588" cy="163513"/>
          </a:xfrm>
          <a:prstGeom prst="line">
            <a:avLst/>
          </a:prstGeom>
          <a:noFill/>
          <a:ln w="30163">
            <a:solidFill>
              <a:srgbClr val="000000"/>
            </a:solidFill>
            <a:round/>
            <a:headEnd/>
            <a:tailEnd/>
          </a:ln>
        </p:spPr>
        <p:txBody>
          <a:bodyPr/>
          <a:lstStyle/>
          <a:p>
            <a:endParaRPr lang="en-US"/>
          </a:p>
        </p:txBody>
      </p:sp>
      <p:sp>
        <p:nvSpPr>
          <p:cNvPr id="2299954" name="Line 51"/>
          <p:cNvSpPr>
            <a:spLocks noChangeShapeType="1"/>
          </p:cNvSpPr>
          <p:nvPr/>
        </p:nvSpPr>
        <p:spPr bwMode="auto">
          <a:xfrm flipV="1">
            <a:off x="4459288" y="3394008"/>
            <a:ext cx="1587" cy="161925"/>
          </a:xfrm>
          <a:prstGeom prst="line">
            <a:avLst/>
          </a:prstGeom>
          <a:noFill/>
          <a:ln w="30163">
            <a:solidFill>
              <a:srgbClr val="000000"/>
            </a:solidFill>
            <a:round/>
            <a:headEnd/>
            <a:tailEnd/>
          </a:ln>
        </p:spPr>
        <p:txBody>
          <a:bodyPr/>
          <a:lstStyle/>
          <a:p>
            <a:endParaRPr lang="en-US"/>
          </a:p>
        </p:txBody>
      </p:sp>
      <p:sp>
        <p:nvSpPr>
          <p:cNvPr id="2299955" name="Line 52"/>
          <p:cNvSpPr>
            <a:spLocks noChangeShapeType="1"/>
          </p:cNvSpPr>
          <p:nvPr/>
        </p:nvSpPr>
        <p:spPr bwMode="auto">
          <a:xfrm flipV="1">
            <a:off x="4530725" y="3403533"/>
            <a:ext cx="1588" cy="163512"/>
          </a:xfrm>
          <a:prstGeom prst="line">
            <a:avLst/>
          </a:prstGeom>
          <a:noFill/>
          <a:ln w="30163">
            <a:solidFill>
              <a:srgbClr val="000000"/>
            </a:solidFill>
            <a:round/>
            <a:headEnd/>
            <a:tailEnd/>
          </a:ln>
        </p:spPr>
        <p:txBody>
          <a:bodyPr/>
          <a:lstStyle/>
          <a:p>
            <a:endParaRPr lang="en-US"/>
          </a:p>
        </p:txBody>
      </p:sp>
      <p:sp>
        <p:nvSpPr>
          <p:cNvPr id="2299956" name="Line 53"/>
          <p:cNvSpPr>
            <a:spLocks noChangeShapeType="1"/>
          </p:cNvSpPr>
          <p:nvPr/>
        </p:nvSpPr>
        <p:spPr bwMode="auto">
          <a:xfrm flipV="1">
            <a:off x="4265613" y="3394008"/>
            <a:ext cx="325437" cy="152400"/>
          </a:xfrm>
          <a:prstGeom prst="line">
            <a:avLst/>
          </a:prstGeom>
          <a:noFill/>
          <a:ln w="30163">
            <a:solidFill>
              <a:srgbClr val="000000"/>
            </a:solidFill>
            <a:round/>
            <a:headEnd/>
            <a:tailEnd/>
          </a:ln>
        </p:spPr>
        <p:txBody>
          <a:bodyPr/>
          <a:lstStyle/>
          <a:p>
            <a:endParaRPr lang="en-US"/>
          </a:p>
        </p:txBody>
      </p:sp>
      <p:sp>
        <p:nvSpPr>
          <p:cNvPr id="2299957" name="Line 54"/>
          <p:cNvSpPr>
            <a:spLocks noChangeShapeType="1"/>
          </p:cNvSpPr>
          <p:nvPr/>
        </p:nvSpPr>
        <p:spPr bwMode="auto">
          <a:xfrm flipV="1">
            <a:off x="4367213" y="4930708"/>
            <a:ext cx="1587" cy="161925"/>
          </a:xfrm>
          <a:prstGeom prst="line">
            <a:avLst/>
          </a:prstGeom>
          <a:noFill/>
          <a:ln w="30163">
            <a:solidFill>
              <a:srgbClr val="000000"/>
            </a:solidFill>
            <a:round/>
            <a:headEnd/>
            <a:tailEnd/>
          </a:ln>
        </p:spPr>
        <p:txBody>
          <a:bodyPr/>
          <a:lstStyle/>
          <a:p>
            <a:endParaRPr lang="en-US"/>
          </a:p>
        </p:txBody>
      </p:sp>
      <p:sp>
        <p:nvSpPr>
          <p:cNvPr id="2299958" name="Line 55"/>
          <p:cNvSpPr>
            <a:spLocks noChangeShapeType="1"/>
          </p:cNvSpPr>
          <p:nvPr/>
        </p:nvSpPr>
        <p:spPr bwMode="auto">
          <a:xfrm flipV="1">
            <a:off x="4438650" y="4919595"/>
            <a:ext cx="1588" cy="163513"/>
          </a:xfrm>
          <a:prstGeom prst="line">
            <a:avLst/>
          </a:prstGeom>
          <a:noFill/>
          <a:ln w="30163">
            <a:solidFill>
              <a:srgbClr val="000000"/>
            </a:solidFill>
            <a:round/>
            <a:headEnd/>
            <a:tailEnd/>
          </a:ln>
        </p:spPr>
        <p:txBody>
          <a:bodyPr/>
          <a:lstStyle/>
          <a:p>
            <a:endParaRPr lang="en-US"/>
          </a:p>
        </p:txBody>
      </p:sp>
      <p:sp>
        <p:nvSpPr>
          <p:cNvPr id="2299959" name="Line 56"/>
          <p:cNvSpPr>
            <a:spLocks noChangeShapeType="1"/>
          </p:cNvSpPr>
          <p:nvPr/>
        </p:nvSpPr>
        <p:spPr bwMode="auto">
          <a:xfrm flipV="1">
            <a:off x="4510088" y="4930708"/>
            <a:ext cx="1587" cy="161925"/>
          </a:xfrm>
          <a:prstGeom prst="line">
            <a:avLst/>
          </a:prstGeom>
          <a:noFill/>
          <a:ln w="30163">
            <a:solidFill>
              <a:srgbClr val="000000"/>
            </a:solidFill>
            <a:round/>
            <a:headEnd/>
            <a:tailEnd/>
          </a:ln>
        </p:spPr>
        <p:txBody>
          <a:bodyPr/>
          <a:lstStyle/>
          <a:p>
            <a:endParaRPr lang="en-US"/>
          </a:p>
        </p:txBody>
      </p:sp>
      <p:sp>
        <p:nvSpPr>
          <p:cNvPr id="2299960" name="Line 57"/>
          <p:cNvSpPr>
            <a:spLocks noChangeShapeType="1"/>
          </p:cNvSpPr>
          <p:nvPr/>
        </p:nvSpPr>
        <p:spPr bwMode="auto">
          <a:xfrm flipV="1">
            <a:off x="4581525" y="4940233"/>
            <a:ext cx="1588" cy="163512"/>
          </a:xfrm>
          <a:prstGeom prst="line">
            <a:avLst/>
          </a:prstGeom>
          <a:noFill/>
          <a:ln w="30163">
            <a:solidFill>
              <a:srgbClr val="000000"/>
            </a:solidFill>
            <a:round/>
            <a:headEnd/>
            <a:tailEnd/>
          </a:ln>
        </p:spPr>
        <p:txBody>
          <a:bodyPr/>
          <a:lstStyle/>
          <a:p>
            <a:endParaRPr lang="en-US"/>
          </a:p>
        </p:txBody>
      </p:sp>
      <p:sp>
        <p:nvSpPr>
          <p:cNvPr id="2299961" name="Line 58"/>
          <p:cNvSpPr>
            <a:spLocks noChangeShapeType="1"/>
          </p:cNvSpPr>
          <p:nvPr/>
        </p:nvSpPr>
        <p:spPr bwMode="auto">
          <a:xfrm flipV="1">
            <a:off x="4316413" y="4930708"/>
            <a:ext cx="325437" cy="152400"/>
          </a:xfrm>
          <a:prstGeom prst="line">
            <a:avLst/>
          </a:prstGeom>
          <a:noFill/>
          <a:ln w="30163">
            <a:solidFill>
              <a:srgbClr val="000000"/>
            </a:solidFill>
            <a:round/>
            <a:headEnd/>
            <a:tailEnd/>
          </a:ln>
        </p:spPr>
        <p:txBody>
          <a:bodyPr/>
          <a:lstStyle/>
          <a:p>
            <a:endParaRPr lang="en-US"/>
          </a:p>
        </p:txBody>
      </p:sp>
      <p:sp>
        <p:nvSpPr>
          <p:cNvPr id="2299962" name="Line 59"/>
          <p:cNvSpPr>
            <a:spLocks noChangeShapeType="1"/>
          </p:cNvSpPr>
          <p:nvPr/>
        </p:nvSpPr>
        <p:spPr bwMode="auto">
          <a:xfrm flipV="1">
            <a:off x="5080000" y="2568508"/>
            <a:ext cx="1588" cy="163512"/>
          </a:xfrm>
          <a:prstGeom prst="line">
            <a:avLst/>
          </a:prstGeom>
          <a:noFill/>
          <a:ln w="30163">
            <a:solidFill>
              <a:srgbClr val="000000"/>
            </a:solidFill>
            <a:round/>
            <a:headEnd/>
            <a:tailEnd/>
          </a:ln>
        </p:spPr>
        <p:txBody>
          <a:bodyPr/>
          <a:lstStyle/>
          <a:p>
            <a:endParaRPr lang="en-US"/>
          </a:p>
        </p:txBody>
      </p:sp>
      <p:sp>
        <p:nvSpPr>
          <p:cNvPr id="2299963" name="Line 60"/>
          <p:cNvSpPr>
            <a:spLocks noChangeShapeType="1"/>
          </p:cNvSpPr>
          <p:nvPr/>
        </p:nvSpPr>
        <p:spPr bwMode="auto">
          <a:xfrm flipV="1">
            <a:off x="5151438" y="2579620"/>
            <a:ext cx="1587" cy="161925"/>
          </a:xfrm>
          <a:prstGeom prst="line">
            <a:avLst/>
          </a:prstGeom>
          <a:noFill/>
          <a:ln w="30163">
            <a:solidFill>
              <a:srgbClr val="000000"/>
            </a:solidFill>
            <a:round/>
            <a:headEnd/>
            <a:tailEnd/>
          </a:ln>
        </p:spPr>
        <p:txBody>
          <a:bodyPr/>
          <a:lstStyle/>
          <a:p>
            <a:endParaRPr lang="en-US"/>
          </a:p>
        </p:txBody>
      </p:sp>
      <p:sp>
        <p:nvSpPr>
          <p:cNvPr id="2299964" name="Line 61"/>
          <p:cNvSpPr>
            <a:spLocks noChangeShapeType="1"/>
          </p:cNvSpPr>
          <p:nvPr/>
        </p:nvSpPr>
        <p:spPr bwMode="auto">
          <a:xfrm flipV="1">
            <a:off x="4265613" y="2955858"/>
            <a:ext cx="1587" cy="161925"/>
          </a:xfrm>
          <a:prstGeom prst="line">
            <a:avLst/>
          </a:prstGeom>
          <a:noFill/>
          <a:ln w="30163">
            <a:solidFill>
              <a:srgbClr val="000000"/>
            </a:solidFill>
            <a:round/>
            <a:headEnd/>
            <a:tailEnd/>
          </a:ln>
        </p:spPr>
        <p:txBody>
          <a:bodyPr/>
          <a:lstStyle/>
          <a:p>
            <a:endParaRPr lang="en-US"/>
          </a:p>
        </p:txBody>
      </p:sp>
      <p:sp>
        <p:nvSpPr>
          <p:cNvPr id="2299965" name="Line 62"/>
          <p:cNvSpPr>
            <a:spLocks noChangeShapeType="1"/>
          </p:cNvSpPr>
          <p:nvPr/>
        </p:nvSpPr>
        <p:spPr bwMode="auto">
          <a:xfrm flipV="1">
            <a:off x="4337050" y="2965383"/>
            <a:ext cx="1588" cy="163512"/>
          </a:xfrm>
          <a:prstGeom prst="line">
            <a:avLst/>
          </a:prstGeom>
          <a:noFill/>
          <a:ln w="30163">
            <a:solidFill>
              <a:srgbClr val="000000"/>
            </a:solidFill>
            <a:round/>
            <a:headEnd/>
            <a:tailEnd/>
          </a:ln>
        </p:spPr>
        <p:txBody>
          <a:bodyPr/>
          <a:lstStyle/>
          <a:p>
            <a:endParaRPr lang="en-US"/>
          </a:p>
        </p:txBody>
      </p:sp>
      <p:sp>
        <p:nvSpPr>
          <p:cNvPr id="2299966" name="Line 63"/>
          <p:cNvSpPr>
            <a:spLocks noChangeShapeType="1"/>
          </p:cNvSpPr>
          <p:nvPr/>
        </p:nvSpPr>
        <p:spPr bwMode="auto">
          <a:xfrm flipV="1">
            <a:off x="4408488" y="2944745"/>
            <a:ext cx="1587" cy="163513"/>
          </a:xfrm>
          <a:prstGeom prst="line">
            <a:avLst/>
          </a:prstGeom>
          <a:noFill/>
          <a:ln w="30163">
            <a:solidFill>
              <a:srgbClr val="000000"/>
            </a:solidFill>
            <a:round/>
            <a:headEnd/>
            <a:tailEnd/>
          </a:ln>
        </p:spPr>
        <p:txBody>
          <a:bodyPr/>
          <a:lstStyle/>
          <a:p>
            <a:endParaRPr lang="en-US"/>
          </a:p>
        </p:txBody>
      </p:sp>
      <p:sp>
        <p:nvSpPr>
          <p:cNvPr id="2299967" name="Line 64"/>
          <p:cNvSpPr>
            <a:spLocks noChangeShapeType="1"/>
          </p:cNvSpPr>
          <p:nvPr/>
        </p:nvSpPr>
        <p:spPr bwMode="auto">
          <a:xfrm flipV="1">
            <a:off x="4479925" y="2955858"/>
            <a:ext cx="1588" cy="161925"/>
          </a:xfrm>
          <a:prstGeom prst="line">
            <a:avLst/>
          </a:prstGeom>
          <a:noFill/>
          <a:ln w="30163">
            <a:solidFill>
              <a:srgbClr val="000000"/>
            </a:solidFill>
            <a:round/>
            <a:headEnd/>
            <a:tailEnd/>
          </a:ln>
        </p:spPr>
        <p:txBody>
          <a:bodyPr/>
          <a:lstStyle/>
          <a:p>
            <a:endParaRPr lang="en-US"/>
          </a:p>
        </p:txBody>
      </p:sp>
      <p:sp>
        <p:nvSpPr>
          <p:cNvPr id="2299968" name="Line 65"/>
          <p:cNvSpPr>
            <a:spLocks noChangeShapeType="1"/>
          </p:cNvSpPr>
          <p:nvPr/>
        </p:nvSpPr>
        <p:spPr bwMode="auto">
          <a:xfrm flipV="1">
            <a:off x="4683125" y="3403533"/>
            <a:ext cx="1588" cy="163512"/>
          </a:xfrm>
          <a:prstGeom prst="line">
            <a:avLst/>
          </a:prstGeom>
          <a:noFill/>
          <a:ln w="30163">
            <a:solidFill>
              <a:srgbClr val="000000"/>
            </a:solidFill>
            <a:round/>
            <a:headEnd/>
            <a:tailEnd/>
          </a:ln>
        </p:spPr>
        <p:txBody>
          <a:bodyPr/>
          <a:lstStyle/>
          <a:p>
            <a:endParaRPr lang="en-US"/>
          </a:p>
        </p:txBody>
      </p:sp>
      <p:sp>
        <p:nvSpPr>
          <p:cNvPr id="2299969" name="Line 66"/>
          <p:cNvSpPr>
            <a:spLocks noChangeShapeType="1"/>
          </p:cNvSpPr>
          <p:nvPr/>
        </p:nvSpPr>
        <p:spPr bwMode="auto">
          <a:xfrm flipV="1">
            <a:off x="4297363" y="3770245"/>
            <a:ext cx="1587" cy="161925"/>
          </a:xfrm>
          <a:prstGeom prst="line">
            <a:avLst/>
          </a:prstGeom>
          <a:noFill/>
          <a:ln w="30163">
            <a:solidFill>
              <a:srgbClr val="000000"/>
            </a:solidFill>
            <a:round/>
            <a:headEnd/>
            <a:tailEnd/>
          </a:ln>
        </p:spPr>
        <p:txBody>
          <a:bodyPr/>
          <a:lstStyle/>
          <a:p>
            <a:endParaRPr lang="en-US"/>
          </a:p>
        </p:txBody>
      </p:sp>
      <p:sp>
        <p:nvSpPr>
          <p:cNvPr id="2299970" name="Line 67"/>
          <p:cNvSpPr>
            <a:spLocks noChangeShapeType="1"/>
          </p:cNvSpPr>
          <p:nvPr/>
        </p:nvSpPr>
        <p:spPr bwMode="auto">
          <a:xfrm flipV="1">
            <a:off x="4367213" y="3770245"/>
            <a:ext cx="1587" cy="161925"/>
          </a:xfrm>
          <a:prstGeom prst="line">
            <a:avLst/>
          </a:prstGeom>
          <a:noFill/>
          <a:ln w="30163">
            <a:solidFill>
              <a:srgbClr val="000000"/>
            </a:solidFill>
            <a:round/>
            <a:headEnd/>
            <a:tailEnd/>
          </a:ln>
        </p:spPr>
        <p:txBody>
          <a:bodyPr/>
          <a:lstStyle/>
          <a:p>
            <a:endParaRPr lang="en-US"/>
          </a:p>
        </p:txBody>
      </p:sp>
      <p:sp>
        <p:nvSpPr>
          <p:cNvPr id="2299971" name="Line 68"/>
          <p:cNvSpPr>
            <a:spLocks noChangeShapeType="1"/>
          </p:cNvSpPr>
          <p:nvPr/>
        </p:nvSpPr>
        <p:spPr bwMode="auto">
          <a:xfrm flipV="1">
            <a:off x="4246563" y="4167120"/>
            <a:ext cx="1587" cy="161925"/>
          </a:xfrm>
          <a:prstGeom prst="line">
            <a:avLst/>
          </a:prstGeom>
          <a:noFill/>
          <a:ln w="30163">
            <a:solidFill>
              <a:srgbClr val="000000"/>
            </a:solidFill>
            <a:round/>
            <a:headEnd/>
            <a:tailEnd/>
          </a:ln>
        </p:spPr>
        <p:txBody>
          <a:bodyPr/>
          <a:lstStyle/>
          <a:p>
            <a:endParaRPr lang="en-US"/>
          </a:p>
        </p:txBody>
      </p:sp>
      <p:sp>
        <p:nvSpPr>
          <p:cNvPr id="2299972" name="Line 69"/>
          <p:cNvSpPr>
            <a:spLocks noChangeShapeType="1"/>
          </p:cNvSpPr>
          <p:nvPr/>
        </p:nvSpPr>
        <p:spPr bwMode="auto">
          <a:xfrm flipV="1">
            <a:off x="4316413" y="4167120"/>
            <a:ext cx="1587" cy="161925"/>
          </a:xfrm>
          <a:prstGeom prst="line">
            <a:avLst/>
          </a:prstGeom>
          <a:noFill/>
          <a:ln w="30163">
            <a:solidFill>
              <a:srgbClr val="000000"/>
            </a:solidFill>
            <a:round/>
            <a:headEnd/>
            <a:tailEnd/>
          </a:ln>
        </p:spPr>
        <p:txBody>
          <a:bodyPr/>
          <a:lstStyle/>
          <a:p>
            <a:endParaRPr lang="en-US"/>
          </a:p>
        </p:txBody>
      </p:sp>
      <p:sp>
        <p:nvSpPr>
          <p:cNvPr id="2299973" name="Line 70"/>
          <p:cNvSpPr>
            <a:spLocks noChangeShapeType="1"/>
          </p:cNvSpPr>
          <p:nvPr/>
        </p:nvSpPr>
        <p:spPr bwMode="auto">
          <a:xfrm flipV="1">
            <a:off x="4398963" y="4167120"/>
            <a:ext cx="1587" cy="161925"/>
          </a:xfrm>
          <a:prstGeom prst="line">
            <a:avLst/>
          </a:prstGeom>
          <a:noFill/>
          <a:ln w="30163">
            <a:solidFill>
              <a:srgbClr val="000000"/>
            </a:solidFill>
            <a:round/>
            <a:headEnd/>
            <a:tailEnd/>
          </a:ln>
        </p:spPr>
        <p:txBody>
          <a:bodyPr/>
          <a:lstStyle/>
          <a:p>
            <a:endParaRPr lang="en-US"/>
          </a:p>
        </p:txBody>
      </p:sp>
      <p:sp>
        <p:nvSpPr>
          <p:cNvPr id="2299974" name="Line 71"/>
          <p:cNvSpPr>
            <a:spLocks noChangeShapeType="1"/>
          </p:cNvSpPr>
          <p:nvPr/>
        </p:nvSpPr>
        <p:spPr bwMode="auto">
          <a:xfrm flipV="1">
            <a:off x="4408488" y="5500620"/>
            <a:ext cx="1587" cy="161925"/>
          </a:xfrm>
          <a:prstGeom prst="line">
            <a:avLst/>
          </a:prstGeom>
          <a:noFill/>
          <a:ln w="30163">
            <a:solidFill>
              <a:srgbClr val="000000"/>
            </a:solidFill>
            <a:round/>
            <a:headEnd/>
            <a:tailEnd/>
          </a:ln>
        </p:spPr>
        <p:txBody>
          <a:bodyPr/>
          <a:lstStyle/>
          <a:p>
            <a:endParaRPr lang="en-US"/>
          </a:p>
        </p:txBody>
      </p:sp>
      <p:sp>
        <p:nvSpPr>
          <p:cNvPr id="2299975" name="Line 72"/>
          <p:cNvSpPr>
            <a:spLocks noChangeShapeType="1"/>
          </p:cNvSpPr>
          <p:nvPr/>
        </p:nvSpPr>
        <p:spPr bwMode="auto">
          <a:xfrm flipV="1">
            <a:off x="4479925" y="5500620"/>
            <a:ext cx="1588" cy="161925"/>
          </a:xfrm>
          <a:prstGeom prst="line">
            <a:avLst/>
          </a:prstGeom>
          <a:noFill/>
          <a:ln w="30163">
            <a:solidFill>
              <a:srgbClr val="000000"/>
            </a:solidFill>
            <a:round/>
            <a:headEnd/>
            <a:tailEnd/>
          </a:ln>
        </p:spPr>
        <p:txBody>
          <a:bodyPr/>
          <a:lstStyle/>
          <a:p>
            <a:endParaRPr lang="en-US"/>
          </a:p>
        </p:txBody>
      </p:sp>
      <p:sp>
        <p:nvSpPr>
          <p:cNvPr id="2299976" name="Rectangle 73"/>
          <p:cNvSpPr>
            <a:spLocks noChangeArrowheads="1"/>
          </p:cNvSpPr>
          <p:nvPr/>
        </p:nvSpPr>
        <p:spPr bwMode="auto">
          <a:xfrm>
            <a:off x="3625850" y="1976370"/>
            <a:ext cx="393700" cy="152400"/>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Wendy</a:t>
            </a:r>
            <a:endParaRPr lang="en-US" sz="2400"/>
          </a:p>
        </p:txBody>
      </p:sp>
      <p:sp>
        <p:nvSpPr>
          <p:cNvPr id="2299977" name="Rectangle 74"/>
          <p:cNvSpPr>
            <a:spLocks noChangeArrowheads="1"/>
          </p:cNvSpPr>
          <p:nvPr/>
        </p:nvSpPr>
        <p:spPr bwMode="auto">
          <a:xfrm>
            <a:off x="5467350" y="1976370"/>
            <a:ext cx="414338" cy="152400"/>
          </a:xfrm>
          <a:prstGeom prst="rect">
            <a:avLst/>
          </a:prstGeom>
          <a:noFill/>
          <a:ln w="9525">
            <a:noFill/>
            <a:miter lim="800000"/>
            <a:headEnd/>
            <a:tailEnd/>
          </a:ln>
        </p:spPr>
        <p:txBody>
          <a:bodyPr wrap="none" lIns="0" tIns="0" rIns="0" bIns="0">
            <a:spAutoFit/>
          </a:bodyPr>
          <a:lstStyle/>
          <a:p>
            <a:pPr eaLnBrk="0" hangingPunct="0"/>
            <a:r>
              <a:rPr lang="en-US" sz="1000" i="1">
                <a:solidFill>
                  <a:srgbClr val="000000"/>
                </a:solidFill>
              </a:rPr>
              <a:t>May 19</a:t>
            </a:r>
            <a:endParaRPr lang="en-US" sz="2400"/>
          </a:p>
        </p:txBody>
      </p:sp>
      <p:sp>
        <p:nvSpPr>
          <p:cNvPr id="2299978" name="Rectangle 75"/>
          <p:cNvSpPr>
            <a:spLocks noChangeArrowheads="1"/>
          </p:cNvSpPr>
          <p:nvPr/>
        </p:nvSpPr>
        <p:spPr bwMode="auto">
          <a:xfrm>
            <a:off x="2454275" y="1184208"/>
            <a:ext cx="1354138" cy="387350"/>
          </a:xfrm>
          <a:prstGeom prst="rect">
            <a:avLst/>
          </a:prstGeom>
          <a:solidFill>
            <a:srgbClr val="000000"/>
          </a:solidFill>
          <a:ln w="60325">
            <a:solidFill>
              <a:srgbClr val="000000"/>
            </a:solidFill>
            <a:miter lim="800000"/>
            <a:headEnd/>
            <a:tailEnd/>
          </a:ln>
        </p:spPr>
        <p:txBody>
          <a:bodyPr/>
          <a:lstStyle/>
          <a:p>
            <a:endParaRPr lang="en-US"/>
          </a:p>
        </p:txBody>
      </p:sp>
      <p:sp>
        <p:nvSpPr>
          <p:cNvPr id="2299979" name="Rectangle 76"/>
          <p:cNvSpPr>
            <a:spLocks noChangeArrowheads="1"/>
          </p:cNvSpPr>
          <p:nvPr/>
        </p:nvSpPr>
        <p:spPr bwMode="auto">
          <a:xfrm>
            <a:off x="2525713" y="1215958"/>
            <a:ext cx="1185862"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Defines what data</a:t>
            </a:r>
            <a:endParaRPr lang="en-US" sz="2400"/>
          </a:p>
        </p:txBody>
      </p:sp>
      <p:sp>
        <p:nvSpPr>
          <p:cNvPr id="2299980" name="Rectangle 77"/>
          <p:cNvSpPr>
            <a:spLocks noChangeArrowheads="1"/>
          </p:cNvSpPr>
          <p:nvPr/>
        </p:nvSpPr>
        <p:spPr bwMode="auto">
          <a:xfrm>
            <a:off x="3736975" y="1215958"/>
            <a:ext cx="38100"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 </a:t>
            </a:r>
            <a:endParaRPr lang="en-US" sz="2400"/>
          </a:p>
        </p:txBody>
      </p:sp>
      <p:sp>
        <p:nvSpPr>
          <p:cNvPr id="2299981" name="Rectangle 78"/>
          <p:cNvSpPr>
            <a:spLocks noChangeArrowheads="1"/>
          </p:cNvSpPr>
          <p:nvPr/>
        </p:nvSpPr>
        <p:spPr bwMode="auto">
          <a:xfrm>
            <a:off x="2536825" y="1377883"/>
            <a:ext cx="1169988"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is being collected</a:t>
            </a:r>
            <a:endParaRPr lang="en-US" sz="2400"/>
          </a:p>
        </p:txBody>
      </p:sp>
      <p:sp>
        <p:nvSpPr>
          <p:cNvPr id="2299982" name="Rectangle 79"/>
          <p:cNvSpPr>
            <a:spLocks noChangeArrowheads="1"/>
          </p:cNvSpPr>
          <p:nvPr/>
        </p:nvSpPr>
        <p:spPr bwMode="auto">
          <a:xfrm>
            <a:off x="2698750" y="5999095"/>
            <a:ext cx="2066925" cy="223838"/>
          </a:xfrm>
          <a:prstGeom prst="rect">
            <a:avLst/>
          </a:prstGeom>
          <a:solidFill>
            <a:srgbClr val="000000"/>
          </a:solidFill>
          <a:ln w="60325">
            <a:solidFill>
              <a:srgbClr val="000000"/>
            </a:solidFill>
            <a:miter lim="800000"/>
            <a:headEnd/>
            <a:tailEnd/>
          </a:ln>
        </p:spPr>
        <p:txBody>
          <a:bodyPr/>
          <a:lstStyle/>
          <a:p>
            <a:endParaRPr lang="en-US"/>
          </a:p>
        </p:txBody>
      </p:sp>
      <p:sp>
        <p:nvSpPr>
          <p:cNvPr id="2299983" name="Rectangle 80"/>
          <p:cNvSpPr>
            <a:spLocks noChangeArrowheads="1"/>
          </p:cNvSpPr>
          <p:nvPr/>
        </p:nvSpPr>
        <p:spPr bwMode="auto">
          <a:xfrm>
            <a:off x="2730500" y="6030845"/>
            <a:ext cx="1960563"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Includes place to put the data</a:t>
            </a:r>
            <a:endParaRPr lang="en-US" sz="2400"/>
          </a:p>
        </p:txBody>
      </p:sp>
      <p:sp>
        <p:nvSpPr>
          <p:cNvPr id="2299984" name="Rectangle 81"/>
          <p:cNvSpPr>
            <a:spLocks noChangeArrowheads="1"/>
          </p:cNvSpPr>
          <p:nvPr/>
        </p:nvSpPr>
        <p:spPr bwMode="auto">
          <a:xfrm>
            <a:off x="5608638" y="3209858"/>
            <a:ext cx="1709737" cy="223837"/>
          </a:xfrm>
          <a:prstGeom prst="rect">
            <a:avLst/>
          </a:prstGeom>
          <a:solidFill>
            <a:srgbClr val="000000"/>
          </a:solidFill>
          <a:ln w="60325">
            <a:solidFill>
              <a:srgbClr val="000000"/>
            </a:solidFill>
            <a:miter lim="800000"/>
            <a:headEnd/>
            <a:tailEnd/>
          </a:ln>
        </p:spPr>
        <p:txBody>
          <a:bodyPr/>
          <a:lstStyle/>
          <a:p>
            <a:endParaRPr lang="en-US"/>
          </a:p>
        </p:txBody>
      </p:sp>
      <p:sp>
        <p:nvSpPr>
          <p:cNvPr id="2299985" name="Rectangle 82"/>
          <p:cNvSpPr>
            <a:spLocks noChangeArrowheads="1"/>
          </p:cNvSpPr>
          <p:nvPr/>
        </p:nvSpPr>
        <p:spPr bwMode="auto">
          <a:xfrm>
            <a:off x="5640388" y="3241608"/>
            <a:ext cx="1604962"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Has room for comments</a:t>
            </a:r>
            <a:endParaRPr lang="en-US" sz="2400"/>
          </a:p>
        </p:txBody>
      </p:sp>
      <p:sp>
        <p:nvSpPr>
          <p:cNvPr id="2299986" name="Rectangle 83"/>
          <p:cNvSpPr>
            <a:spLocks noChangeArrowheads="1"/>
          </p:cNvSpPr>
          <p:nvPr/>
        </p:nvSpPr>
        <p:spPr bwMode="auto">
          <a:xfrm>
            <a:off x="5273675" y="6130858"/>
            <a:ext cx="1709738" cy="550862"/>
          </a:xfrm>
          <a:prstGeom prst="rect">
            <a:avLst/>
          </a:prstGeom>
          <a:solidFill>
            <a:srgbClr val="000000"/>
          </a:solidFill>
          <a:ln w="60325">
            <a:solidFill>
              <a:srgbClr val="000000"/>
            </a:solidFill>
            <a:miter lim="800000"/>
            <a:headEnd/>
            <a:tailEnd/>
          </a:ln>
        </p:spPr>
        <p:txBody>
          <a:bodyPr/>
          <a:lstStyle/>
          <a:p>
            <a:endParaRPr lang="en-US"/>
          </a:p>
        </p:txBody>
      </p:sp>
      <p:sp>
        <p:nvSpPr>
          <p:cNvPr id="2299987" name="Rectangle 84"/>
          <p:cNvSpPr>
            <a:spLocks noChangeArrowheads="1"/>
          </p:cNvSpPr>
          <p:nvPr/>
        </p:nvSpPr>
        <p:spPr bwMode="auto">
          <a:xfrm>
            <a:off x="5354638" y="6162608"/>
            <a:ext cx="1519237"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May want to add space</a:t>
            </a:r>
            <a:endParaRPr lang="en-US" sz="2400"/>
          </a:p>
        </p:txBody>
      </p:sp>
      <p:sp>
        <p:nvSpPr>
          <p:cNvPr id="2299988" name="Rectangle 85"/>
          <p:cNvSpPr>
            <a:spLocks noChangeArrowheads="1"/>
          </p:cNvSpPr>
          <p:nvPr/>
        </p:nvSpPr>
        <p:spPr bwMode="auto">
          <a:xfrm>
            <a:off x="6900863" y="6162608"/>
            <a:ext cx="38100"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 </a:t>
            </a:r>
            <a:endParaRPr lang="en-US" sz="2400"/>
          </a:p>
        </p:txBody>
      </p:sp>
      <p:sp>
        <p:nvSpPr>
          <p:cNvPr id="2299989" name="Rectangle 86"/>
          <p:cNvSpPr>
            <a:spLocks noChangeArrowheads="1"/>
          </p:cNvSpPr>
          <p:nvPr/>
        </p:nvSpPr>
        <p:spPr bwMode="auto">
          <a:xfrm>
            <a:off x="5730875" y="6324533"/>
            <a:ext cx="766763"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for tracking</a:t>
            </a:r>
            <a:endParaRPr lang="en-US" sz="2400"/>
          </a:p>
        </p:txBody>
      </p:sp>
      <p:sp>
        <p:nvSpPr>
          <p:cNvPr id="2299990" name="Rectangle 87"/>
          <p:cNvSpPr>
            <a:spLocks noChangeArrowheads="1"/>
          </p:cNvSpPr>
          <p:nvPr/>
        </p:nvSpPr>
        <p:spPr bwMode="auto">
          <a:xfrm>
            <a:off x="6515100" y="6324533"/>
            <a:ext cx="38100"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 </a:t>
            </a:r>
            <a:endParaRPr lang="en-US" sz="2400"/>
          </a:p>
        </p:txBody>
      </p:sp>
      <p:sp>
        <p:nvSpPr>
          <p:cNvPr id="2299991" name="Rectangle 88"/>
          <p:cNvSpPr>
            <a:spLocks noChangeArrowheads="1"/>
          </p:cNvSpPr>
          <p:nvPr/>
        </p:nvSpPr>
        <p:spPr bwMode="auto">
          <a:xfrm>
            <a:off x="5446713" y="6488045"/>
            <a:ext cx="1338262"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stratification factors</a:t>
            </a:r>
            <a:endParaRPr lang="en-US" sz="2400"/>
          </a:p>
        </p:txBody>
      </p:sp>
      <p:grpSp>
        <p:nvGrpSpPr>
          <p:cNvPr id="2299992" name="Group 89"/>
          <p:cNvGrpSpPr>
            <a:grpSpLocks/>
          </p:cNvGrpSpPr>
          <p:nvPr/>
        </p:nvGrpSpPr>
        <p:grpSpPr bwMode="auto">
          <a:xfrm>
            <a:off x="3808413" y="1276283"/>
            <a:ext cx="782637" cy="223837"/>
            <a:chOff x="2399" y="793"/>
            <a:chExt cx="493" cy="141"/>
          </a:xfrm>
        </p:grpSpPr>
        <p:sp>
          <p:nvSpPr>
            <p:cNvPr id="2300013" name="Freeform 90"/>
            <p:cNvSpPr>
              <a:spLocks/>
            </p:cNvSpPr>
            <p:nvPr/>
          </p:nvSpPr>
          <p:spPr bwMode="auto">
            <a:xfrm>
              <a:off x="2790" y="857"/>
              <a:ext cx="102" cy="77"/>
            </a:xfrm>
            <a:custGeom>
              <a:avLst/>
              <a:gdLst>
                <a:gd name="T0" fmla="*/ 102 w 102"/>
                <a:gd name="T1" fmla="*/ 64 h 77"/>
                <a:gd name="T2" fmla="*/ 0 w 102"/>
                <a:gd name="T3" fmla="*/ 77 h 77"/>
                <a:gd name="T4" fmla="*/ 6 w 102"/>
                <a:gd name="T5" fmla="*/ 39 h 77"/>
                <a:gd name="T6" fmla="*/ 19 w 102"/>
                <a:gd name="T7" fmla="*/ 0 h 77"/>
                <a:gd name="T8" fmla="*/ 102 w 102"/>
                <a:gd name="T9" fmla="*/ 64 h 77"/>
                <a:gd name="T10" fmla="*/ 0 60000 65536"/>
                <a:gd name="T11" fmla="*/ 0 60000 65536"/>
                <a:gd name="T12" fmla="*/ 0 60000 65536"/>
                <a:gd name="T13" fmla="*/ 0 60000 65536"/>
                <a:gd name="T14" fmla="*/ 0 60000 65536"/>
                <a:gd name="T15" fmla="*/ 0 w 102"/>
                <a:gd name="T16" fmla="*/ 0 h 77"/>
                <a:gd name="T17" fmla="*/ 102 w 102"/>
                <a:gd name="T18" fmla="*/ 77 h 77"/>
              </a:gdLst>
              <a:ahLst/>
              <a:cxnLst>
                <a:cxn ang="T10">
                  <a:pos x="T0" y="T1"/>
                </a:cxn>
                <a:cxn ang="T11">
                  <a:pos x="T2" y="T3"/>
                </a:cxn>
                <a:cxn ang="T12">
                  <a:pos x="T4" y="T5"/>
                </a:cxn>
                <a:cxn ang="T13">
                  <a:pos x="T6" y="T7"/>
                </a:cxn>
                <a:cxn ang="T14">
                  <a:pos x="T8" y="T9"/>
                </a:cxn>
              </a:cxnLst>
              <a:rect l="T15" t="T16" r="T17" b="T18"/>
              <a:pathLst>
                <a:path w="102" h="77">
                  <a:moveTo>
                    <a:pt x="102" y="64"/>
                  </a:moveTo>
                  <a:lnTo>
                    <a:pt x="0" y="77"/>
                  </a:lnTo>
                  <a:lnTo>
                    <a:pt x="6" y="39"/>
                  </a:lnTo>
                  <a:lnTo>
                    <a:pt x="19" y="0"/>
                  </a:lnTo>
                  <a:lnTo>
                    <a:pt x="102" y="64"/>
                  </a:lnTo>
                  <a:close/>
                </a:path>
              </a:pathLst>
            </a:custGeom>
            <a:solidFill>
              <a:srgbClr val="000000"/>
            </a:solidFill>
            <a:ln w="9525">
              <a:solidFill>
                <a:srgbClr val="000000"/>
              </a:solidFill>
              <a:prstDash val="solid"/>
              <a:round/>
              <a:headEnd/>
              <a:tailEnd/>
            </a:ln>
          </p:spPr>
          <p:txBody>
            <a:bodyPr/>
            <a:lstStyle/>
            <a:p>
              <a:endParaRPr lang="en-US"/>
            </a:p>
          </p:txBody>
        </p:sp>
        <p:sp>
          <p:nvSpPr>
            <p:cNvPr id="2300014" name="Line 91"/>
            <p:cNvSpPr>
              <a:spLocks noChangeShapeType="1"/>
            </p:cNvSpPr>
            <p:nvPr/>
          </p:nvSpPr>
          <p:spPr bwMode="auto">
            <a:xfrm>
              <a:off x="2399" y="793"/>
              <a:ext cx="397" cy="103"/>
            </a:xfrm>
            <a:prstGeom prst="line">
              <a:avLst/>
            </a:prstGeom>
            <a:noFill/>
            <a:ln w="20638">
              <a:solidFill>
                <a:srgbClr val="000000"/>
              </a:solidFill>
              <a:round/>
              <a:headEnd/>
              <a:tailEnd/>
            </a:ln>
          </p:spPr>
          <p:txBody>
            <a:bodyPr/>
            <a:lstStyle/>
            <a:p>
              <a:endParaRPr lang="en-US"/>
            </a:p>
          </p:txBody>
        </p:sp>
      </p:grpSp>
      <p:grpSp>
        <p:nvGrpSpPr>
          <p:cNvPr id="2299993" name="Group 92"/>
          <p:cNvGrpSpPr>
            <a:grpSpLocks/>
          </p:cNvGrpSpPr>
          <p:nvPr/>
        </p:nvGrpSpPr>
        <p:grpSpPr bwMode="auto">
          <a:xfrm>
            <a:off x="3829050" y="5225983"/>
            <a:ext cx="579438" cy="752475"/>
            <a:chOff x="2412" y="3281"/>
            <a:chExt cx="365" cy="474"/>
          </a:xfrm>
        </p:grpSpPr>
        <p:sp>
          <p:nvSpPr>
            <p:cNvPr id="2300011" name="Freeform 93"/>
            <p:cNvSpPr>
              <a:spLocks/>
            </p:cNvSpPr>
            <p:nvPr/>
          </p:nvSpPr>
          <p:spPr bwMode="auto">
            <a:xfrm>
              <a:off x="2687" y="3281"/>
              <a:ext cx="90" cy="102"/>
            </a:xfrm>
            <a:custGeom>
              <a:avLst/>
              <a:gdLst>
                <a:gd name="T0" fmla="*/ 90 w 90"/>
                <a:gd name="T1" fmla="*/ 0 h 102"/>
                <a:gd name="T2" fmla="*/ 64 w 90"/>
                <a:gd name="T3" fmla="*/ 102 h 102"/>
                <a:gd name="T4" fmla="*/ 32 w 90"/>
                <a:gd name="T5" fmla="*/ 77 h 102"/>
                <a:gd name="T6" fmla="*/ 0 w 90"/>
                <a:gd name="T7" fmla="*/ 51 h 102"/>
                <a:gd name="T8" fmla="*/ 90 w 90"/>
                <a:gd name="T9" fmla="*/ 0 h 102"/>
                <a:gd name="T10" fmla="*/ 0 60000 65536"/>
                <a:gd name="T11" fmla="*/ 0 60000 65536"/>
                <a:gd name="T12" fmla="*/ 0 60000 65536"/>
                <a:gd name="T13" fmla="*/ 0 60000 65536"/>
                <a:gd name="T14" fmla="*/ 0 60000 65536"/>
                <a:gd name="T15" fmla="*/ 0 w 90"/>
                <a:gd name="T16" fmla="*/ 0 h 102"/>
                <a:gd name="T17" fmla="*/ 90 w 90"/>
                <a:gd name="T18" fmla="*/ 102 h 102"/>
              </a:gdLst>
              <a:ahLst/>
              <a:cxnLst>
                <a:cxn ang="T10">
                  <a:pos x="T0" y="T1"/>
                </a:cxn>
                <a:cxn ang="T11">
                  <a:pos x="T2" y="T3"/>
                </a:cxn>
                <a:cxn ang="T12">
                  <a:pos x="T4" y="T5"/>
                </a:cxn>
                <a:cxn ang="T13">
                  <a:pos x="T6" y="T7"/>
                </a:cxn>
                <a:cxn ang="T14">
                  <a:pos x="T8" y="T9"/>
                </a:cxn>
              </a:cxnLst>
              <a:rect l="T15" t="T16" r="T17" b="T18"/>
              <a:pathLst>
                <a:path w="90" h="102">
                  <a:moveTo>
                    <a:pt x="90" y="0"/>
                  </a:moveTo>
                  <a:lnTo>
                    <a:pt x="64" y="102"/>
                  </a:lnTo>
                  <a:lnTo>
                    <a:pt x="32" y="77"/>
                  </a:lnTo>
                  <a:lnTo>
                    <a:pt x="0" y="51"/>
                  </a:lnTo>
                  <a:lnTo>
                    <a:pt x="90" y="0"/>
                  </a:lnTo>
                  <a:close/>
                </a:path>
              </a:pathLst>
            </a:custGeom>
            <a:solidFill>
              <a:srgbClr val="000000"/>
            </a:solidFill>
            <a:ln w="9525">
              <a:solidFill>
                <a:srgbClr val="000000"/>
              </a:solidFill>
              <a:prstDash val="solid"/>
              <a:round/>
              <a:headEnd/>
              <a:tailEnd/>
            </a:ln>
          </p:spPr>
          <p:txBody>
            <a:bodyPr/>
            <a:lstStyle/>
            <a:p>
              <a:endParaRPr lang="en-US"/>
            </a:p>
          </p:txBody>
        </p:sp>
        <p:sp>
          <p:nvSpPr>
            <p:cNvPr id="2300012" name="Line 94"/>
            <p:cNvSpPr>
              <a:spLocks noChangeShapeType="1"/>
            </p:cNvSpPr>
            <p:nvPr/>
          </p:nvSpPr>
          <p:spPr bwMode="auto">
            <a:xfrm flipV="1">
              <a:off x="2412" y="3358"/>
              <a:ext cx="307" cy="397"/>
            </a:xfrm>
            <a:prstGeom prst="line">
              <a:avLst/>
            </a:prstGeom>
            <a:noFill/>
            <a:ln w="20638">
              <a:solidFill>
                <a:srgbClr val="000000"/>
              </a:solidFill>
              <a:round/>
              <a:headEnd/>
              <a:tailEnd/>
            </a:ln>
          </p:spPr>
          <p:txBody>
            <a:bodyPr/>
            <a:lstStyle/>
            <a:p>
              <a:endParaRPr lang="en-US"/>
            </a:p>
          </p:txBody>
        </p:sp>
      </p:grpSp>
      <p:sp>
        <p:nvSpPr>
          <p:cNvPr id="2299994" name="Line 95"/>
          <p:cNvSpPr>
            <a:spLocks noChangeShapeType="1"/>
          </p:cNvSpPr>
          <p:nvPr/>
        </p:nvSpPr>
        <p:spPr bwMode="auto">
          <a:xfrm flipH="1" flipV="1">
            <a:off x="-201272775" y="-202453943"/>
            <a:ext cx="9525" cy="11113"/>
          </a:xfrm>
          <a:prstGeom prst="line">
            <a:avLst/>
          </a:prstGeom>
          <a:noFill/>
          <a:ln w="20638">
            <a:solidFill>
              <a:srgbClr val="000000"/>
            </a:solidFill>
            <a:round/>
            <a:headEnd/>
            <a:tailEnd/>
          </a:ln>
        </p:spPr>
        <p:txBody>
          <a:bodyPr/>
          <a:lstStyle/>
          <a:p>
            <a:endParaRPr lang="en-US"/>
          </a:p>
        </p:txBody>
      </p:sp>
      <p:sp>
        <p:nvSpPr>
          <p:cNvPr id="2299995" name="Line 96"/>
          <p:cNvSpPr>
            <a:spLocks noChangeShapeType="1"/>
          </p:cNvSpPr>
          <p:nvPr/>
        </p:nvSpPr>
        <p:spPr bwMode="auto">
          <a:xfrm flipH="1" flipV="1">
            <a:off x="-201253725" y="-202433305"/>
            <a:ext cx="11112" cy="11112"/>
          </a:xfrm>
          <a:prstGeom prst="line">
            <a:avLst/>
          </a:prstGeom>
          <a:noFill/>
          <a:ln w="80963">
            <a:solidFill>
              <a:srgbClr val="000000"/>
            </a:solidFill>
            <a:round/>
            <a:headEnd/>
            <a:tailEnd/>
          </a:ln>
        </p:spPr>
        <p:txBody>
          <a:bodyPr/>
          <a:lstStyle/>
          <a:p>
            <a:endParaRPr lang="en-US"/>
          </a:p>
        </p:txBody>
      </p:sp>
      <p:sp>
        <p:nvSpPr>
          <p:cNvPr id="2299996" name="Rectangle 97"/>
          <p:cNvSpPr>
            <a:spLocks noChangeArrowheads="1"/>
          </p:cNvSpPr>
          <p:nvPr/>
        </p:nvSpPr>
        <p:spPr bwMode="auto">
          <a:xfrm>
            <a:off x="2230438" y="2293870"/>
            <a:ext cx="163512" cy="3308350"/>
          </a:xfrm>
          <a:prstGeom prst="rect">
            <a:avLst/>
          </a:prstGeom>
          <a:solidFill>
            <a:srgbClr val="000000"/>
          </a:solidFill>
          <a:ln w="60325">
            <a:solidFill>
              <a:srgbClr val="000000"/>
            </a:solidFill>
            <a:miter lim="800000"/>
            <a:headEnd/>
            <a:tailEnd/>
          </a:ln>
        </p:spPr>
        <p:txBody>
          <a:bodyPr/>
          <a:lstStyle/>
          <a:p>
            <a:endParaRPr lang="en-US"/>
          </a:p>
        </p:txBody>
      </p:sp>
      <p:sp>
        <p:nvSpPr>
          <p:cNvPr id="2299997" name="Rectangle 98"/>
          <p:cNvSpPr>
            <a:spLocks noChangeArrowheads="1"/>
          </p:cNvSpPr>
          <p:nvPr/>
        </p:nvSpPr>
        <p:spPr bwMode="auto">
          <a:xfrm rot="-5400000">
            <a:off x="709613" y="3940108"/>
            <a:ext cx="3228975" cy="168275"/>
          </a:xfrm>
          <a:prstGeom prst="rect">
            <a:avLst/>
          </a:prstGeom>
          <a:noFill/>
          <a:ln w="9525">
            <a:noFill/>
            <a:miter lim="800000"/>
            <a:headEnd/>
            <a:tailEnd/>
          </a:ln>
        </p:spPr>
        <p:txBody>
          <a:bodyPr wrap="none" lIns="0" tIns="0" rIns="0" bIns="0">
            <a:spAutoFit/>
          </a:bodyPr>
          <a:lstStyle/>
          <a:p>
            <a:pPr eaLnBrk="0" hangingPunct="0"/>
            <a:r>
              <a:rPr lang="en-US" sz="1100" b="1">
                <a:solidFill>
                  <a:srgbClr val="F3F3F3"/>
                </a:solidFill>
              </a:rPr>
              <a:t>Lists the characteristics or conditions of interest</a:t>
            </a:r>
            <a:endParaRPr lang="en-US" sz="2400"/>
          </a:p>
        </p:txBody>
      </p:sp>
      <p:sp>
        <p:nvSpPr>
          <p:cNvPr id="2299998" name="Line 99"/>
          <p:cNvSpPr>
            <a:spLocks noChangeShapeType="1"/>
          </p:cNvSpPr>
          <p:nvPr/>
        </p:nvSpPr>
        <p:spPr bwMode="auto">
          <a:xfrm flipH="1" flipV="1">
            <a:off x="-201283888" y="-202463468"/>
            <a:ext cx="11113" cy="9525"/>
          </a:xfrm>
          <a:prstGeom prst="line">
            <a:avLst/>
          </a:prstGeom>
          <a:noFill/>
          <a:ln w="9525">
            <a:solidFill>
              <a:srgbClr val="000000"/>
            </a:solidFill>
            <a:round/>
            <a:headEnd/>
            <a:tailEnd/>
          </a:ln>
        </p:spPr>
        <p:txBody>
          <a:bodyPr/>
          <a:lstStyle/>
          <a:p>
            <a:endParaRPr lang="en-US"/>
          </a:p>
        </p:txBody>
      </p:sp>
      <p:grpSp>
        <p:nvGrpSpPr>
          <p:cNvPr id="2299999" name="Group 100"/>
          <p:cNvGrpSpPr>
            <a:grpSpLocks/>
          </p:cNvGrpSpPr>
          <p:nvPr/>
        </p:nvGrpSpPr>
        <p:grpSpPr bwMode="auto">
          <a:xfrm>
            <a:off x="2506663" y="2651058"/>
            <a:ext cx="263525" cy="466725"/>
            <a:chOff x="1579" y="1659"/>
            <a:chExt cx="166" cy="294"/>
          </a:xfrm>
        </p:grpSpPr>
        <p:sp>
          <p:nvSpPr>
            <p:cNvPr id="2300009" name="Freeform 101"/>
            <p:cNvSpPr>
              <a:spLocks/>
            </p:cNvSpPr>
            <p:nvPr/>
          </p:nvSpPr>
          <p:spPr bwMode="auto">
            <a:xfrm>
              <a:off x="1662" y="1659"/>
              <a:ext cx="83" cy="102"/>
            </a:xfrm>
            <a:custGeom>
              <a:avLst/>
              <a:gdLst>
                <a:gd name="T0" fmla="*/ 83 w 83"/>
                <a:gd name="T1" fmla="*/ 0 h 102"/>
                <a:gd name="T2" fmla="*/ 70 w 83"/>
                <a:gd name="T3" fmla="*/ 102 h 102"/>
                <a:gd name="T4" fmla="*/ 38 w 83"/>
                <a:gd name="T5" fmla="*/ 83 h 102"/>
                <a:gd name="T6" fmla="*/ 0 w 83"/>
                <a:gd name="T7" fmla="*/ 64 h 102"/>
                <a:gd name="T8" fmla="*/ 83 w 83"/>
                <a:gd name="T9" fmla="*/ 0 h 102"/>
                <a:gd name="T10" fmla="*/ 0 60000 65536"/>
                <a:gd name="T11" fmla="*/ 0 60000 65536"/>
                <a:gd name="T12" fmla="*/ 0 60000 65536"/>
                <a:gd name="T13" fmla="*/ 0 60000 65536"/>
                <a:gd name="T14" fmla="*/ 0 60000 65536"/>
                <a:gd name="T15" fmla="*/ 0 w 83"/>
                <a:gd name="T16" fmla="*/ 0 h 102"/>
                <a:gd name="T17" fmla="*/ 83 w 83"/>
                <a:gd name="T18" fmla="*/ 102 h 102"/>
              </a:gdLst>
              <a:ahLst/>
              <a:cxnLst>
                <a:cxn ang="T10">
                  <a:pos x="T0" y="T1"/>
                </a:cxn>
                <a:cxn ang="T11">
                  <a:pos x="T2" y="T3"/>
                </a:cxn>
                <a:cxn ang="T12">
                  <a:pos x="T4" y="T5"/>
                </a:cxn>
                <a:cxn ang="T13">
                  <a:pos x="T6" y="T7"/>
                </a:cxn>
                <a:cxn ang="T14">
                  <a:pos x="T8" y="T9"/>
                </a:cxn>
              </a:cxnLst>
              <a:rect l="T15" t="T16" r="T17" b="T18"/>
              <a:pathLst>
                <a:path w="83" h="102">
                  <a:moveTo>
                    <a:pt x="83" y="0"/>
                  </a:moveTo>
                  <a:lnTo>
                    <a:pt x="70" y="102"/>
                  </a:lnTo>
                  <a:lnTo>
                    <a:pt x="38" y="83"/>
                  </a:lnTo>
                  <a:lnTo>
                    <a:pt x="0" y="64"/>
                  </a:lnTo>
                  <a:lnTo>
                    <a:pt x="83" y="0"/>
                  </a:lnTo>
                  <a:close/>
                </a:path>
              </a:pathLst>
            </a:custGeom>
            <a:solidFill>
              <a:srgbClr val="000000"/>
            </a:solidFill>
            <a:ln w="9525">
              <a:solidFill>
                <a:srgbClr val="000000"/>
              </a:solidFill>
              <a:prstDash val="solid"/>
              <a:round/>
              <a:headEnd/>
              <a:tailEnd/>
            </a:ln>
          </p:spPr>
          <p:txBody>
            <a:bodyPr/>
            <a:lstStyle/>
            <a:p>
              <a:endParaRPr lang="en-US"/>
            </a:p>
          </p:txBody>
        </p:sp>
        <p:sp>
          <p:nvSpPr>
            <p:cNvPr id="2300010" name="Line 102"/>
            <p:cNvSpPr>
              <a:spLocks noChangeShapeType="1"/>
            </p:cNvSpPr>
            <p:nvPr/>
          </p:nvSpPr>
          <p:spPr bwMode="auto">
            <a:xfrm flipV="1">
              <a:off x="1579" y="1742"/>
              <a:ext cx="121" cy="211"/>
            </a:xfrm>
            <a:prstGeom prst="line">
              <a:avLst/>
            </a:prstGeom>
            <a:noFill/>
            <a:ln w="20638">
              <a:solidFill>
                <a:srgbClr val="000000"/>
              </a:solidFill>
              <a:round/>
              <a:headEnd/>
              <a:tailEnd/>
            </a:ln>
          </p:spPr>
          <p:txBody>
            <a:bodyPr/>
            <a:lstStyle/>
            <a:p>
              <a:endParaRPr lang="en-US"/>
            </a:p>
          </p:txBody>
        </p:sp>
      </p:grpSp>
      <p:grpSp>
        <p:nvGrpSpPr>
          <p:cNvPr id="2300000" name="Group 103"/>
          <p:cNvGrpSpPr>
            <a:grpSpLocks/>
          </p:cNvGrpSpPr>
          <p:nvPr/>
        </p:nvGrpSpPr>
        <p:grpSpPr bwMode="auto">
          <a:xfrm>
            <a:off x="2444750" y="5073583"/>
            <a:ext cx="346075" cy="528637"/>
            <a:chOff x="1540" y="3185"/>
            <a:chExt cx="218" cy="333"/>
          </a:xfrm>
        </p:grpSpPr>
        <p:sp>
          <p:nvSpPr>
            <p:cNvPr id="2300007" name="Freeform 104"/>
            <p:cNvSpPr>
              <a:spLocks/>
            </p:cNvSpPr>
            <p:nvPr/>
          </p:nvSpPr>
          <p:spPr bwMode="auto">
            <a:xfrm>
              <a:off x="1675" y="3415"/>
              <a:ext cx="83" cy="103"/>
            </a:xfrm>
            <a:custGeom>
              <a:avLst/>
              <a:gdLst>
                <a:gd name="T0" fmla="*/ 83 w 83"/>
                <a:gd name="T1" fmla="*/ 103 h 103"/>
                <a:gd name="T2" fmla="*/ 0 w 83"/>
                <a:gd name="T3" fmla="*/ 45 h 103"/>
                <a:gd name="T4" fmla="*/ 32 w 83"/>
                <a:gd name="T5" fmla="*/ 20 h 103"/>
                <a:gd name="T6" fmla="*/ 64 w 83"/>
                <a:gd name="T7" fmla="*/ 0 h 103"/>
                <a:gd name="T8" fmla="*/ 83 w 83"/>
                <a:gd name="T9" fmla="*/ 103 h 103"/>
                <a:gd name="T10" fmla="*/ 0 60000 65536"/>
                <a:gd name="T11" fmla="*/ 0 60000 65536"/>
                <a:gd name="T12" fmla="*/ 0 60000 65536"/>
                <a:gd name="T13" fmla="*/ 0 60000 65536"/>
                <a:gd name="T14" fmla="*/ 0 60000 65536"/>
                <a:gd name="T15" fmla="*/ 0 w 83"/>
                <a:gd name="T16" fmla="*/ 0 h 103"/>
                <a:gd name="T17" fmla="*/ 83 w 83"/>
                <a:gd name="T18" fmla="*/ 103 h 103"/>
              </a:gdLst>
              <a:ahLst/>
              <a:cxnLst>
                <a:cxn ang="T10">
                  <a:pos x="T0" y="T1"/>
                </a:cxn>
                <a:cxn ang="T11">
                  <a:pos x="T2" y="T3"/>
                </a:cxn>
                <a:cxn ang="T12">
                  <a:pos x="T4" y="T5"/>
                </a:cxn>
                <a:cxn ang="T13">
                  <a:pos x="T6" y="T7"/>
                </a:cxn>
                <a:cxn ang="T14">
                  <a:pos x="T8" y="T9"/>
                </a:cxn>
              </a:cxnLst>
              <a:rect l="T15" t="T16" r="T17" b="T18"/>
              <a:pathLst>
                <a:path w="83" h="103">
                  <a:moveTo>
                    <a:pt x="83" y="103"/>
                  </a:moveTo>
                  <a:lnTo>
                    <a:pt x="0" y="45"/>
                  </a:lnTo>
                  <a:lnTo>
                    <a:pt x="32" y="20"/>
                  </a:lnTo>
                  <a:lnTo>
                    <a:pt x="64" y="0"/>
                  </a:lnTo>
                  <a:lnTo>
                    <a:pt x="83" y="103"/>
                  </a:lnTo>
                  <a:close/>
                </a:path>
              </a:pathLst>
            </a:custGeom>
            <a:solidFill>
              <a:srgbClr val="000000"/>
            </a:solidFill>
            <a:ln w="9525">
              <a:solidFill>
                <a:srgbClr val="000000"/>
              </a:solidFill>
              <a:prstDash val="solid"/>
              <a:round/>
              <a:headEnd/>
              <a:tailEnd/>
            </a:ln>
          </p:spPr>
          <p:txBody>
            <a:bodyPr/>
            <a:lstStyle/>
            <a:p>
              <a:endParaRPr lang="en-US"/>
            </a:p>
          </p:txBody>
        </p:sp>
        <p:sp>
          <p:nvSpPr>
            <p:cNvPr id="2300008" name="Line 105"/>
            <p:cNvSpPr>
              <a:spLocks noChangeShapeType="1"/>
            </p:cNvSpPr>
            <p:nvPr/>
          </p:nvSpPr>
          <p:spPr bwMode="auto">
            <a:xfrm>
              <a:off x="1540" y="3185"/>
              <a:ext cx="167" cy="250"/>
            </a:xfrm>
            <a:prstGeom prst="line">
              <a:avLst/>
            </a:prstGeom>
            <a:noFill/>
            <a:ln w="20638">
              <a:solidFill>
                <a:srgbClr val="000000"/>
              </a:solidFill>
              <a:round/>
              <a:headEnd/>
              <a:tailEnd/>
            </a:ln>
          </p:spPr>
          <p:txBody>
            <a:bodyPr/>
            <a:lstStyle/>
            <a:p>
              <a:endParaRPr lang="en-US"/>
            </a:p>
          </p:txBody>
        </p:sp>
      </p:grpSp>
      <p:grpSp>
        <p:nvGrpSpPr>
          <p:cNvPr id="2300001" name="Group 106"/>
          <p:cNvGrpSpPr>
            <a:grpSpLocks/>
          </p:cNvGrpSpPr>
          <p:nvPr/>
        </p:nvGrpSpPr>
        <p:grpSpPr bwMode="auto">
          <a:xfrm>
            <a:off x="6056313" y="4910070"/>
            <a:ext cx="673100" cy="387350"/>
            <a:chOff x="3815" y="3082"/>
            <a:chExt cx="424" cy="244"/>
          </a:xfrm>
        </p:grpSpPr>
        <p:sp>
          <p:nvSpPr>
            <p:cNvPr id="2300002" name="Line 107"/>
            <p:cNvSpPr>
              <a:spLocks noChangeShapeType="1"/>
            </p:cNvSpPr>
            <p:nvPr/>
          </p:nvSpPr>
          <p:spPr bwMode="auto">
            <a:xfrm flipV="1">
              <a:off x="4142" y="3082"/>
              <a:ext cx="1" cy="103"/>
            </a:xfrm>
            <a:prstGeom prst="line">
              <a:avLst/>
            </a:prstGeom>
            <a:noFill/>
            <a:ln w="30163">
              <a:solidFill>
                <a:srgbClr val="000000"/>
              </a:solidFill>
              <a:round/>
              <a:headEnd/>
              <a:tailEnd/>
            </a:ln>
          </p:spPr>
          <p:txBody>
            <a:bodyPr/>
            <a:lstStyle/>
            <a:p>
              <a:endParaRPr lang="en-US"/>
            </a:p>
          </p:txBody>
        </p:sp>
        <p:sp>
          <p:nvSpPr>
            <p:cNvPr id="2300003" name="Line 108"/>
            <p:cNvSpPr>
              <a:spLocks noChangeShapeType="1"/>
            </p:cNvSpPr>
            <p:nvPr/>
          </p:nvSpPr>
          <p:spPr bwMode="auto">
            <a:xfrm flipV="1">
              <a:off x="4187" y="3082"/>
              <a:ext cx="1" cy="103"/>
            </a:xfrm>
            <a:prstGeom prst="line">
              <a:avLst/>
            </a:prstGeom>
            <a:noFill/>
            <a:ln w="30163">
              <a:solidFill>
                <a:srgbClr val="000000"/>
              </a:solidFill>
              <a:round/>
              <a:headEnd/>
              <a:tailEnd/>
            </a:ln>
          </p:spPr>
          <p:txBody>
            <a:bodyPr/>
            <a:lstStyle/>
            <a:p>
              <a:endParaRPr lang="en-US"/>
            </a:p>
          </p:txBody>
        </p:sp>
        <p:sp>
          <p:nvSpPr>
            <p:cNvPr id="2300004" name="Line 109"/>
            <p:cNvSpPr>
              <a:spLocks noChangeShapeType="1"/>
            </p:cNvSpPr>
            <p:nvPr/>
          </p:nvSpPr>
          <p:spPr bwMode="auto">
            <a:xfrm flipV="1">
              <a:off x="4238" y="3082"/>
              <a:ext cx="1" cy="103"/>
            </a:xfrm>
            <a:prstGeom prst="line">
              <a:avLst/>
            </a:prstGeom>
            <a:noFill/>
            <a:ln w="30163">
              <a:solidFill>
                <a:srgbClr val="000000"/>
              </a:solidFill>
              <a:round/>
              <a:headEnd/>
              <a:tailEnd/>
            </a:ln>
          </p:spPr>
          <p:txBody>
            <a:bodyPr/>
            <a:lstStyle/>
            <a:p>
              <a:endParaRPr lang="en-US"/>
            </a:p>
          </p:txBody>
        </p:sp>
        <p:sp>
          <p:nvSpPr>
            <p:cNvPr id="2300005" name="Line 110"/>
            <p:cNvSpPr>
              <a:spLocks noChangeShapeType="1"/>
            </p:cNvSpPr>
            <p:nvPr/>
          </p:nvSpPr>
          <p:spPr bwMode="auto">
            <a:xfrm flipV="1">
              <a:off x="3815" y="3223"/>
              <a:ext cx="1" cy="103"/>
            </a:xfrm>
            <a:prstGeom prst="line">
              <a:avLst/>
            </a:prstGeom>
            <a:noFill/>
            <a:ln w="30163">
              <a:solidFill>
                <a:srgbClr val="000000"/>
              </a:solidFill>
              <a:round/>
              <a:headEnd/>
              <a:tailEnd/>
            </a:ln>
          </p:spPr>
          <p:txBody>
            <a:bodyPr/>
            <a:lstStyle/>
            <a:p>
              <a:endParaRPr lang="en-US"/>
            </a:p>
          </p:txBody>
        </p:sp>
        <p:sp>
          <p:nvSpPr>
            <p:cNvPr id="2300006" name="Line 111"/>
            <p:cNvSpPr>
              <a:spLocks noChangeShapeType="1"/>
            </p:cNvSpPr>
            <p:nvPr/>
          </p:nvSpPr>
          <p:spPr bwMode="auto">
            <a:xfrm flipV="1">
              <a:off x="3860" y="3223"/>
              <a:ext cx="1" cy="103"/>
            </a:xfrm>
            <a:prstGeom prst="line">
              <a:avLst/>
            </a:prstGeom>
            <a:noFill/>
            <a:ln w="30163">
              <a:solidFill>
                <a:srgbClr val="000000"/>
              </a:solidFill>
              <a:round/>
              <a:headEnd/>
              <a:tailEnd/>
            </a:ln>
          </p:spPr>
          <p:txBody>
            <a:bodyPr/>
            <a:lstStyle/>
            <a:p>
              <a:endParaRPr lang="en-US"/>
            </a:p>
          </p:txBody>
        </p:sp>
      </p:grpSp>
      <p:sp>
        <p:nvSpPr>
          <p:cNvPr id="2" name="Slide Number Placeholder 1"/>
          <p:cNvSpPr>
            <a:spLocks noGrp="1"/>
          </p:cNvSpPr>
          <p:nvPr>
            <p:ph type="sldNum" sz="quarter" idx="12"/>
          </p:nvPr>
        </p:nvSpPr>
        <p:spPr/>
        <p:txBody>
          <a:bodyPr/>
          <a:lstStyle/>
          <a:p>
            <a:fld id="{09A02BB9-3F86-4823-9A8F-6A16970CA7F2}" type="slidenum">
              <a:rPr lang="en-US" smtClean="0"/>
              <a:pPr/>
              <a:t>31</a:t>
            </a:fld>
            <a:endParaRPr lang="en-US"/>
          </a:p>
        </p:txBody>
      </p:sp>
    </p:spTree>
    <p:extLst>
      <p:ext uri="{BB962C8B-B14F-4D97-AF65-F5344CB8AC3E}">
        <p14:creationId xmlns:p14="http://schemas.microsoft.com/office/powerpoint/2010/main" val="118313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dirty="0" smtClean="0">
                <a:latin typeface="Arial" charset="0"/>
              </a:rPr>
              <a:t>Collecting Time Data</a:t>
            </a:r>
            <a:endParaRPr lang="en-US" dirty="0">
              <a:latin typeface="Arial" charset="0"/>
            </a:endParaRPr>
          </a:p>
        </p:txBody>
      </p:sp>
      <p:sp>
        <p:nvSpPr>
          <p:cNvPr id="26627" name="Rectangle 2"/>
          <p:cNvSpPr>
            <a:spLocks noGrp="1" noChangeArrowheads="1"/>
          </p:cNvSpPr>
          <p:nvPr>
            <p:ph idx="1"/>
          </p:nvPr>
        </p:nvSpPr>
        <p:spPr/>
        <p:txBody>
          <a:bodyPr/>
          <a:lstStyle/>
          <a:p>
            <a:pPr marL="571500" lvl="1" indent="-457200">
              <a:lnSpc>
                <a:spcPct val="90000"/>
              </a:lnSpc>
              <a:spcAft>
                <a:spcPct val="100000"/>
              </a:spcAft>
              <a:buFontTx/>
              <a:buAutoNum type="arabicPeriod"/>
            </a:pPr>
            <a:r>
              <a:rPr lang="en-US" sz="2100" dirty="0" smtClean="0">
                <a:latin typeface="Arial" charset="0"/>
              </a:rPr>
              <a:t>Review </a:t>
            </a:r>
            <a:r>
              <a:rPr lang="en-US" sz="2100" dirty="0">
                <a:latin typeface="Arial" charset="0"/>
              </a:rPr>
              <a:t>operational definitions for the starting and ending points of </a:t>
            </a:r>
            <a:r>
              <a:rPr lang="en-US" sz="2100" dirty="0" smtClean="0">
                <a:latin typeface="Arial" charset="0"/>
              </a:rPr>
              <a:t>each process </a:t>
            </a:r>
            <a:r>
              <a:rPr lang="en-US" sz="2100" dirty="0">
                <a:latin typeface="Arial" charset="0"/>
              </a:rPr>
              <a:t>step</a:t>
            </a:r>
            <a:r>
              <a:rPr lang="en-US" sz="2100" dirty="0" smtClean="0">
                <a:latin typeface="Arial" charset="0"/>
              </a:rPr>
              <a:t>.</a:t>
            </a:r>
          </a:p>
          <a:p>
            <a:pPr marL="571500" lvl="1" indent="-457200">
              <a:lnSpc>
                <a:spcPct val="90000"/>
              </a:lnSpc>
              <a:spcAft>
                <a:spcPct val="100000"/>
              </a:spcAft>
              <a:buFontTx/>
              <a:buAutoNum type="arabicPeriod"/>
            </a:pPr>
            <a:r>
              <a:rPr lang="en-US" sz="2100" dirty="0" smtClean="0">
                <a:latin typeface="Arial" charset="0"/>
              </a:rPr>
              <a:t>Note down any information observed that is relevant to the time of the process step</a:t>
            </a:r>
          </a:p>
          <a:p>
            <a:pPr marL="571500" lvl="1" indent="-457200">
              <a:lnSpc>
                <a:spcPct val="90000"/>
              </a:lnSpc>
              <a:spcAft>
                <a:spcPct val="100000"/>
              </a:spcAft>
              <a:buFontTx/>
              <a:buAutoNum type="arabicPeriod"/>
            </a:pPr>
            <a:r>
              <a:rPr lang="en-US" sz="2000" dirty="0" smtClean="0">
                <a:latin typeface="Arial" charset="0"/>
              </a:rPr>
              <a:t>Develop </a:t>
            </a:r>
            <a:r>
              <a:rPr lang="en-US" sz="2000" dirty="0">
                <a:latin typeface="Arial" charset="0"/>
              </a:rPr>
              <a:t>a data collection form</a:t>
            </a:r>
          </a:p>
          <a:p>
            <a:pPr marL="571500" lvl="1" indent="-457200">
              <a:lnSpc>
                <a:spcPct val="90000"/>
              </a:lnSpc>
              <a:spcAft>
                <a:spcPct val="100000"/>
              </a:spcAft>
              <a:buFontTx/>
              <a:buAutoNum type="arabicPeriod"/>
            </a:pPr>
            <a:endParaRPr lang="en-US" sz="2100" dirty="0">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77183479"/>
              </p:ext>
            </p:extLst>
          </p:nvPr>
        </p:nvGraphicFramePr>
        <p:xfrm>
          <a:off x="1273365" y="4520651"/>
          <a:ext cx="6096000" cy="206248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1600" dirty="0" smtClean="0"/>
                        <a:t>Process Step</a:t>
                      </a:r>
                      <a:endParaRPr lang="en-US" sz="1600" dirty="0"/>
                    </a:p>
                  </a:txBody>
                  <a:tcPr/>
                </a:tc>
                <a:tc>
                  <a:txBody>
                    <a:bodyPr/>
                    <a:lstStyle/>
                    <a:p>
                      <a:r>
                        <a:rPr lang="en-US" sz="1600" dirty="0" smtClean="0"/>
                        <a:t>Time Start</a:t>
                      </a:r>
                      <a:endParaRPr lang="en-US" sz="1600" dirty="0"/>
                    </a:p>
                  </a:txBody>
                  <a:tcPr/>
                </a:tc>
                <a:tc>
                  <a:txBody>
                    <a:bodyPr/>
                    <a:lstStyle/>
                    <a:p>
                      <a:r>
                        <a:rPr lang="en-US" sz="1600" dirty="0" smtClean="0"/>
                        <a:t>Time</a:t>
                      </a:r>
                      <a:r>
                        <a:rPr lang="en-US" sz="1600" baseline="0" dirty="0" smtClean="0"/>
                        <a:t> End</a:t>
                      </a:r>
                      <a:endParaRPr lang="en-US" sz="1600" dirty="0"/>
                    </a:p>
                  </a:txBody>
                  <a:tcPr/>
                </a:tc>
                <a:tc>
                  <a:txBody>
                    <a:bodyPr/>
                    <a:lstStyle/>
                    <a:p>
                      <a:r>
                        <a:rPr lang="en-US" sz="1600" dirty="0" smtClean="0"/>
                        <a:t>Cumulative Time</a:t>
                      </a:r>
                      <a:endParaRPr lang="en-US" sz="1600" dirty="0"/>
                    </a:p>
                  </a:txBody>
                  <a:tcPr/>
                </a:tc>
                <a:tc>
                  <a:txBody>
                    <a:bodyPr/>
                    <a:lstStyle/>
                    <a:p>
                      <a:r>
                        <a:rPr lang="en-US" sz="1600" dirty="0" smtClean="0"/>
                        <a:t>Notes</a:t>
                      </a:r>
                      <a:endParaRPr lang="en-US" sz="1600" dirty="0"/>
                    </a:p>
                  </a:txBody>
                  <a:tcPr/>
                </a:tc>
              </a:tr>
              <a:tr h="370840">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09A02BB9-3F86-4823-9A8F-6A16970CA7F2}" type="slidenum">
              <a:rPr lang="en-US" smtClean="0"/>
              <a:pPr/>
              <a:t>32</a:t>
            </a:fld>
            <a:endParaRPr lang="en-US"/>
          </a:p>
        </p:txBody>
      </p:sp>
    </p:spTree>
    <p:extLst>
      <p:ext uri="{BB962C8B-B14F-4D97-AF65-F5344CB8AC3E}">
        <p14:creationId xmlns:p14="http://schemas.microsoft.com/office/powerpoint/2010/main" val="54326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8513" name="Rectangle 2"/>
          <p:cNvSpPr>
            <a:spLocks noGrp="1" noChangeArrowheads="1"/>
          </p:cNvSpPr>
          <p:nvPr>
            <p:ph type="title"/>
          </p:nvPr>
        </p:nvSpPr>
        <p:spPr/>
        <p:txBody>
          <a:bodyPr/>
          <a:lstStyle/>
          <a:p>
            <a:r>
              <a:rPr lang="en-US" dirty="0" smtClean="0"/>
              <a:t>Getting Data from a Process</a:t>
            </a:r>
          </a:p>
        </p:txBody>
      </p:sp>
      <p:sp>
        <p:nvSpPr>
          <p:cNvPr id="2368514" name="Rectangle 3"/>
          <p:cNvSpPr>
            <a:spLocks noGrp="1" noChangeArrowheads="1"/>
          </p:cNvSpPr>
          <p:nvPr>
            <p:ph idx="1"/>
          </p:nvPr>
        </p:nvSpPr>
        <p:spPr/>
        <p:txBody>
          <a:bodyPr/>
          <a:lstStyle/>
          <a:p>
            <a:pPr marL="165100" indent="-165100">
              <a:lnSpc>
                <a:spcPct val="80000"/>
              </a:lnSpc>
            </a:pPr>
            <a:r>
              <a:rPr lang="en-US" sz="2400" dirty="0"/>
              <a:t>A process is dynamic and ever-</a:t>
            </a:r>
            <a:r>
              <a:rPr lang="en-US" sz="2400" dirty="0" smtClean="0"/>
              <a:t>changing</a:t>
            </a:r>
          </a:p>
          <a:p>
            <a:pPr marL="165100" indent="-165100">
              <a:lnSpc>
                <a:spcPct val="80000"/>
              </a:lnSpc>
            </a:pPr>
            <a:r>
              <a:rPr lang="en-US" sz="2200" dirty="0" smtClean="0"/>
              <a:t>Sample </a:t>
            </a:r>
            <a:r>
              <a:rPr lang="en-US" sz="2200" b="1" dirty="0" smtClean="0"/>
              <a:t>systematically or with subgroups</a:t>
            </a:r>
            <a:r>
              <a:rPr lang="en-US" sz="2200" dirty="0" smtClean="0"/>
              <a:t> </a:t>
            </a:r>
            <a:r>
              <a:rPr lang="en-US" sz="2200" b="1" dirty="0" smtClean="0"/>
              <a:t>(not randomly)</a:t>
            </a:r>
            <a:r>
              <a:rPr lang="en-US" sz="2200" dirty="0" smtClean="0"/>
              <a:t> across time.</a:t>
            </a:r>
          </a:p>
          <a:p>
            <a:pPr marL="165100" indent="-165100">
              <a:lnSpc>
                <a:spcPct val="80000"/>
              </a:lnSpc>
            </a:pPr>
            <a:r>
              <a:rPr lang="en-US" sz="2200" b="1" dirty="0" smtClean="0"/>
              <a:t>Preserve the time order</a:t>
            </a:r>
            <a:r>
              <a:rPr lang="en-US" sz="2200" dirty="0" smtClean="0"/>
              <a:t> to represent the process behavior better.</a:t>
            </a:r>
          </a:p>
          <a:p>
            <a:pPr marL="165100" indent="-165100">
              <a:lnSpc>
                <a:spcPct val="80000"/>
              </a:lnSpc>
            </a:pPr>
            <a:r>
              <a:rPr lang="en-US" sz="2200" dirty="0" smtClean="0"/>
              <a:t>Try to sample from </a:t>
            </a:r>
            <a:r>
              <a:rPr lang="en-US" sz="2200" b="1" dirty="0" smtClean="0"/>
              <a:t>enough time periods</a:t>
            </a:r>
            <a:r>
              <a:rPr lang="en-US" sz="2200" dirty="0" smtClean="0"/>
              <a:t> to fairly represent the sources of variation in the process.</a:t>
            </a:r>
          </a:p>
          <a:p>
            <a:pPr marL="165100" indent="-165100">
              <a:lnSpc>
                <a:spcPct val="80000"/>
              </a:lnSpc>
            </a:pPr>
            <a:r>
              <a:rPr lang="en-US" sz="2200" dirty="0" smtClean="0"/>
              <a:t>Apply a consistent interval between samples (every 10th unit, every 7th unit; every day, every month, etc.).</a:t>
            </a:r>
          </a:p>
          <a:p>
            <a:pPr marL="165100" indent="-165100">
              <a:lnSpc>
                <a:spcPct val="80000"/>
              </a:lnSpc>
            </a:pPr>
            <a:r>
              <a:rPr lang="en-US" sz="2200" b="1" dirty="0" smtClean="0"/>
              <a:t>Collect small samples more frequently</a:t>
            </a:r>
            <a:r>
              <a:rPr lang="en-US" sz="2200" dirty="0" smtClean="0"/>
              <a:t> so that the process trend is captured</a:t>
            </a:r>
          </a:p>
        </p:txBody>
      </p:sp>
      <p:sp>
        <p:nvSpPr>
          <p:cNvPr id="2" name="Slide Number Placeholder 1"/>
          <p:cNvSpPr>
            <a:spLocks noGrp="1"/>
          </p:cNvSpPr>
          <p:nvPr>
            <p:ph type="sldNum" sz="quarter" idx="12"/>
          </p:nvPr>
        </p:nvSpPr>
        <p:spPr/>
        <p:txBody>
          <a:bodyPr/>
          <a:lstStyle/>
          <a:p>
            <a:fld id="{09A02BB9-3F86-4823-9A8F-6A16970CA7F2}" type="slidenum">
              <a:rPr lang="en-US" smtClean="0"/>
              <a:pPr/>
              <a:t>33</a:t>
            </a:fld>
            <a:endParaRPr lang="en-US"/>
          </a:p>
        </p:txBody>
      </p:sp>
    </p:spTree>
    <p:extLst>
      <p:ext uri="{BB962C8B-B14F-4D97-AF65-F5344CB8AC3E}">
        <p14:creationId xmlns:p14="http://schemas.microsoft.com/office/powerpoint/2010/main" val="277582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of Collecting Data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9A02BB9-3F86-4823-9A8F-6A16970CA7F2}" type="slidenum">
              <a:rPr lang="en-US" smtClean="0"/>
              <a:pPr/>
              <a:t>34</a:t>
            </a:fld>
            <a:endParaRPr lang="en-US"/>
          </a:p>
        </p:txBody>
      </p:sp>
    </p:spTree>
    <p:extLst>
      <p:ext uri="{BB962C8B-B14F-4D97-AF65-F5344CB8AC3E}">
        <p14:creationId xmlns:p14="http://schemas.microsoft.com/office/powerpoint/2010/main" val="95542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when collecting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Have an orientation on gathering data</a:t>
            </a:r>
          </a:p>
          <a:p>
            <a:r>
              <a:rPr lang="en-US" dirty="0" smtClean="0"/>
              <a:t>Do preliminary tests on collection</a:t>
            </a:r>
          </a:p>
          <a:p>
            <a:r>
              <a:rPr lang="en-US" dirty="0" smtClean="0"/>
              <a:t>Measuring device is sufficient to capture accuracy needed</a:t>
            </a:r>
          </a:p>
          <a:p>
            <a:r>
              <a:rPr lang="en-US" dirty="0" smtClean="0"/>
              <a:t>Procedure of collecting data is consistent across all data collectors</a:t>
            </a:r>
          </a:p>
          <a:p>
            <a:r>
              <a:rPr lang="en-US" dirty="0" smtClean="0"/>
              <a:t>Data collected should be consistent in the unit of measure</a:t>
            </a:r>
          </a:p>
          <a:p>
            <a:r>
              <a:rPr lang="en-US" dirty="0" smtClean="0"/>
              <a:t>Process owners and subjects are informed of the data collection</a:t>
            </a:r>
          </a:p>
        </p:txBody>
      </p:sp>
      <p:sp>
        <p:nvSpPr>
          <p:cNvPr id="4" name="Slide Number Placeholder 3"/>
          <p:cNvSpPr>
            <a:spLocks noGrp="1"/>
          </p:cNvSpPr>
          <p:nvPr>
            <p:ph type="sldNum" sz="quarter" idx="12"/>
          </p:nvPr>
        </p:nvSpPr>
        <p:spPr/>
        <p:txBody>
          <a:bodyPr/>
          <a:lstStyle/>
          <a:p>
            <a:fld id="{09A02BB9-3F86-4823-9A8F-6A16970CA7F2}" type="slidenum">
              <a:rPr lang="en-US" smtClean="0"/>
              <a:pPr/>
              <a:t>35</a:t>
            </a:fld>
            <a:endParaRPr lang="en-US"/>
          </a:p>
        </p:txBody>
      </p:sp>
    </p:spTree>
    <p:extLst>
      <p:ext uri="{BB962C8B-B14F-4D97-AF65-F5344CB8AC3E}">
        <p14:creationId xmlns:p14="http://schemas.microsoft.com/office/powerpoint/2010/main" val="265910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Data Analysis</a:t>
            </a:r>
            <a:endParaRPr lang="en-PH" dirty="0"/>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09A02BB9-3F86-4823-9A8F-6A16970CA7F2}" type="slidenum">
              <a:rPr lang="en-US" smtClean="0"/>
              <a:pPr/>
              <a:t>36</a:t>
            </a:fld>
            <a:endParaRPr lang="en-US"/>
          </a:p>
        </p:txBody>
      </p:sp>
    </p:spTree>
    <p:extLst>
      <p:ext uri="{BB962C8B-B14F-4D97-AF65-F5344CB8AC3E}">
        <p14:creationId xmlns:p14="http://schemas.microsoft.com/office/powerpoint/2010/main" val="61444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Analysis</a:t>
            </a:r>
            <a:endParaRPr lang="en-PH" dirty="0"/>
          </a:p>
        </p:txBody>
      </p:sp>
      <p:sp>
        <p:nvSpPr>
          <p:cNvPr id="5" name="Content Placeholder 4"/>
          <p:cNvSpPr>
            <a:spLocks noGrp="1"/>
          </p:cNvSpPr>
          <p:nvPr>
            <p:ph idx="1"/>
          </p:nvPr>
        </p:nvSpPr>
        <p:spPr/>
        <p:txBody>
          <a:bodyPr>
            <a:normAutofit/>
          </a:bodyPr>
          <a:lstStyle/>
          <a:p>
            <a:r>
              <a:rPr lang="en-US" dirty="0" smtClean="0"/>
              <a:t>Graphical Data Display and Analysis</a:t>
            </a:r>
          </a:p>
          <a:p>
            <a:pPr marL="457200" lvl="1" indent="0">
              <a:buNone/>
            </a:pPr>
            <a:r>
              <a:rPr lang="en-US" dirty="0"/>
              <a:t>	</a:t>
            </a:r>
            <a:r>
              <a:rPr lang="en-US" dirty="0" smtClean="0"/>
              <a:t>- </a:t>
            </a:r>
            <a:r>
              <a:rPr lang="en-US" sz="2800" dirty="0" smtClean="0"/>
              <a:t>Stratification</a:t>
            </a:r>
          </a:p>
          <a:p>
            <a:pPr marL="0" indent="0">
              <a:buNone/>
            </a:pPr>
            <a:r>
              <a:rPr lang="en-US" dirty="0"/>
              <a:t>	</a:t>
            </a:r>
            <a:r>
              <a:rPr lang="en-US" dirty="0" smtClean="0"/>
              <a:t>- Line Chart</a:t>
            </a:r>
          </a:p>
          <a:p>
            <a:pPr marL="0" indent="0">
              <a:buNone/>
            </a:pPr>
            <a:r>
              <a:rPr lang="en-US" dirty="0"/>
              <a:t>	</a:t>
            </a:r>
            <a:r>
              <a:rPr lang="en-US" dirty="0" smtClean="0"/>
              <a:t>- Histogram</a:t>
            </a:r>
          </a:p>
          <a:p>
            <a:pPr marL="0" indent="0">
              <a:buNone/>
            </a:pPr>
            <a:r>
              <a:rPr lang="en-US" dirty="0"/>
              <a:t>	</a:t>
            </a:r>
            <a:r>
              <a:rPr lang="en-US" dirty="0" smtClean="0"/>
              <a:t>- Histogram Bins</a:t>
            </a:r>
          </a:p>
          <a:p>
            <a:pPr marL="0" indent="0">
              <a:buNone/>
            </a:pPr>
            <a:r>
              <a:rPr lang="en-US" dirty="0"/>
              <a:t>	</a:t>
            </a:r>
            <a:r>
              <a:rPr lang="en-US" dirty="0" smtClean="0"/>
              <a:t>- Pareto Chart</a:t>
            </a:r>
          </a:p>
          <a:p>
            <a:pPr marL="0" indent="0">
              <a:buNone/>
            </a:pPr>
            <a:r>
              <a:rPr lang="en-US" dirty="0"/>
              <a:t>	</a:t>
            </a:r>
            <a:r>
              <a:rPr lang="en-US" dirty="0" smtClean="0"/>
              <a:t>- Scatter Plot</a:t>
            </a:r>
          </a:p>
          <a:p>
            <a:endParaRPr lang="en-PH"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37</a:t>
            </a:fld>
            <a:endParaRPr lang="en-US"/>
          </a:p>
        </p:txBody>
      </p:sp>
    </p:spTree>
    <p:extLst>
      <p:ext uri="{BB962C8B-B14F-4D97-AF65-F5344CB8AC3E}">
        <p14:creationId xmlns:p14="http://schemas.microsoft.com/office/powerpoint/2010/main" val="115409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PH" dirty="0"/>
          </a:p>
        </p:txBody>
      </p:sp>
      <p:sp>
        <p:nvSpPr>
          <p:cNvPr id="3" name="Content Placeholder 2"/>
          <p:cNvSpPr>
            <a:spLocks noGrp="1"/>
          </p:cNvSpPr>
          <p:nvPr>
            <p:ph idx="1"/>
          </p:nvPr>
        </p:nvSpPr>
        <p:spPr/>
        <p:txBody>
          <a:bodyPr>
            <a:noAutofit/>
          </a:bodyPr>
          <a:lstStyle/>
          <a:p>
            <a:pPr marL="0" indent="0" algn="ctr">
              <a:buNone/>
            </a:pPr>
            <a:r>
              <a:rPr lang="en-US" sz="3600" dirty="0" smtClean="0"/>
              <a:t>The appropriate use of graphical display and analysis tools coupled with the proper treatment of data leads to a clearer and better understanding of the problem to be tackled. </a:t>
            </a:r>
            <a:endParaRPr lang="en-PH" sz="3600"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38</a:t>
            </a:fld>
            <a:endParaRPr lang="en-US"/>
          </a:p>
        </p:txBody>
      </p:sp>
    </p:spTree>
    <p:extLst>
      <p:ext uri="{BB962C8B-B14F-4D97-AF65-F5344CB8AC3E}">
        <p14:creationId xmlns:p14="http://schemas.microsoft.com/office/powerpoint/2010/main" val="34201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Graphical Data Display &amp; Analysis</a:t>
            </a:r>
            <a:endParaRPr lang="en-PH" dirty="0"/>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9A02BB9-3F86-4823-9A8F-6A16970CA7F2}" type="slidenum">
              <a:rPr lang="en-US" smtClean="0"/>
              <a:pPr/>
              <a:t>39</a:t>
            </a:fld>
            <a:endParaRPr lang="en-US"/>
          </a:p>
        </p:txBody>
      </p:sp>
    </p:spTree>
    <p:extLst>
      <p:ext uri="{BB962C8B-B14F-4D97-AF65-F5344CB8AC3E}">
        <p14:creationId xmlns:p14="http://schemas.microsoft.com/office/powerpoint/2010/main" val="410524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lstStyle/>
          <a:p>
            <a:r>
              <a:rPr lang="en-US" dirty="0" smtClean="0"/>
              <a:t>Situating the Storm Cloud </a:t>
            </a:r>
          </a:p>
          <a:p>
            <a:r>
              <a:rPr lang="en-US" dirty="0" smtClean="0"/>
              <a:t>Data Collection</a:t>
            </a:r>
          </a:p>
          <a:p>
            <a:r>
              <a:rPr lang="en-US" dirty="0" smtClean="0"/>
              <a:t>Data Collection Plan</a:t>
            </a:r>
          </a:p>
          <a:p>
            <a:r>
              <a:rPr lang="en-US" dirty="0" smtClean="0"/>
              <a:t>Data Analysis</a:t>
            </a:r>
          </a:p>
          <a:p>
            <a:r>
              <a:rPr lang="en-US" dirty="0" smtClean="0"/>
              <a:t>Selecting the Focused Problem Statement</a:t>
            </a:r>
          </a:p>
          <a:p>
            <a:pPr marL="457200" lvl="1" indent="0">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4</a:t>
            </a:fld>
            <a:endParaRPr lang="en-US"/>
          </a:p>
        </p:txBody>
      </p:sp>
    </p:spTree>
    <p:extLst>
      <p:ext uri="{BB962C8B-B14F-4D97-AF65-F5344CB8AC3E}">
        <p14:creationId xmlns:p14="http://schemas.microsoft.com/office/powerpoint/2010/main" val="381032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Stratification</a:t>
            </a:r>
            <a:endParaRPr lang="en-PH" dirty="0"/>
          </a:p>
        </p:txBody>
      </p:sp>
      <p:sp>
        <p:nvSpPr>
          <p:cNvPr id="3" name="Content Placeholder 2"/>
          <p:cNvSpPr>
            <a:spLocks noGrp="1"/>
          </p:cNvSpPr>
          <p:nvPr>
            <p:ph idx="1"/>
          </p:nvPr>
        </p:nvSpPr>
        <p:spPr>
          <a:xfrm>
            <a:off x="457200" y="1752600"/>
            <a:ext cx="8458200" cy="4221163"/>
          </a:xfrm>
        </p:spPr>
        <p:txBody>
          <a:bodyPr>
            <a:normAutofit/>
          </a:bodyPr>
          <a:lstStyle/>
          <a:p>
            <a:pPr lvl="0"/>
            <a:r>
              <a:rPr lang="en-PH" dirty="0" smtClean="0"/>
              <a:t>When data is lumped together the meaning and insight from the data can be clouded or distorted.</a:t>
            </a:r>
          </a:p>
          <a:p>
            <a:pPr lvl="0">
              <a:buNone/>
            </a:pPr>
            <a:r>
              <a:rPr lang="en-PH" dirty="0" smtClean="0"/>
              <a:t>WHEN TO STRATIFY:</a:t>
            </a:r>
          </a:p>
          <a:p>
            <a:pPr lvl="0"/>
            <a:r>
              <a:rPr lang="en-PH" sz="2600" dirty="0" smtClean="0"/>
              <a:t>Before collecting data.</a:t>
            </a:r>
          </a:p>
          <a:p>
            <a:pPr lvl="0"/>
            <a:r>
              <a:rPr lang="en-PH" sz="2600" dirty="0" smtClean="0"/>
              <a:t>When data come from several sources or conditions, such as classes, days of the week, suppliers or year level groups.</a:t>
            </a:r>
          </a:p>
          <a:p>
            <a:pPr lvl="0"/>
            <a:r>
              <a:rPr lang="en-PH" sz="2600" dirty="0" smtClean="0"/>
              <a:t>When data analysis may require separating different sources or conditions.</a:t>
            </a:r>
          </a:p>
          <a:p>
            <a:endParaRPr lang="en-PH"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40</a:t>
            </a:fld>
            <a:endParaRPr lang="en-US"/>
          </a:p>
        </p:txBody>
      </p:sp>
    </p:spTree>
    <p:extLst>
      <p:ext uri="{BB962C8B-B14F-4D97-AF65-F5344CB8AC3E}">
        <p14:creationId xmlns:p14="http://schemas.microsoft.com/office/powerpoint/2010/main" val="90667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Stratification Procedure</a:t>
            </a:r>
            <a:endParaRPr lang="en-PH" dirty="0"/>
          </a:p>
        </p:txBody>
      </p:sp>
      <p:sp>
        <p:nvSpPr>
          <p:cNvPr id="3" name="Content Placeholder 2"/>
          <p:cNvSpPr>
            <a:spLocks noGrp="1"/>
          </p:cNvSpPr>
          <p:nvPr>
            <p:ph idx="1"/>
          </p:nvPr>
        </p:nvSpPr>
        <p:spPr/>
        <p:txBody>
          <a:bodyPr>
            <a:normAutofit/>
          </a:bodyPr>
          <a:lstStyle/>
          <a:p>
            <a:pPr lvl="0"/>
            <a:r>
              <a:rPr lang="en-PH" dirty="0" smtClean="0"/>
              <a:t>Prior to data collection, consider which information about data source might have an effect on the results. Set up the data collection so that you collect that information as well.</a:t>
            </a:r>
          </a:p>
          <a:p>
            <a:pPr lvl="0"/>
            <a:r>
              <a:rPr lang="en-PH" dirty="0" smtClean="0"/>
              <a:t>When plotting or graphing the data use different marks or </a:t>
            </a:r>
            <a:r>
              <a:rPr lang="en-PH" dirty="0" err="1" smtClean="0"/>
              <a:t>colors</a:t>
            </a:r>
            <a:r>
              <a:rPr lang="en-PH" dirty="0" smtClean="0"/>
              <a:t> to distinguish data from various sources or plot in different panels according to the source. </a:t>
            </a:r>
          </a:p>
          <a:p>
            <a:pPr lvl="0"/>
            <a:r>
              <a:rPr lang="en-PH" dirty="0" smtClean="0"/>
              <a:t>Analyze the subsets of stratified data separately. </a:t>
            </a:r>
          </a:p>
          <a:p>
            <a:endParaRPr lang="en-PH"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41</a:t>
            </a:fld>
            <a:endParaRPr lang="en-US"/>
          </a:p>
        </p:txBody>
      </p:sp>
    </p:spTree>
    <p:extLst>
      <p:ext uri="{BB962C8B-B14F-4D97-AF65-F5344CB8AC3E}">
        <p14:creationId xmlns:p14="http://schemas.microsoft.com/office/powerpoint/2010/main" val="145012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143000" y="228600"/>
            <a:ext cx="7985760" cy="1143000"/>
          </a:xfrm>
        </p:spPr>
        <p:txBody>
          <a:bodyPr>
            <a:normAutofit/>
          </a:bodyPr>
          <a:lstStyle/>
          <a:p>
            <a:pPr algn="r"/>
            <a:r>
              <a:rPr lang="en-US" dirty="0" smtClean="0"/>
              <a:t>Line Graph</a:t>
            </a:r>
          </a:p>
        </p:txBody>
      </p:sp>
      <p:sp>
        <p:nvSpPr>
          <p:cNvPr id="246787" name="Rectangle 3"/>
          <p:cNvSpPr>
            <a:spLocks noGrp="1" noChangeArrowheads="1"/>
          </p:cNvSpPr>
          <p:nvPr>
            <p:ph idx="1"/>
          </p:nvPr>
        </p:nvSpPr>
        <p:spPr>
          <a:xfrm>
            <a:off x="457200" y="1295400"/>
            <a:ext cx="8229600" cy="4754563"/>
          </a:xfrm>
        </p:spPr>
        <p:txBody>
          <a:bodyPr>
            <a:normAutofit/>
          </a:bodyPr>
          <a:lstStyle/>
          <a:p>
            <a:r>
              <a:rPr lang="en-US" dirty="0"/>
              <a:t>A time plot is a graph of data in time order</a:t>
            </a:r>
            <a:r>
              <a:rPr lang="en-US" dirty="0" smtClean="0"/>
              <a:t>.</a:t>
            </a:r>
          </a:p>
          <a:p>
            <a:r>
              <a:rPr lang="en-US" dirty="0" smtClean="0"/>
              <a:t>It show trends or patterns over a specified period of time.</a:t>
            </a:r>
          </a:p>
          <a:p>
            <a:endParaRPr lang="en-US" sz="2600" dirty="0" smtClean="0"/>
          </a:p>
          <a:p>
            <a:endParaRPr lang="en-US" sz="2600" dirty="0" smtClean="0"/>
          </a:p>
        </p:txBody>
      </p:sp>
      <p:pic>
        <p:nvPicPr>
          <p:cNvPr id="5" name="Picture 2" descr="http://www.ednet.ns.ca/img/education-line-graph-med.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884223"/>
            <a:ext cx="6353206" cy="340633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9A02BB9-3F86-4823-9A8F-6A16970CA7F2}" type="slidenum">
              <a:rPr lang="en-US" smtClean="0"/>
              <a:pPr/>
              <a:t>42</a:t>
            </a:fld>
            <a:endParaRPr lang="en-US"/>
          </a:p>
        </p:txBody>
      </p:sp>
    </p:spTree>
    <p:extLst>
      <p:ext uri="{BB962C8B-B14F-4D97-AF65-F5344CB8AC3E}">
        <p14:creationId xmlns:p14="http://schemas.microsoft.com/office/powerpoint/2010/main" val="343835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normAutofit/>
          </a:bodyPr>
          <a:lstStyle/>
          <a:p>
            <a:r>
              <a:rPr lang="en-US" sz="3600" dirty="0" smtClean="0"/>
              <a:t>Line Graph: Individual Practice Exercise</a:t>
            </a:r>
            <a:endParaRPr lang="en-PH" sz="3600" dirty="0"/>
          </a:p>
        </p:txBody>
      </p:sp>
      <p:sp>
        <p:nvSpPr>
          <p:cNvPr id="3" name="Content Placeholder 2"/>
          <p:cNvSpPr>
            <a:spLocks noGrp="1"/>
          </p:cNvSpPr>
          <p:nvPr>
            <p:ph idx="1"/>
          </p:nvPr>
        </p:nvSpPr>
        <p:spPr>
          <a:xfrm>
            <a:off x="457200" y="1295400"/>
            <a:ext cx="8229600" cy="4525963"/>
          </a:xfrm>
        </p:spPr>
        <p:txBody>
          <a:bodyPr>
            <a:normAutofit/>
          </a:bodyPr>
          <a:lstStyle/>
          <a:p>
            <a:pPr marL="0" indent="0" algn="just">
              <a:buNone/>
            </a:pPr>
            <a:r>
              <a:rPr lang="en-US" sz="2000" dirty="0" smtClean="0"/>
              <a:t>The following is a 15-year data on drop-out rate for QC division schools. We will use Excel to do a run chart. </a:t>
            </a:r>
          </a:p>
          <a:p>
            <a:pPr marL="0" indent="0" algn="just">
              <a:buNone/>
            </a:pPr>
            <a:endParaRPr lang="en-PH" sz="2000" dirty="0"/>
          </a:p>
        </p:txBody>
      </p:sp>
      <p:graphicFrame>
        <p:nvGraphicFramePr>
          <p:cNvPr id="4" name="Table 3"/>
          <p:cNvGraphicFramePr>
            <a:graphicFrameLocks noGrp="1"/>
          </p:cNvGraphicFramePr>
          <p:nvPr>
            <p:extLst>
              <p:ext uri="{D42A27DB-BD31-4B8C-83A1-F6EECF244321}">
                <p14:modId xmlns:p14="http://schemas.microsoft.com/office/powerpoint/2010/main" val="1199729882"/>
              </p:ext>
            </p:extLst>
          </p:nvPr>
        </p:nvGraphicFramePr>
        <p:xfrm>
          <a:off x="1752600" y="2438400"/>
          <a:ext cx="5334000" cy="4053840"/>
        </p:xfrm>
        <a:graphic>
          <a:graphicData uri="http://schemas.openxmlformats.org/drawingml/2006/table">
            <a:tbl>
              <a:tblPr>
                <a:tableStyleId>{5C22544A-7EE6-4342-B048-85BDC9FD1C3A}</a:tableStyleId>
              </a:tblPr>
              <a:tblGrid>
                <a:gridCol w="1778000"/>
                <a:gridCol w="3556000"/>
              </a:tblGrid>
              <a:tr h="228600">
                <a:tc>
                  <a:txBody>
                    <a:bodyPr/>
                    <a:lstStyle/>
                    <a:p>
                      <a:pPr algn="ctr" fontAlgn="b"/>
                      <a:r>
                        <a:rPr lang="en-PH" sz="1600" u="none" strike="noStrike" dirty="0">
                          <a:effectLst/>
                        </a:rPr>
                        <a:t>Year</a:t>
                      </a:r>
                      <a:endParaRPr lang="en-PH" sz="1600" b="0" i="0" u="none" strike="noStrike" dirty="0">
                        <a:solidFill>
                          <a:srgbClr val="000000"/>
                        </a:solidFill>
                        <a:effectLst/>
                        <a:latin typeface="Calibri"/>
                      </a:endParaRPr>
                    </a:p>
                  </a:txBody>
                  <a:tcPr marL="9525" marR="9525" marT="9525" marB="0" anchor="b"/>
                </a:tc>
                <a:tc>
                  <a:txBody>
                    <a:bodyPr/>
                    <a:lstStyle/>
                    <a:p>
                      <a:pPr algn="ctr" fontAlgn="b"/>
                      <a:r>
                        <a:rPr lang="en-PH" sz="1600" u="none" strike="noStrike" dirty="0">
                          <a:effectLst/>
                        </a:rPr>
                        <a:t>Drop-Out Rate</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3.4</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2</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2.3</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3</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2.6</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4</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3.2</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5</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3.5</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6</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3.1</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7</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2.6</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8</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3.5</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9</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3.3</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10</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3.8</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11</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4.2</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12</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4</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13</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3.9</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14</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4.5</a:t>
                      </a:r>
                      <a:endParaRPr lang="en-PH" sz="1600" b="0" i="0" u="none" strike="noStrike" dirty="0">
                        <a:solidFill>
                          <a:srgbClr val="000000"/>
                        </a:solidFill>
                        <a:effectLst/>
                        <a:latin typeface="Calibri"/>
                      </a:endParaRPr>
                    </a:p>
                  </a:txBody>
                  <a:tcPr marL="9525" marR="9525" marT="9525" marB="0" anchor="b"/>
                </a:tc>
              </a:tr>
              <a:tr h="228600">
                <a:tc>
                  <a:txBody>
                    <a:bodyPr/>
                    <a:lstStyle/>
                    <a:p>
                      <a:pPr algn="ctr" fontAlgn="b"/>
                      <a:r>
                        <a:rPr lang="en-PH" sz="1600" u="none" strike="noStrike">
                          <a:effectLst/>
                        </a:rPr>
                        <a:t>15</a:t>
                      </a:r>
                      <a:endParaRPr lang="en-PH" sz="1600" b="0" i="0" u="none" strike="noStrike">
                        <a:solidFill>
                          <a:srgbClr val="000000"/>
                        </a:solidFill>
                        <a:effectLst/>
                        <a:latin typeface="Calibri"/>
                      </a:endParaRPr>
                    </a:p>
                  </a:txBody>
                  <a:tcPr marL="9525" marR="9525" marT="9525" marB="0" anchor="b"/>
                </a:tc>
                <a:tc>
                  <a:txBody>
                    <a:bodyPr/>
                    <a:lstStyle/>
                    <a:p>
                      <a:pPr algn="ctr" fontAlgn="b"/>
                      <a:r>
                        <a:rPr lang="en-PH" sz="1600" u="none" strike="noStrike" dirty="0">
                          <a:effectLst/>
                        </a:rPr>
                        <a:t>4.2</a:t>
                      </a:r>
                      <a:endParaRPr lang="en-PH" sz="1600" b="0" i="0" u="none" strike="noStrike" dirty="0">
                        <a:solidFill>
                          <a:srgbClr val="000000"/>
                        </a:solidFill>
                        <a:effectLst/>
                        <a:latin typeface="Calibri"/>
                      </a:endParaRP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fld id="{09A02BB9-3F86-4823-9A8F-6A16970CA7F2}" type="slidenum">
              <a:rPr lang="en-US" smtClean="0"/>
              <a:pPr/>
              <a:t>43</a:t>
            </a:fld>
            <a:endParaRPr lang="en-US"/>
          </a:p>
        </p:txBody>
      </p:sp>
    </p:spTree>
    <p:extLst>
      <p:ext uri="{BB962C8B-B14F-4D97-AF65-F5344CB8AC3E}">
        <p14:creationId xmlns:p14="http://schemas.microsoft.com/office/powerpoint/2010/main" val="174469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457200" y="274638"/>
            <a:ext cx="8686800" cy="1096962"/>
          </a:xfrm>
        </p:spPr>
        <p:txBody>
          <a:bodyPr>
            <a:normAutofit fontScale="90000"/>
          </a:bodyPr>
          <a:lstStyle/>
          <a:p>
            <a:r>
              <a:rPr lang="en-US" altLang="en-US" sz="3800" dirty="0" smtClean="0"/>
              <a:t>Disaggregating (Stratifying) </a:t>
            </a:r>
            <a:r>
              <a:rPr lang="en-US" altLang="en-US" sz="3800" dirty="0"/>
              <a:t>the </a:t>
            </a:r>
            <a:r>
              <a:rPr lang="en-US" altLang="en-US" sz="3800" dirty="0" smtClean="0"/>
              <a:t>Line Chart</a:t>
            </a:r>
            <a:endParaRPr lang="en-US" altLang="en-US" sz="3800" dirty="0"/>
          </a:p>
        </p:txBody>
      </p:sp>
      <p:grpSp>
        <p:nvGrpSpPr>
          <p:cNvPr id="2" name="Group 467"/>
          <p:cNvGrpSpPr/>
          <p:nvPr/>
        </p:nvGrpSpPr>
        <p:grpSpPr>
          <a:xfrm>
            <a:off x="455613" y="1524001"/>
            <a:ext cx="8154987" cy="2666999"/>
            <a:chOff x="455613" y="1524000"/>
            <a:chExt cx="8154987" cy="4633913"/>
          </a:xfrm>
        </p:grpSpPr>
        <p:sp>
          <p:nvSpPr>
            <p:cNvPr id="643077" name="Rectangle 5"/>
            <p:cNvSpPr>
              <a:spLocks noChangeArrowheads="1"/>
            </p:cNvSpPr>
            <p:nvPr/>
          </p:nvSpPr>
          <p:spPr bwMode="auto">
            <a:xfrm rot="16200000">
              <a:off x="835025"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9/91</a:t>
              </a:r>
              <a:endParaRPr lang="en-US" altLang="en-US" sz="2400" i="1"/>
            </a:p>
          </p:txBody>
        </p:sp>
        <p:sp>
          <p:nvSpPr>
            <p:cNvPr id="643078" name="Rectangle 6"/>
            <p:cNvSpPr>
              <a:spLocks noChangeArrowheads="1"/>
            </p:cNvSpPr>
            <p:nvPr/>
          </p:nvSpPr>
          <p:spPr bwMode="auto">
            <a:xfrm rot="16200000">
              <a:off x="952500"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079" name="Rectangle 7"/>
            <p:cNvSpPr>
              <a:spLocks noChangeArrowheads="1"/>
            </p:cNvSpPr>
            <p:nvPr/>
          </p:nvSpPr>
          <p:spPr bwMode="auto">
            <a:xfrm rot="16200000">
              <a:off x="1103313"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080" name="Rectangle 8"/>
            <p:cNvSpPr>
              <a:spLocks noChangeArrowheads="1"/>
            </p:cNvSpPr>
            <p:nvPr/>
          </p:nvSpPr>
          <p:spPr bwMode="auto">
            <a:xfrm rot="16200000">
              <a:off x="1263650"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11/91</a:t>
              </a:r>
              <a:endParaRPr lang="en-US" altLang="en-US" sz="2400" i="1"/>
            </a:p>
          </p:txBody>
        </p:sp>
        <p:sp>
          <p:nvSpPr>
            <p:cNvPr id="643081" name="Rectangle 9"/>
            <p:cNvSpPr>
              <a:spLocks noChangeArrowheads="1"/>
            </p:cNvSpPr>
            <p:nvPr/>
          </p:nvSpPr>
          <p:spPr bwMode="auto">
            <a:xfrm rot="16200000">
              <a:off x="1414463"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12/91</a:t>
              </a:r>
              <a:endParaRPr lang="en-US" altLang="en-US" sz="2400" i="1"/>
            </a:p>
          </p:txBody>
        </p:sp>
        <p:sp>
          <p:nvSpPr>
            <p:cNvPr id="643082" name="Rectangle 10"/>
            <p:cNvSpPr>
              <a:spLocks noChangeArrowheads="1"/>
            </p:cNvSpPr>
            <p:nvPr/>
          </p:nvSpPr>
          <p:spPr bwMode="auto">
            <a:xfrm rot="16200000">
              <a:off x="1600200"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1/92</a:t>
              </a:r>
              <a:endParaRPr lang="en-US" altLang="en-US" sz="2400" i="1"/>
            </a:p>
          </p:txBody>
        </p:sp>
        <p:sp>
          <p:nvSpPr>
            <p:cNvPr id="643083" name="Rectangle 11"/>
            <p:cNvSpPr>
              <a:spLocks noChangeArrowheads="1"/>
            </p:cNvSpPr>
            <p:nvPr/>
          </p:nvSpPr>
          <p:spPr bwMode="auto">
            <a:xfrm rot="16200000">
              <a:off x="1760538"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2/92</a:t>
              </a:r>
              <a:endParaRPr lang="en-US" altLang="en-US" sz="2400" i="1"/>
            </a:p>
          </p:txBody>
        </p:sp>
        <p:sp>
          <p:nvSpPr>
            <p:cNvPr id="643084" name="Rectangle 12"/>
            <p:cNvSpPr>
              <a:spLocks noChangeArrowheads="1"/>
            </p:cNvSpPr>
            <p:nvPr/>
          </p:nvSpPr>
          <p:spPr bwMode="auto">
            <a:xfrm rot="16200000">
              <a:off x="1911350"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3/92</a:t>
              </a:r>
              <a:endParaRPr lang="en-US" altLang="en-US" sz="2400" i="1"/>
            </a:p>
          </p:txBody>
        </p:sp>
        <p:sp>
          <p:nvSpPr>
            <p:cNvPr id="643085" name="Rectangle 13"/>
            <p:cNvSpPr>
              <a:spLocks noChangeArrowheads="1"/>
            </p:cNvSpPr>
            <p:nvPr/>
          </p:nvSpPr>
          <p:spPr bwMode="auto">
            <a:xfrm rot="16200000">
              <a:off x="2071688"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4/92</a:t>
              </a:r>
              <a:endParaRPr lang="en-US" altLang="en-US" sz="2400" i="1"/>
            </a:p>
          </p:txBody>
        </p:sp>
        <p:sp>
          <p:nvSpPr>
            <p:cNvPr id="643086" name="Rectangle 14"/>
            <p:cNvSpPr>
              <a:spLocks noChangeArrowheads="1"/>
            </p:cNvSpPr>
            <p:nvPr/>
          </p:nvSpPr>
          <p:spPr bwMode="auto">
            <a:xfrm rot="16200000">
              <a:off x="2222500"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5/92</a:t>
              </a:r>
              <a:endParaRPr lang="en-US" altLang="en-US" sz="2400" i="1"/>
            </a:p>
          </p:txBody>
        </p:sp>
        <p:sp>
          <p:nvSpPr>
            <p:cNvPr id="643087" name="Rectangle 15"/>
            <p:cNvSpPr>
              <a:spLocks noChangeArrowheads="1"/>
            </p:cNvSpPr>
            <p:nvPr/>
          </p:nvSpPr>
          <p:spPr bwMode="auto">
            <a:xfrm rot="16200000">
              <a:off x="2373313"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6/92</a:t>
              </a:r>
              <a:endParaRPr lang="en-US" altLang="en-US" sz="2400" i="1"/>
            </a:p>
          </p:txBody>
        </p:sp>
        <p:sp>
          <p:nvSpPr>
            <p:cNvPr id="643088" name="Rectangle 16"/>
            <p:cNvSpPr>
              <a:spLocks noChangeArrowheads="1"/>
            </p:cNvSpPr>
            <p:nvPr/>
          </p:nvSpPr>
          <p:spPr bwMode="auto">
            <a:xfrm rot="16200000">
              <a:off x="2535238"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7/92</a:t>
              </a:r>
              <a:endParaRPr lang="en-US" altLang="en-US" sz="2400" i="1"/>
            </a:p>
          </p:txBody>
        </p:sp>
        <p:sp>
          <p:nvSpPr>
            <p:cNvPr id="643089" name="Rectangle 17"/>
            <p:cNvSpPr>
              <a:spLocks noChangeArrowheads="1"/>
            </p:cNvSpPr>
            <p:nvPr/>
          </p:nvSpPr>
          <p:spPr bwMode="auto">
            <a:xfrm rot="16200000">
              <a:off x="2686050"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8/92</a:t>
              </a:r>
              <a:endParaRPr lang="en-US" altLang="en-US" sz="2400" i="1"/>
            </a:p>
          </p:txBody>
        </p:sp>
        <p:sp>
          <p:nvSpPr>
            <p:cNvPr id="643090" name="Rectangle 18"/>
            <p:cNvSpPr>
              <a:spLocks noChangeArrowheads="1"/>
            </p:cNvSpPr>
            <p:nvPr/>
          </p:nvSpPr>
          <p:spPr bwMode="auto">
            <a:xfrm rot="16200000">
              <a:off x="2846388"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9/92</a:t>
              </a:r>
              <a:endParaRPr lang="en-US" altLang="en-US" sz="2400" i="1"/>
            </a:p>
          </p:txBody>
        </p:sp>
        <p:sp>
          <p:nvSpPr>
            <p:cNvPr id="643091" name="Rectangle 19"/>
            <p:cNvSpPr>
              <a:spLocks noChangeArrowheads="1"/>
            </p:cNvSpPr>
            <p:nvPr/>
          </p:nvSpPr>
          <p:spPr bwMode="auto">
            <a:xfrm rot="16200000">
              <a:off x="2963863"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10/92</a:t>
              </a:r>
              <a:endParaRPr lang="en-US" altLang="en-US" sz="2400" i="1"/>
            </a:p>
          </p:txBody>
        </p:sp>
        <p:sp>
          <p:nvSpPr>
            <p:cNvPr id="643092" name="Rectangle 20"/>
            <p:cNvSpPr>
              <a:spLocks noChangeArrowheads="1"/>
            </p:cNvSpPr>
            <p:nvPr/>
          </p:nvSpPr>
          <p:spPr bwMode="auto">
            <a:xfrm rot="16200000">
              <a:off x="3114675"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11/92</a:t>
              </a:r>
              <a:endParaRPr lang="en-US" altLang="en-US" sz="2400" i="1"/>
            </a:p>
          </p:txBody>
        </p:sp>
        <p:sp>
          <p:nvSpPr>
            <p:cNvPr id="643093" name="Rectangle 21"/>
            <p:cNvSpPr>
              <a:spLocks noChangeArrowheads="1"/>
            </p:cNvSpPr>
            <p:nvPr/>
          </p:nvSpPr>
          <p:spPr bwMode="auto">
            <a:xfrm rot="16200000">
              <a:off x="3276600" y="2925763"/>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12/92</a:t>
              </a:r>
              <a:endParaRPr lang="en-US" altLang="en-US" sz="2400" i="1"/>
            </a:p>
          </p:txBody>
        </p:sp>
        <p:sp>
          <p:nvSpPr>
            <p:cNvPr id="643094" name="Rectangle 22"/>
            <p:cNvSpPr>
              <a:spLocks noChangeArrowheads="1"/>
            </p:cNvSpPr>
            <p:nvPr/>
          </p:nvSpPr>
          <p:spPr bwMode="auto">
            <a:xfrm rot="16200000">
              <a:off x="3460750"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1/93</a:t>
              </a:r>
              <a:endParaRPr lang="en-US" altLang="en-US" sz="2400" i="1"/>
            </a:p>
          </p:txBody>
        </p:sp>
        <p:sp>
          <p:nvSpPr>
            <p:cNvPr id="643095" name="Rectangle 23"/>
            <p:cNvSpPr>
              <a:spLocks noChangeArrowheads="1"/>
            </p:cNvSpPr>
            <p:nvPr/>
          </p:nvSpPr>
          <p:spPr bwMode="auto">
            <a:xfrm rot="16200000">
              <a:off x="3611563"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2/93</a:t>
              </a:r>
              <a:endParaRPr lang="en-US" altLang="en-US" sz="2400" i="1"/>
            </a:p>
          </p:txBody>
        </p:sp>
        <p:sp>
          <p:nvSpPr>
            <p:cNvPr id="643096" name="Rectangle 24"/>
            <p:cNvSpPr>
              <a:spLocks noChangeArrowheads="1"/>
            </p:cNvSpPr>
            <p:nvPr/>
          </p:nvSpPr>
          <p:spPr bwMode="auto">
            <a:xfrm rot="16200000">
              <a:off x="3771900"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3/93</a:t>
              </a:r>
              <a:endParaRPr lang="en-US" altLang="en-US" sz="2400" i="1"/>
            </a:p>
          </p:txBody>
        </p:sp>
        <p:sp>
          <p:nvSpPr>
            <p:cNvPr id="643097" name="Rectangle 25"/>
            <p:cNvSpPr>
              <a:spLocks noChangeArrowheads="1"/>
            </p:cNvSpPr>
            <p:nvPr/>
          </p:nvSpPr>
          <p:spPr bwMode="auto">
            <a:xfrm rot="16200000">
              <a:off x="3922713"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4/93</a:t>
              </a:r>
              <a:endParaRPr lang="en-US" altLang="en-US" sz="2400" i="1"/>
            </a:p>
          </p:txBody>
        </p:sp>
        <p:sp>
          <p:nvSpPr>
            <p:cNvPr id="643098" name="Rectangle 26"/>
            <p:cNvSpPr>
              <a:spLocks noChangeArrowheads="1"/>
            </p:cNvSpPr>
            <p:nvPr/>
          </p:nvSpPr>
          <p:spPr bwMode="auto">
            <a:xfrm rot="16200000">
              <a:off x="4084638"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5/93</a:t>
              </a:r>
              <a:endParaRPr lang="en-US" altLang="en-US" sz="2400" i="1"/>
            </a:p>
          </p:txBody>
        </p:sp>
        <p:sp>
          <p:nvSpPr>
            <p:cNvPr id="643099" name="Rectangle 27"/>
            <p:cNvSpPr>
              <a:spLocks noChangeArrowheads="1"/>
            </p:cNvSpPr>
            <p:nvPr/>
          </p:nvSpPr>
          <p:spPr bwMode="auto">
            <a:xfrm rot="16200000">
              <a:off x="4240213" y="2887663"/>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6/93</a:t>
              </a:r>
              <a:endParaRPr lang="en-US" altLang="en-US" sz="2400" i="1"/>
            </a:p>
          </p:txBody>
        </p:sp>
        <p:sp>
          <p:nvSpPr>
            <p:cNvPr id="643100" name="Rectangle 28"/>
            <p:cNvSpPr>
              <a:spLocks noChangeArrowheads="1"/>
            </p:cNvSpPr>
            <p:nvPr/>
          </p:nvSpPr>
          <p:spPr bwMode="auto">
            <a:xfrm rot="16200000">
              <a:off x="4386263" y="2890838"/>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7/93</a:t>
              </a:r>
              <a:endParaRPr lang="en-US" altLang="en-US" sz="2400" i="1"/>
            </a:p>
          </p:txBody>
        </p:sp>
        <p:sp>
          <p:nvSpPr>
            <p:cNvPr id="643101" name="Line 29"/>
            <p:cNvSpPr>
              <a:spLocks noChangeShapeType="1"/>
            </p:cNvSpPr>
            <p:nvPr/>
          </p:nvSpPr>
          <p:spPr bwMode="auto">
            <a:xfrm flipV="1">
              <a:off x="930275" y="1785938"/>
              <a:ext cx="1587" cy="966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2" name="Line 30"/>
            <p:cNvSpPr>
              <a:spLocks noChangeShapeType="1"/>
            </p:cNvSpPr>
            <p:nvPr/>
          </p:nvSpPr>
          <p:spPr bwMode="auto">
            <a:xfrm>
              <a:off x="900113" y="2752725"/>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3" name="Line 31"/>
            <p:cNvSpPr>
              <a:spLocks noChangeShapeType="1"/>
            </p:cNvSpPr>
            <p:nvPr/>
          </p:nvSpPr>
          <p:spPr bwMode="auto">
            <a:xfrm>
              <a:off x="900113" y="2590800"/>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4" name="Line 32"/>
            <p:cNvSpPr>
              <a:spLocks noChangeShapeType="1"/>
            </p:cNvSpPr>
            <p:nvPr/>
          </p:nvSpPr>
          <p:spPr bwMode="auto">
            <a:xfrm>
              <a:off x="900113" y="2430463"/>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5" name="Line 33"/>
            <p:cNvSpPr>
              <a:spLocks noChangeShapeType="1"/>
            </p:cNvSpPr>
            <p:nvPr/>
          </p:nvSpPr>
          <p:spPr bwMode="auto">
            <a:xfrm>
              <a:off x="900113" y="2268538"/>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6" name="Line 34"/>
            <p:cNvSpPr>
              <a:spLocks noChangeShapeType="1"/>
            </p:cNvSpPr>
            <p:nvPr/>
          </p:nvSpPr>
          <p:spPr bwMode="auto">
            <a:xfrm>
              <a:off x="900113" y="2108200"/>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7" name="Line 35"/>
            <p:cNvSpPr>
              <a:spLocks noChangeShapeType="1"/>
            </p:cNvSpPr>
            <p:nvPr/>
          </p:nvSpPr>
          <p:spPr bwMode="auto">
            <a:xfrm>
              <a:off x="900113" y="1946275"/>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8" name="Line 36"/>
            <p:cNvSpPr>
              <a:spLocks noChangeShapeType="1"/>
            </p:cNvSpPr>
            <p:nvPr/>
          </p:nvSpPr>
          <p:spPr bwMode="auto">
            <a:xfrm>
              <a:off x="900113" y="1785938"/>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09" name="Line 37"/>
            <p:cNvSpPr>
              <a:spLocks noChangeShapeType="1"/>
            </p:cNvSpPr>
            <p:nvPr/>
          </p:nvSpPr>
          <p:spPr bwMode="auto">
            <a:xfrm>
              <a:off x="930275" y="2752725"/>
              <a:ext cx="35607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0" name="Line 38"/>
            <p:cNvSpPr>
              <a:spLocks noChangeShapeType="1"/>
            </p:cNvSpPr>
            <p:nvPr/>
          </p:nvSpPr>
          <p:spPr bwMode="auto">
            <a:xfrm flipV="1">
              <a:off x="93027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1" name="Line 39"/>
            <p:cNvSpPr>
              <a:spLocks noChangeShapeType="1"/>
            </p:cNvSpPr>
            <p:nvPr/>
          </p:nvSpPr>
          <p:spPr bwMode="auto">
            <a:xfrm flipV="1">
              <a:off x="108108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2" name="Line 40"/>
            <p:cNvSpPr>
              <a:spLocks noChangeShapeType="1"/>
            </p:cNvSpPr>
            <p:nvPr/>
          </p:nvSpPr>
          <p:spPr bwMode="auto">
            <a:xfrm flipV="1">
              <a:off x="124142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3" name="Line 41"/>
            <p:cNvSpPr>
              <a:spLocks noChangeShapeType="1"/>
            </p:cNvSpPr>
            <p:nvPr/>
          </p:nvSpPr>
          <p:spPr bwMode="auto">
            <a:xfrm flipV="1">
              <a:off x="139223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4" name="Line 42"/>
            <p:cNvSpPr>
              <a:spLocks noChangeShapeType="1"/>
            </p:cNvSpPr>
            <p:nvPr/>
          </p:nvSpPr>
          <p:spPr bwMode="auto">
            <a:xfrm flipV="1">
              <a:off x="1554163"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5" name="Line 43"/>
            <p:cNvSpPr>
              <a:spLocks noChangeShapeType="1"/>
            </p:cNvSpPr>
            <p:nvPr/>
          </p:nvSpPr>
          <p:spPr bwMode="auto">
            <a:xfrm flipV="1">
              <a:off x="170497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6" name="Line 44"/>
            <p:cNvSpPr>
              <a:spLocks noChangeShapeType="1"/>
            </p:cNvSpPr>
            <p:nvPr/>
          </p:nvSpPr>
          <p:spPr bwMode="auto">
            <a:xfrm flipV="1">
              <a:off x="185578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7" name="Line 45"/>
            <p:cNvSpPr>
              <a:spLocks noChangeShapeType="1"/>
            </p:cNvSpPr>
            <p:nvPr/>
          </p:nvSpPr>
          <p:spPr bwMode="auto">
            <a:xfrm flipV="1">
              <a:off x="201612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8" name="Line 46"/>
            <p:cNvSpPr>
              <a:spLocks noChangeShapeType="1"/>
            </p:cNvSpPr>
            <p:nvPr/>
          </p:nvSpPr>
          <p:spPr bwMode="auto">
            <a:xfrm flipV="1">
              <a:off x="216693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19" name="Line 47"/>
            <p:cNvSpPr>
              <a:spLocks noChangeShapeType="1"/>
            </p:cNvSpPr>
            <p:nvPr/>
          </p:nvSpPr>
          <p:spPr bwMode="auto">
            <a:xfrm flipV="1">
              <a:off x="2328863"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0" name="Line 48"/>
            <p:cNvSpPr>
              <a:spLocks noChangeShapeType="1"/>
            </p:cNvSpPr>
            <p:nvPr/>
          </p:nvSpPr>
          <p:spPr bwMode="auto">
            <a:xfrm flipV="1">
              <a:off x="247967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1" name="Line 49"/>
            <p:cNvSpPr>
              <a:spLocks noChangeShapeType="1"/>
            </p:cNvSpPr>
            <p:nvPr/>
          </p:nvSpPr>
          <p:spPr bwMode="auto">
            <a:xfrm flipV="1">
              <a:off x="263048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2" name="Line 50"/>
            <p:cNvSpPr>
              <a:spLocks noChangeShapeType="1"/>
            </p:cNvSpPr>
            <p:nvPr/>
          </p:nvSpPr>
          <p:spPr bwMode="auto">
            <a:xfrm flipV="1">
              <a:off x="279082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3" name="Line 51"/>
            <p:cNvSpPr>
              <a:spLocks noChangeShapeType="1"/>
            </p:cNvSpPr>
            <p:nvPr/>
          </p:nvSpPr>
          <p:spPr bwMode="auto">
            <a:xfrm flipV="1">
              <a:off x="294163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4" name="Line 52"/>
            <p:cNvSpPr>
              <a:spLocks noChangeShapeType="1"/>
            </p:cNvSpPr>
            <p:nvPr/>
          </p:nvSpPr>
          <p:spPr bwMode="auto">
            <a:xfrm flipV="1">
              <a:off x="3092450"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5" name="Line 53"/>
            <p:cNvSpPr>
              <a:spLocks noChangeShapeType="1"/>
            </p:cNvSpPr>
            <p:nvPr/>
          </p:nvSpPr>
          <p:spPr bwMode="auto">
            <a:xfrm flipV="1">
              <a:off x="325437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6" name="Line 54"/>
            <p:cNvSpPr>
              <a:spLocks noChangeShapeType="1"/>
            </p:cNvSpPr>
            <p:nvPr/>
          </p:nvSpPr>
          <p:spPr bwMode="auto">
            <a:xfrm flipV="1">
              <a:off x="340518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7" name="Line 55"/>
            <p:cNvSpPr>
              <a:spLocks noChangeShapeType="1"/>
            </p:cNvSpPr>
            <p:nvPr/>
          </p:nvSpPr>
          <p:spPr bwMode="auto">
            <a:xfrm flipV="1">
              <a:off x="356552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8" name="Line 56"/>
            <p:cNvSpPr>
              <a:spLocks noChangeShapeType="1"/>
            </p:cNvSpPr>
            <p:nvPr/>
          </p:nvSpPr>
          <p:spPr bwMode="auto">
            <a:xfrm flipV="1">
              <a:off x="371633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29" name="Line 57"/>
            <p:cNvSpPr>
              <a:spLocks noChangeShapeType="1"/>
            </p:cNvSpPr>
            <p:nvPr/>
          </p:nvSpPr>
          <p:spPr bwMode="auto">
            <a:xfrm flipV="1">
              <a:off x="3867150"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0" name="Line 58"/>
            <p:cNvSpPr>
              <a:spLocks noChangeShapeType="1"/>
            </p:cNvSpPr>
            <p:nvPr/>
          </p:nvSpPr>
          <p:spPr bwMode="auto">
            <a:xfrm flipV="1">
              <a:off x="402907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1" name="Line 59"/>
            <p:cNvSpPr>
              <a:spLocks noChangeShapeType="1"/>
            </p:cNvSpPr>
            <p:nvPr/>
          </p:nvSpPr>
          <p:spPr bwMode="auto">
            <a:xfrm flipV="1">
              <a:off x="417988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2" name="Line 60"/>
            <p:cNvSpPr>
              <a:spLocks noChangeShapeType="1"/>
            </p:cNvSpPr>
            <p:nvPr/>
          </p:nvSpPr>
          <p:spPr bwMode="auto">
            <a:xfrm flipV="1">
              <a:off x="4340225"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3" name="Line 61"/>
            <p:cNvSpPr>
              <a:spLocks noChangeShapeType="1"/>
            </p:cNvSpPr>
            <p:nvPr/>
          </p:nvSpPr>
          <p:spPr bwMode="auto">
            <a:xfrm flipV="1">
              <a:off x="4491038" y="2722563"/>
              <a:ext cx="158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4" name="Line 62"/>
            <p:cNvSpPr>
              <a:spLocks noChangeShapeType="1"/>
            </p:cNvSpPr>
            <p:nvPr/>
          </p:nvSpPr>
          <p:spPr bwMode="auto">
            <a:xfrm flipV="1">
              <a:off x="930275" y="2138363"/>
              <a:ext cx="150812" cy="2809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5" name="Line 63"/>
            <p:cNvSpPr>
              <a:spLocks noChangeShapeType="1"/>
            </p:cNvSpPr>
            <p:nvPr/>
          </p:nvSpPr>
          <p:spPr bwMode="auto">
            <a:xfrm flipV="1">
              <a:off x="1081088" y="1957388"/>
              <a:ext cx="160337"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6" name="Line 64"/>
            <p:cNvSpPr>
              <a:spLocks noChangeShapeType="1"/>
            </p:cNvSpPr>
            <p:nvPr/>
          </p:nvSpPr>
          <p:spPr bwMode="auto">
            <a:xfrm>
              <a:off x="1241425" y="1957388"/>
              <a:ext cx="150812" cy="503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7" name="Line 65"/>
            <p:cNvSpPr>
              <a:spLocks noChangeShapeType="1"/>
            </p:cNvSpPr>
            <p:nvPr/>
          </p:nvSpPr>
          <p:spPr bwMode="auto">
            <a:xfrm flipV="1">
              <a:off x="1392238" y="2108200"/>
              <a:ext cx="161925" cy="352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8" name="Line 66"/>
            <p:cNvSpPr>
              <a:spLocks noChangeShapeType="1"/>
            </p:cNvSpPr>
            <p:nvPr/>
          </p:nvSpPr>
          <p:spPr bwMode="auto">
            <a:xfrm>
              <a:off x="1554163" y="2108200"/>
              <a:ext cx="15081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39" name="Line 67"/>
            <p:cNvSpPr>
              <a:spLocks noChangeShapeType="1"/>
            </p:cNvSpPr>
            <p:nvPr/>
          </p:nvSpPr>
          <p:spPr bwMode="auto">
            <a:xfrm flipV="1">
              <a:off x="1704975" y="1876425"/>
              <a:ext cx="150812"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0" name="Line 68"/>
            <p:cNvSpPr>
              <a:spLocks noChangeShapeType="1"/>
            </p:cNvSpPr>
            <p:nvPr/>
          </p:nvSpPr>
          <p:spPr bwMode="auto">
            <a:xfrm>
              <a:off x="1855788" y="1876425"/>
              <a:ext cx="160337" cy="3730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1" name="Line 69"/>
            <p:cNvSpPr>
              <a:spLocks noChangeShapeType="1"/>
            </p:cNvSpPr>
            <p:nvPr/>
          </p:nvSpPr>
          <p:spPr bwMode="auto">
            <a:xfrm flipV="1">
              <a:off x="2016125" y="2168525"/>
              <a:ext cx="150812" cy="80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2" name="Line 70"/>
            <p:cNvSpPr>
              <a:spLocks noChangeShapeType="1"/>
            </p:cNvSpPr>
            <p:nvPr/>
          </p:nvSpPr>
          <p:spPr bwMode="auto">
            <a:xfrm flipV="1">
              <a:off x="2166938" y="2057400"/>
              <a:ext cx="161925" cy="111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3" name="Line 71"/>
            <p:cNvSpPr>
              <a:spLocks noChangeShapeType="1"/>
            </p:cNvSpPr>
            <p:nvPr/>
          </p:nvSpPr>
          <p:spPr bwMode="auto">
            <a:xfrm>
              <a:off x="2328863" y="2057400"/>
              <a:ext cx="150812"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4" name="Line 72"/>
            <p:cNvSpPr>
              <a:spLocks noChangeShapeType="1"/>
            </p:cNvSpPr>
            <p:nvPr/>
          </p:nvSpPr>
          <p:spPr bwMode="auto">
            <a:xfrm>
              <a:off x="2479675" y="2289175"/>
              <a:ext cx="150812" cy="20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5" name="Line 73"/>
            <p:cNvSpPr>
              <a:spLocks noChangeShapeType="1"/>
            </p:cNvSpPr>
            <p:nvPr/>
          </p:nvSpPr>
          <p:spPr bwMode="auto">
            <a:xfrm>
              <a:off x="2630488" y="2309813"/>
              <a:ext cx="160337" cy="190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6" name="Line 74"/>
            <p:cNvSpPr>
              <a:spLocks noChangeShapeType="1"/>
            </p:cNvSpPr>
            <p:nvPr/>
          </p:nvSpPr>
          <p:spPr bwMode="auto">
            <a:xfrm flipV="1">
              <a:off x="2790825" y="2268538"/>
              <a:ext cx="150812"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7" name="Line 75"/>
            <p:cNvSpPr>
              <a:spLocks noChangeShapeType="1"/>
            </p:cNvSpPr>
            <p:nvPr/>
          </p:nvSpPr>
          <p:spPr bwMode="auto">
            <a:xfrm>
              <a:off x="2941638" y="2268538"/>
              <a:ext cx="15081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8" name="Line 76"/>
            <p:cNvSpPr>
              <a:spLocks noChangeShapeType="1"/>
            </p:cNvSpPr>
            <p:nvPr/>
          </p:nvSpPr>
          <p:spPr bwMode="auto">
            <a:xfrm>
              <a:off x="3092450" y="2268538"/>
              <a:ext cx="161925" cy="322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49" name="Line 77"/>
            <p:cNvSpPr>
              <a:spLocks noChangeShapeType="1"/>
            </p:cNvSpPr>
            <p:nvPr/>
          </p:nvSpPr>
          <p:spPr bwMode="auto">
            <a:xfrm flipV="1">
              <a:off x="3254375" y="2430463"/>
              <a:ext cx="150812" cy="160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0" name="Line 78"/>
            <p:cNvSpPr>
              <a:spLocks noChangeShapeType="1"/>
            </p:cNvSpPr>
            <p:nvPr/>
          </p:nvSpPr>
          <p:spPr bwMode="auto">
            <a:xfrm flipV="1">
              <a:off x="3405188" y="2370138"/>
              <a:ext cx="160337"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1" name="Line 79"/>
            <p:cNvSpPr>
              <a:spLocks noChangeShapeType="1"/>
            </p:cNvSpPr>
            <p:nvPr/>
          </p:nvSpPr>
          <p:spPr bwMode="auto">
            <a:xfrm flipV="1">
              <a:off x="3565525" y="2138363"/>
              <a:ext cx="150812"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2" name="Line 80"/>
            <p:cNvSpPr>
              <a:spLocks noChangeShapeType="1"/>
            </p:cNvSpPr>
            <p:nvPr/>
          </p:nvSpPr>
          <p:spPr bwMode="auto">
            <a:xfrm>
              <a:off x="3716338" y="2138363"/>
              <a:ext cx="150812" cy="141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3" name="Line 81"/>
            <p:cNvSpPr>
              <a:spLocks noChangeShapeType="1"/>
            </p:cNvSpPr>
            <p:nvPr/>
          </p:nvSpPr>
          <p:spPr bwMode="auto">
            <a:xfrm flipV="1">
              <a:off x="3867150" y="2097088"/>
              <a:ext cx="161925"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4" name="Line 82"/>
            <p:cNvSpPr>
              <a:spLocks noChangeShapeType="1"/>
            </p:cNvSpPr>
            <p:nvPr/>
          </p:nvSpPr>
          <p:spPr bwMode="auto">
            <a:xfrm flipV="1">
              <a:off x="4029075" y="2036763"/>
              <a:ext cx="150812"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5" name="Line 83"/>
            <p:cNvSpPr>
              <a:spLocks noChangeShapeType="1"/>
            </p:cNvSpPr>
            <p:nvPr/>
          </p:nvSpPr>
          <p:spPr bwMode="auto">
            <a:xfrm flipV="1">
              <a:off x="4179888" y="2027238"/>
              <a:ext cx="160337"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6" name="Line 84"/>
            <p:cNvSpPr>
              <a:spLocks noChangeShapeType="1"/>
            </p:cNvSpPr>
            <p:nvPr/>
          </p:nvSpPr>
          <p:spPr bwMode="auto">
            <a:xfrm flipV="1">
              <a:off x="4340225" y="1855788"/>
              <a:ext cx="150812" cy="17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57" name="Rectangle 85"/>
            <p:cNvSpPr>
              <a:spLocks noChangeArrowheads="1"/>
            </p:cNvSpPr>
            <p:nvPr/>
          </p:nvSpPr>
          <p:spPr bwMode="auto">
            <a:xfrm>
              <a:off x="904875" y="239395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58" name="Rectangle 86"/>
            <p:cNvSpPr>
              <a:spLocks noChangeArrowheads="1"/>
            </p:cNvSpPr>
            <p:nvPr/>
          </p:nvSpPr>
          <p:spPr bwMode="auto">
            <a:xfrm>
              <a:off x="1055688" y="211296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59" name="Rectangle 87"/>
            <p:cNvSpPr>
              <a:spLocks noChangeArrowheads="1"/>
            </p:cNvSpPr>
            <p:nvPr/>
          </p:nvSpPr>
          <p:spPr bwMode="auto">
            <a:xfrm>
              <a:off x="1216025" y="193198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0" name="Rectangle 88"/>
            <p:cNvSpPr>
              <a:spLocks noChangeArrowheads="1"/>
            </p:cNvSpPr>
            <p:nvPr/>
          </p:nvSpPr>
          <p:spPr bwMode="auto">
            <a:xfrm>
              <a:off x="1366838" y="2435225"/>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1" name="Rectangle 89"/>
            <p:cNvSpPr>
              <a:spLocks noChangeArrowheads="1"/>
            </p:cNvSpPr>
            <p:nvPr/>
          </p:nvSpPr>
          <p:spPr bwMode="auto">
            <a:xfrm>
              <a:off x="1528763" y="208280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2" name="Rectangle 90"/>
            <p:cNvSpPr>
              <a:spLocks noChangeArrowheads="1"/>
            </p:cNvSpPr>
            <p:nvPr/>
          </p:nvSpPr>
          <p:spPr bwMode="auto">
            <a:xfrm>
              <a:off x="1679575" y="208280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3" name="Rectangle 91"/>
            <p:cNvSpPr>
              <a:spLocks noChangeArrowheads="1"/>
            </p:cNvSpPr>
            <p:nvPr/>
          </p:nvSpPr>
          <p:spPr bwMode="auto">
            <a:xfrm>
              <a:off x="1830388" y="1851025"/>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4" name="Rectangle 92"/>
            <p:cNvSpPr>
              <a:spLocks noChangeArrowheads="1"/>
            </p:cNvSpPr>
            <p:nvPr/>
          </p:nvSpPr>
          <p:spPr bwMode="auto">
            <a:xfrm>
              <a:off x="1990725" y="222408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5" name="Rectangle 93"/>
            <p:cNvSpPr>
              <a:spLocks noChangeArrowheads="1"/>
            </p:cNvSpPr>
            <p:nvPr/>
          </p:nvSpPr>
          <p:spPr bwMode="auto">
            <a:xfrm>
              <a:off x="2141538" y="2143125"/>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6" name="Rectangle 94"/>
            <p:cNvSpPr>
              <a:spLocks noChangeArrowheads="1"/>
            </p:cNvSpPr>
            <p:nvPr/>
          </p:nvSpPr>
          <p:spPr bwMode="auto">
            <a:xfrm>
              <a:off x="2303463" y="203200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7" name="Rectangle 95"/>
            <p:cNvSpPr>
              <a:spLocks noChangeArrowheads="1"/>
            </p:cNvSpPr>
            <p:nvPr/>
          </p:nvSpPr>
          <p:spPr bwMode="auto">
            <a:xfrm>
              <a:off x="2454275" y="2263775"/>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8" name="Rectangle 96"/>
            <p:cNvSpPr>
              <a:spLocks noChangeArrowheads="1"/>
            </p:cNvSpPr>
            <p:nvPr/>
          </p:nvSpPr>
          <p:spPr bwMode="auto">
            <a:xfrm>
              <a:off x="2605088" y="228441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69" name="Rectangle 97"/>
            <p:cNvSpPr>
              <a:spLocks noChangeArrowheads="1"/>
            </p:cNvSpPr>
            <p:nvPr/>
          </p:nvSpPr>
          <p:spPr bwMode="auto">
            <a:xfrm>
              <a:off x="2765425" y="247491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0" name="Rectangle 98"/>
            <p:cNvSpPr>
              <a:spLocks noChangeArrowheads="1"/>
            </p:cNvSpPr>
            <p:nvPr/>
          </p:nvSpPr>
          <p:spPr bwMode="auto">
            <a:xfrm>
              <a:off x="2916238" y="224313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1" name="Rectangle 99"/>
            <p:cNvSpPr>
              <a:spLocks noChangeArrowheads="1"/>
            </p:cNvSpPr>
            <p:nvPr/>
          </p:nvSpPr>
          <p:spPr bwMode="auto">
            <a:xfrm>
              <a:off x="3067050" y="224313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2" name="Rectangle 100"/>
            <p:cNvSpPr>
              <a:spLocks noChangeArrowheads="1"/>
            </p:cNvSpPr>
            <p:nvPr/>
          </p:nvSpPr>
          <p:spPr bwMode="auto">
            <a:xfrm>
              <a:off x="3228975" y="256540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3" name="Rectangle 101"/>
            <p:cNvSpPr>
              <a:spLocks noChangeArrowheads="1"/>
            </p:cNvSpPr>
            <p:nvPr/>
          </p:nvSpPr>
          <p:spPr bwMode="auto">
            <a:xfrm>
              <a:off x="3379788" y="240506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4" name="Rectangle 102"/>
            <p:cNvSpPr>
              <a:spLocks noChangeArrowheads="1"/>
            </p:cNvSpPr>
            <p:nvPr/>
          </p:nvSpPr>
          <p:spPr bwMode="auto">
            <a:xfrm>
              <a:off x="3540125" y="234473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5" name="Rectangle 103"/>
            <p:cNvSpPr>
              <a:spLocks noChangeArrowheads="1"/>
            </p:cNvSpPr>
            <p:nvPr/>
          </p:nvSpPr>
          <p:spPr bwMode="auto">
            <a:xfrm>
              <a:off x="3690938" y="211296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6" name="Rectangle 104"/>
            <p:cNvSpPr>
              <a:spLocks noChangeArrowheads="1"/>
            </p:cNvSpPr>
            <p:nvPr/>
          </p:nvSpPr>
          <p:spPr bwMode="auto">
            <a:xfrm>
              <a:off x="3841750" y="225425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7" name="Rectangle 105"/>
            <p:cNvSpPr>
              <a:spLocks noChangeArrowheads="1"/>
            </p:cNvSpPr>
            <p:nvPr/>
          </p:nvSpPr>
          <p:spPr bwMode="auto">
            <a:xfrm>
              <a:off x="4003675" y="207168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8" name="Rectangle 106"/>
            <p:cNvSpPr>
              <a:spLocks noChangeArrowheads="1"/>
            </p:cNvSpPr>
            <p:nvPr/>
          </p:nvSpPr>
          <p:spPr bwMode="auto">
            <a:xfrm>
              <a:off x="4154488" y="201136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79" name="Rectangle 107"/>
            <p:cNvSpPr>
              <a:spLocks noChangeArrowheads="1"/>
            </p:cNvSpPr>
            <p:nvPr/>
          </p:nvSpPr>
          <p:spPr bwMode="auto">
            <a:xfrm>
              <a:off x="4314825" y="200183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80" name="Rectangle 108"/>
            <p:cNvSpPr>
              <a:spLocks noChangeArrowheads="1"/>
            </p:cNvSpPr>
            <p:nvPr/>
          </p:nvSpPr>
          <p:spPr bwMode="auto">
            <a:xfrm>
              <a:off x="4465638" y="1830388"/>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181" name="Rectangle 109"/>
            <p:cNvSpPr>
              <a:spLocks noChangeArrowheads="1"/>
            </p:cNvSpPr>
            <p:nvPr/>
          </p:nvSpPr>
          <p:spPr bwMode="auto">
            <a:xfrm>
              <a:off x="2106613" y="1524000"/>
              <a:ext cx="15853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dirty="0">
                  <a:solidFill>
                    <a:srgbClr val="000000"/>
                  </a:solidFill>
                </a:rPr>
                <a:t>Total Tons </a:t>
              </a:r>
              <a:r>
                <a:rPr lang="en-US" altLang="en-US" sz="1000" b="1" dirty="0" smtClean="0">
                  <a:solidFill>
                    <a:srgbClr val="000000"/>
                  </a:solidFill>
                </a:rPr>
                <a:t>of Waste Collected</a:t>
              </a:r>
              <a:endParaRPr lang="en-US" altLang="en-US" sz="2400" i="1" dirty="0"/>
            </a:p>
          </p:txBody>
        </p:sp>
        <p:sp>
          <p:nvSpPr>
            <p:cNvPr id="643182" name="Rectangle 110"/>
            <p:cNvSpPr>
              <a:spLocks noChangeArrowheads="1"/>
            </p:cNvSpPr>
            <p:nvPr/>
          </p:nvSpPr>
          <p:spPr bwMode="auto">
            <a:xfrm>
              <a:off x="2579688" y="3155950"/>
              <a:ext cx="3032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Month</a:t>
              </a:r>
              <a:endParaRPr lang="en-US" altLang="en-US" sz="2400" i="1"/>
            </a:p>
          </p:txBody>
        </p:sp>
        <p:sp>
          <p:nvSpPr>
            <p:cNvPr id="643183" name="Rectangle 111"/>
            <p:cNvSpPr>
              <a:spLocks noChangeArrowheads="1"/>
            </p:cNvSpPr>
            <p:nvPr/>
          </p:nvSpPr>
          <p:spPr bwMode="auto">
            <a:xfrm rot="16200000">
              <a:off x="395288" y="2222500"/>
              <a:ext cx="242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Tons</a:t>
              </a:r>
              <a:endParaRPr lang="en-US" altLang="en-US" sz="2400" i="1"/>
            </a:p>
          </p:txBody>
        </p:sp>
        <p:grpSp>
          <p:nvGrpSpPr>
            <p:cNvPr id="3" name="Group 112"/>
            <p:cNvGrpSpPr>
              <a:grpSpLocks/>
            </p:cNvGrpSpPr>
            <p:nvPr/>
          </p:nvGrpSpPr>
          <p:grpSpPr bwMode="auto">
            <a:xfrm>
              <a:off x="668338" y="1735138"/>
              <a:ext cx="196850" cy="1073150"/>
              <a:chOff x="565" y="997"/>
              <a:chExt cx="124" cy="676"/>
            </a:xfrm>
          </p:grpSpPr>
          <p:sp>
            <p:nvSpPr>
              <p:cNvPr id="643185" name="Rectangle 113"/>
              <p:cNvSpPr>
                <a:spLocks noChangeArrowheads="1"/>
              </p:cNvSpPr>
              <p:nvPr/>
            </p:nvSpPr>
            <p:spPr bwMode="auto">
              <a:xfrm>
                <a:off x="565" y="1606"/>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2000</a:t>
                </a:r>
                <a:endParaRPr lang="en-US" altLang="en-US" sz="2400" i="1"/>
              </a:p>
            </p:txBody>
          </p:sp>
          <p:sp>
            <p:nvSpPr>
              <p:cNvPr id="643186" name="Rectangle 114"/>
              <p:cNvSpPr>
                <a:spLocks noChangeArrowheads="1"/>
              </p:cNvSpPr>
              <p:nvPr/>
            </p:nvSpPr>
            <p:spPr bwMode="auto">
              <a:xfrm>
                <a:off x="565" y="150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2200</a:t>
                </a:r>
                <a:endParaRPr lang="en-US" altLang="en-US" sz="2400" i="1"/>
              </a:p>
            </p:txBody>
          </p:sp>
          <p:sp>
            <p:nvSpPr>
              <p:cNvPr id="643187" name="Rectangle 115"/>
              <p:cNvSpPr>
                <a:spLocks noChangeArrowheads="1"/>
              </p:cNvSpPr>
              <p:nvPr/>
            </p:nvSpPr>
            <p:spPr bwMode="auto">
              <a:xfrm>
                <a:off x="565" y="1403"/>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2400</a:t>
                </a:r>
                <a:endParaRPr lang="en-US" altLang="en-US" sz="2400" i="1"/>
              </a:p>
            </p:txBody>
          </p:sp>
          <p:sp>
            <p:nvSpPr>
              <p:cNvPr id="643188" name="Rectangle 116"/>
              <p:cNvSpPr>
                <a:spLocks noChangeArrowheads="1"/>
              </p:cNvSpPr>
              <p:nvPr/>
            </p:nvSpPr>
            <p:spPr bwMode="auto">
              <a:xfrm>
                <a:off x="565" y="1302"/>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2600</a:t>
                </a:r>
                <a:endParaRPr lang="en-US" altLang="en-US" sz="2400" i="1"/>
              </a:p>
            </p:txBody>
          </p:sp>
          <p:sp>
            <p:nvSpPr>
              <p:cNvPr id="643189" name="Rectangle 117"/>
              <p:cNvSpPr>
                <a:spLocks noChangeArrowheads="1"/>
              </p:cNvSpPr>
              <p:nvPr/>
            </p:nvSpPr>
            <p:spPr bwMode="auto">
              <a:xfrm>
                <a:off x="565" y="1200"/>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2800</a:t>
                </a:r>
                <a:endParaRPr lang="en-US" altLang="en-US" sz="2400" i="1"/>
              </a:p>
            </p:txBody>
          </p:sp>
          <p:sp>
            <p:nvSpPr>
              <p:cNvPr id="643190" name="Rectangle 118"/>
              <p:cNvSpPr>
                <a:spLocks noChangeArrowheads="1"/>
              </p:cNvSpPr>
              <p:nvPr/>
            </p:nvSpPr>
            <p:spPr bwMode="auto">
              <a:xfrm>
                <a:off x="565" y="1099"/>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3000</a:t>
                </a:r>
                <a:endParaRPr lang="en-US" altLang="en-US" sz="2400" i="1"/>
              </a:p>
            </p:txBody>
          </p:sp>
          <p:sp>
            <p:nvSpPr>
              <p:cNvPr id="643191" name="Rectangle 119"/>
              <p:cNvSpPr>
                <a:spLocks noChangeArrowheads="1"/>
              </p:cNvSpPr>
              <p:nvPr/>
            </p:nvSpPr>
            <p:spPr bwMode="auto">
              <a:xfrm>
                <a:off x="565" y="997"/>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3200</a:t>
                </a:r>
                <a:endParaRPr lang="en-US" altLang="en-US" sz="2400" i="1"/>
              </a:p>
            </p:txBody>
          </p:sp>
        </p:grpSp>
        <p:sp>
          <p:nvSpPr>
            <p:cNvPr id="643192" name="Rectangle 120"/>
            <p:cNvSpPr>
              <a:spLocks noChangeArrowheads="1"/>
            </p:cNvSpPr>
            <p:nvPr/>
          </p:nvSpPr>
          <p:spPr bwMode="auto">
            <a:xfrm>
              <a:off x="4279900" y="3154363"/>
              <a:ext cx="173037"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400">
                  <a:solidFill>
                    <a:srgbClr val="000000"/>
                  </a:solidFill>
                </a:rPr>
                <a:t>AD-727</a:t>
              </a:r>
              <a:endParaRPr lang="en-US" altLang="en-US" sz="2400" i="1"/>
            </a:p>
          </p:txBody>
        </p:sp>
        <p:sp>
          <p:nvSpPr>
            <p:cNvPr id="643193" name="Rectangle 121"/>
            <p:cNvSpPr>
              <a:spLocks noChangeArrowheads="1"/>
            </p:cNvSpPr>
            <p:nvPr/>
          </p:nvSpPr>
          <p:spPr bwMode="auto">
            <a:xfrm>
              <a:off x="2443163" y="6035675"/>
              <a:ext cx="3032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Month</a:t>
              </a:r>
              <a:endParaRPr lang="en-US" altLang="en-US" sz="2400" i="1"/>
            </a:p>
          </p:txBody>
        </p:sp>
        <p:sp>
          <p:nvSpPr>
            <p:cNvPr id="643195" name="Line 123"/>
            <p:cNvSpPr>
              <a:spLocks noChangeShapeType="1"/>
            </p:cNvSpPr>
            <p:nvPr/>
          </p:nvSpPr>
          <p:spPr bwMode="auto">
            <a:xfrm flipV="1">
              <a:off x="901701" y="4760913"/>
              <a:ext cx="1588" cy="906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96" name="Line 124"/>
            <p:cNvSpPr>
              <a:spLocks noChangeShapeType="1"/>
            </p:cNvSpPr>
            <p:nvPr/>
          </p:nvSpPr>
          <p:spPr bwMode="auto">
            <a:xfrm>
              <a:off x="873126" y="5667376"/>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97" name="Line 125"/>
            <p:cNvSpPr>
              <a:spLocks noChangeShapeType="1"/>
            </p:cNvSpPr>
            <p:nvPr/>
          </p:nvSpPr>
          <p:spPr bwMode="auto">
            <a:xfrm>
              <a:off x="873126" y="5487988"/>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98" name="Line 126"/>
            <p:cNvSpPr>
              <a:spLocks noChangeShapeType="1"/>
            </p:cNvSpPr>
            <p:nvPr/>
          </p:nvSpPr>
          <p:spPr bwMode="auto">
            <a:xfrm>
              <a:off x="873126" y="5299076"/>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199" name="Line 127"/>
            <p:cNvSpPr>
              <a:spLocks noChangeShapeType="1"/>
            </p:cNvSpPr>
            <p:nvPr/>
          </p:nvSpPr>
          <p:spPr bwMode="auto">
            <a:xfrm>
              <a:off x="873126" y="5119688"/>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0" name="Line 128"/>
            <p:cNvSpPr>
              <a:spLocks noChangeShapeType="1"/>
            </p:cNvSpPr>
            <p:nvPr/>
          </p:nvSpPr>
          <p:spPr bwMode="auto">
            <a:xfrm>
              <a:off x="873126" y="4940301"/>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1" name="Line 129"/>
            <p:cNvSpPr>
              <a:spLocks noChangeShapeType="1"/>
            </p:cNvSpPr>
            <p:nvPr/>
          </p:nvSpPr>
          <p:spPr bwMode="auto">
            <a:xfrm>
              <a:off x="873126" y="4760913"/>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2" name="Line 130"/>
            <p:cNvSpPr>
              <a:spLocks noChangeShapeType="1"/>
            </p:cNvSpPr>
            <p:nvPr/>
          </p:nvSpPr>
          <p:spPr bwMode="auto">
            <a:xfrm>
              <a:off x="901701" y="5667376"/>
              <a:ext cx="33464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3" name="Line 131"/>
            <p:cNvSpPr>
              <a:spLocks noChangeShapeType="1"/>
            </p:cNvSpPr>
            <p:nvPr/>
          </p:nvSpPr>
          <p:spPr bwMode="auto">
            <a:xfrm flipV="1">
              <a:off x="90170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4" name="Line 132"/>
            <p:cNvSpPr>
              <a:spLocks noChangeShapeType="1"/>
            </p:cNvSpPr>
            <p:nvPr/>
          </p:nvSpPr>
          <p:spPr bwMode="auto">
            <a:xfrm flipV="1">
              <a:off x="104298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5" name="Line 133"/>
            <p:cNvSpPr>
              <a:spLocks noChangeShapeType="1"/>
            </p:cNvSpPr>
            <p:nvPr/>
          </p:nvSpPr>
          <p:spPr bwMode="auto">
            <a:xfrm flipV="1">
              <a:off x="119538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6" name="Line 134"/>
            <p:cNvSpPr>
              <a:spLocks noChangeShapeType="1"/>
            </p:cNvSpPr>
            <p:nvPr/>
          </p:nvSpPr>
          <p:spPr bwMode="auto">
            <a:xfrm flipV="1">
              <a:off x="1336676"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7" name="Line 135"/>
            <p:cNvSpPr>
              <a:spLocks noChangeShapeType="1"/>
            </p:cNvSpPr>
            <p:nvPr/>
          </p:nvSpPr>
          <p:spPr bwMode="auto">
            <a:xfrm flipV="1">
              <a:off x="148748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8" name="Line 136"/>
            <p:cNvSpPr>
              <a:spLocks noChangeShapeType="1"/>
            </p:cNvSpPr>
            <p:nvPr/>
          </p:nvSpPr>
          <p:spPr bwMode="auto">
            <a:xfrm flipV="1">
              <a:off x="1630363"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09" name="Line 137"/>
            <p:cNvSpPr>
              <a:spLocks noChangeShapeType="1"/>
            </p:cNvSpPr>
            <p:nvPr/>
          </p:nvSpPr>
          <p:spPr bwMode="auto">
            <a:xfrm flipV="1">
              <a:off x="177165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0" name="Line 138"/>
            <p:cNvSpPr>
              <a:spLocks noChangeShapeType="1"/>
            </p:cNvSpPr>
            <p:nvPr/>
          </p:nvSpPr>
          <p:spPr bwMode="auto">
            <a:xfrm flipV="1">
              <a:off x="1922463"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1" name="Line 139"/>
            <p:cNvSpPr>
              <a:spLocks noChangeShapeType="1"/>
            </p:cNvSpPr>
            <p:nvPr/>
          </p:nvSpPr>
          <p:spPr bwMode="auto">
            <a:xfrm flipV="1">
              <a:off x="206533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2" name="Line 140"/>
            <p:cNvSpPr>
              <a:spLocks noChangeShapeType="1"/>
            </p:cNvSpPr>
            <p:nvPr/>
          </p:nvSpPr>
          <p:spPr bwMode="auto">
            <a:xfrm flipV="1">
              <a:off x="221615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3" name="Line 141"/>
            <p:cNvSpPr>
              <a:spLocks noChangeShapeType="1"/>
            </p:cNvSpPr>
            <p:nvPr/>
          </p:nvSpPr>
          <p:spPr bwMode="auto">
            <a:xfrm flipV="1">
              <a:off x="235743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4" name="Line 142"/>
            <p:cNvSpPr>
              <a:spLocks noChangeShapeType="1"/>
            </p:cNvSpPr>
            <p:nvPr/>
          </p:nvSpPr>
          <p:spPr bwMode="auto">
            <a:xfrm flipV="1">
              <a:off x="2500313"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5" name="Line 143"/>
            <p:cNvSpPr>
              <a:spLocks noChangeShapeType="1"/>
            </p:cNvSpPr>
            <p:nvPr/>
          </p:nvSpPr>
          <p:spPr bwMode="auto">
            <a:xfrm flipV="1">
              <a:off x="2651126"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6" name="Line 144"/>
            <p:cNvSpPr>
              <a:spLocks noChangeShapeType="1"/>
            </p:cNvSpPr>
            <p:nvPr/>
          </p:nvSpPr>
          <p:spPr bwMode="auto">
            <a:xfrm flipV="1">
              <a:off x="2792413"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7" name="Line 145"/>
            <p:cNvSpPr>
              <a:spLocks noChangeShapeType="1"/>
            </p:cNvSpPr>
            <p:nvPr/>
          </p:nvSpPr>
          <p:spPr bwMode="auto">
            <a:xfrm flipV="1">
              <a:off x="293528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8" name="Line 146"/>
            <p:cNvSpPr>
              <a:spLocks noChangeShapeType="1"/>
            </p:cNvSpPr>
            <p:nvPr/>
          </p:nvSpPr>
          <p:spPr bwMode="auto">
            <a:xfrm flipV="1">
              <a:off x="308610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19" name="Line 147"/>
            <p:cNvSpPr>
              <a:spLocks noChangeShapeType="1"/>
            </p:cNvSpPr>
            <p:nvPr/>
          </p:nvSpPr>
          <p:spPr bwMode="auto">
            <a:xfrm flipV="1">
              <a:off x="3227388"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0" name="Line 148"/>
            <p:cNvSpPr>
              <a:spLocks noChangeShapeType="1"/>
            </p:cNvSpPr>
            <p:nvPr/>
          </p:nvSpPr>
          <p:spPr bwMode="auto">
            <a:xfrm flipV="1">
              <a:off x="337820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1" name="Line 149"/>
            <p:cNvSpPr>
              <a:spLocks noChangeShapeType="1"/>
            </p:cNvSpPr>
            <p:nvPr/>
          </p:nvSpPr>
          <p:spPr bwMode="auto">
            <a:xfrm flipV="1">
              <a:off x="3521076"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2" name="Line 150"/>
            <p:cNvSpPr>
              <a:spLocks noChangeShapeType="1"/>
            </p:cNvSpPr>
            <p:nvPr/>
          </p:nvSpPr>
          <p:spPr bwMode="auto">
            <a:xfrm flipV="1">
              <a:off x="3662363"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3" name="Line 151"/>
            <p:cNvSpPr>
              <a:spLocks noChangeShapeType="1"/>
            </p:cNvSpPr>
            <p:nvPr/>
          </p:nvSpPr>
          <p:spPr bwMode="auto">
            <a:xfrm flipV="1">
              <a:off x="3813176"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4" name="Line 152"/>
            <p:cNvSpPr>
              <a:spLocks noChangeShapeType="1"/>
            </p:cNvSpPr>
            <p:nvPr/>
          </p:nvSpPr>
          <p:spPr bwMode="auto">
            <a:xfrm flipV="1">
              <a:off x="395605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5" name="Line 153"/>
            <p:cNvSpPr>
              <a:spLocks noChangeShapeType="1"/>
            </p:cNvSpPr>
            <p:nvPr/>
          </p:nvSpPr>
          <p:spPr bwMode="auto">
            <a:xfrm flipV="1">
              <a:off x="4106863"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6" name="Line 154"/>
            <p:cNvSpPr>
              <a:spLocks noChangeShapeType="1"/>
            </p:cNvSpPr>
            <p:nvPr/>
          </p:nvSpPr>
          <p:spPr bwMode="auto">
            <a:xfrm flipV="1">
              <a:off x="4248151" y="5640388"/>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7" name="Line 155"/>
            <p:cNvSpPr>
              <a:spLocks noChangeShapeType="1"/>
            </p:cNvSpPr>
            <p:nvPr/>
          </p:nvSpPr>
          <p:spPr bwMode="auto">
            <a:xfrm>
              <a:off x="901701" y="4835526"/>
              <a:ext cx="141288"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8" name="Line 156"/>
            <p:cNvSpPr>
              <a:spLocks noChangeShapeType="1"/>
            </p:cNvSpPr>
            <p:nvPr/>
          </p:nvSpPr>
          <p:spPr bwMode="auto">
            <a:xfrm flipV="1">
              <a:off x="1042988" y="4835526"/>
              <a:ext cx="1524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29" name="Line 157"/>
            <p:cNvSpPr>
              <a:spLocks noChangeShapeType="1"/>
            </p:cNvSpPr>
            <p:nvPr/>
          </p:nvSpPr>
          <p:spPr bwMode="auto">
            <a:xfrm>
              <a:off x="1195388" y="4835526"/>
              <a:ext cx="141288" cy="95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0" name="Line 158"/>
            <p:cNvSpPr>
              <a:spLocks noChangeShapeType="1"/>
            </p:cNvSpPr>
            <p:nvPr/>
          </p:nvSpPr>
          <p:spPr bwMode="auto">
            <a:xfrm>
              <a:off x="1336676" y="4930776"/>
              <a:ext cx="150813" cy="85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1" name="Line 159"/>
            <p:cNvSpPr>
              <a:spLocks noChangeShapeType="1"/>
            </p:cNvSpPr>
            <p:nvPr/>
          </p:nvSpPr>
          <p:spPr bwMode="auto">
            <a:xfrm flipV="1">
              <a:off x="1487488" y="4949826"/>
              <a:ext cx="142875"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2" name="Line 160"/>
            <p:cNvSpPr>
              <a:spLocks noChangeShapeType="1"/>
            </p:cNvSpPr>
            <p:nvPr/>
          </p:nvSpPr>
          <p:spPr bwMode="auto">
            <a:xfrm>
              <a:off x="1630363" y="4949826"/>
              <a:ext cx="141288"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3" name="Line 161"/>
            <p:cNvSpPr>
              <a:spLocks noChangeShapeType="1"/>
            </p:cNvSpPr>
            <p:nvPr/>
          </p:nvSpPr>
          <p:spPr bwMode="auto">
            <a:xfrm flipV="1">
              <a:off x="1771651" y="4741863"/>
              <a:ext cx="150813" cy="217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4" name="Line 162"/>
            <p:cNvSpPr>
              <a:spLocks noChangeShapeType="1"/>
            </p:cNvSpPr>
            <p:nvPr/>
          </p:nvSpPr>
          <p:spPr bwMode="auto">
            <a:xfrm>
              <a:off x="1922463" y="4741863"/>
              <a:ext cx="142875"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5" name="Line 163"/>
            <p:cNvSpPr>
              <a:spLocks noChangeShapeType="1"/>
            </p:cNvSpPr>
            <p:nvPr/>
          </p:nvSpPr>
          <p:spPr bwMode="auto">
            <a:xfrm>
              <a:off x="2065338" y="4949826"/>
              <a:ext cx="150813"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6" name="Line 164"/>
            <p:cNvSpPr>
              <a:spLocks noChangeShapeType="1"/>
            </p:cNvSpPr>
            <p:nvPr/>
          </p:nvSpPr>
          <p:spPr bwMode="auto">
            <a:xfrm>
              <a:off x="2216151" y="5006976"/>
              <a:ext cx="141288" cy="320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7" name="Line 165"/>
            <p:cNvSpPr>
              <a:spLocks noChangeShapeType="1"/>
            </p:cNvSpPr>
            <p:nvPr/>
          </p:nvSpPr>
          <p:spPr bwMode="auto">
            <a:xfrm flipV="1">
              <a:off x="2357438" y="5129213"/>
              <a:ext cx="142875" cy="198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8" name="Line 166"/>
            <p:cNvSpPr>
              <a:spLocks noChangeShapeType="1"/>
            </p:cNvSpPr>
            <p:nvPr/>
          </p:nvSpPr>
          <p:spPr bwMode="auto">
            <a:xfrm flipV="1">
              <a:off x="2500313" y="5006976"/>
              <a:ext cx="150813" cy="122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39" name="Line 167"/>
            <p:cNvSpPr>
              <a:spLocks noChangeShapeType="1"/>
            </p:cNvSpPr>
            <p:nvPr/>
          </p:nvSpPr>
          <p:spPr bwMode="auto">
            <a:xfrm>
              <a:off x="2651126" y="5006976"/>
              <a:ext cx="141288" cy="74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0" name="Line 168"/>
            <p:cNvSpPr>
              <a:spLocks noChangeShapeType="1"/>
            </p:cNvSpPr>
            <p:nvPr/>
          </p:nvSpPr>
          <p:spPr bwMode="auto">
            <a:xfrm>
              <a:off x="2792413" y="5081588"/>
              <a:ext cx="142875" cy="47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1" name="Line 169"/>
            <p:cNvSpPr>
              <a:spLocks noChangeShapeType="1"/>
            </p:cNvSpPr>
            <p:nvPr/>
          </p:nvSpPr>
          <p:spPr bwMode="auto">
            <a:xfrm>
              <a:off x="2935288" y="5129213"/>
              <a:ext cx="150813"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2" name="Line 170"/>
            <p:cNvSpPr>
              <a:spLocks noChangeShapeType="1"/>
            </p:cNvSpPr>
            <p:nvPr/>
          </p:nvSpPr>
          <p:spPr bwMode="auto">
            <a:xfrm flipV="1">
              <a:off x="3086101" y="5224463"/>
              <a:ext cx="141288" cy="179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3" name="Line 171"/>
            <p:cNvSpPr>
              <a:spLocks noChangeShapeType="1"/>
            </p:cNvSpPr>
            <p:nvPr/>
          </p:nvSpPr>
          <p:spPr bwMode="auto">
            <a:xfrm flipV="1">
              <a:off x="3227388" y="5157788"/>
              <a:ext cx="150813"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4" name="Line 172"/>
            <p:cNvSpPr>
              <a:spLocks noChangeShapeType="1"/>
            </p:cNvSpPr>
            <p:nvPr/>
          </p:nvSpPr>
          <p:spPr bwMode="auto">
            <a:xfrm>
              <a:off x="3378201" y="5157788"/>
              <a:ext cx="142875" cy="841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5" name="Line 173"/>
            <p:cNvSpPr>
              <a:spLocks noChangeShapeType="1"/>
            </p:cNvSpPr>
            <p:nvPr/>
          </p:nvSpPr>
          <p:spPr bwMode="auto">
            <a:xfrm>
              <a:off x="3521076" y="5241926"/>
              <a:ext cx="141288" cy="207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6" name="Line 174"/>
            <p:cNvSpPr>
              <a:spLocks noChangeShapeType="1"/>
            </p:cNvSpPr>
            <p:nvPr/>
          </p:nvSpPr>
          <p:spPr bwMode="auto">
            <a:xfrm flipV="1">
              <a:off x="3662363" y="5033963"/>
              <a:ext cx="150813" cy="415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7" name="Line 175"/>
            <p:cNvSpPr>
              <a:spLocks noChangeShapeType="1"/>
            </p:cNvSpPr>
            <p:nvPr/>
          </p:nvSpPr>
          <p:spPr bwMode="auto">
            <a:xfrm>
              <a:off x="3813176" y="5033963"/>
              <a:ext cx="142875" cy="217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8" name="Line 176"/>
            <p:cNvSpPr>
              <a:spLocks noChangeShapeType="1"/>
            </p:cNvSpPr>
            <p:nvPr/>
          </p:nvSpPr>
          <p:spPr bwMode="auto">
            <a:xfrm flipV="1">
              <a:off x="3956051" y="5072063"/>
              <a:ext cx="150813" cy="179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49" name="Line 177"/>
            <p:cNvSpPr>
              <a:spLocks noChangeShapeType="1"/>
            </p:cNvSpPr>
            <p:nvPr/>
          </p:nvSpPr>
          <p:spPr bwMode="auto">
            <a:xfrm flipV="1">
              <a:off x="4106863" y="5053013"/>
              <a:ext cx="141288" cy="19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250" name="Rectangle 178"/>
            <p:cNvSpPr>
              <a:spLocks noChangeArrowheads="1"/>
            </p:cNvSpPr>
            <p:nvPr/>
          </p:nvSpPr>
          <p:spPr bwMode="auto">
            <a:xfrm>
              <a:off x="877888" y="4813301"/>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51" name="Rectangle 179"/>
            <p:cNvSpPr>
              <a:spLocks noChangeArrowheads="1"/>
            </p:cNvSpPr>
            <p:nvPr/>
          </p:nvSpPr>
          <p:spPr bwMode="auto">
            <a:xfrm>
              <a:off x="1019176" y="4926013"/>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52" name="Rectangle 180"/>
            <p:cNvSpPr>
              <a:spLocks noChangeArrowheads="1"/>
            </p:cNvSpPr>
            <p:nvPr/>
          </p:nvSpPr>
          <p:spPr bwMode="auto">
            <a:xfrm>
              <a:off x="1171576" y="4813301"/>
              <a:ext cx="46038" cy="46038"/>
            </a:xfrm>
            <a:prstGeom prst="rect">
              <a:avLst/>
            </a:prstGeom>
            <a:solidFill>
              <a:srgbClr val="000000"/>
            </a:solidFill>
            <a:ln w="9525">
              <a:solidFill>
                <a:srgbClr val="FFFFFF"/>
              </a:solidFill>
              <a:miter lim="800000"/>
              <a:headEnd/>
              <a:tailEnd/>
            </a:ln>
          </p:spPr>
          <p:txBody>
            <a:bodyPr/>
            <a:lstStyle/>
            <a:p>
              <a:endParaRPr lang="en-PH"/>
            </a:p>
          </p:txBody>
        </p:sp>
        <p:sp>
          <p:nvSpPr>
            <p:cNvPr id="643253" name="Rectangle 181"/>
            <p:cNvSpPr>
              <a:spLocks noChangeArrowheads="1"/>
            </p:cNvSpPr>
            <p:nvPr/>
          </p:nvSpPr>
          <p:spPr bwMode="auto">
            <a:xfrm>
              <a:off x="1312863" y="4906963"/>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54" name="Rectangle 182"/>
            <p:cNvSpPr>
              <a:spLocks noChangeArrowheads="1"/>
            </p:cNvSpPr>
            <p:nvPr/>
          </p:nvSpPr>
          <p:spPr bwMode="auto">
            <a:xfrm>
              <a:off x="1463676" y="4992688"/>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55" name="Rectangle 183"/>
            <p:cNvSpPr>
              <a:spLocks noChangeArrowheads="1"/>
            </p:cNvSpPr>
            <p:nvPr/>
          </p:nvSpPr>
          <p:spPr bwMode="auto">
            <a:xfrm>
              <a:off x="1606551" y="4926013"/>
              <a:ext cx="46038" cy="47625"/>
            </a:xfrm>
            <a:prstGeom prst="rect">
              <a:avLst/>
            </a:prstGeom>
            <a:solidFill>
              <a:srgbClr val="000000"/>
            </a:solidFill>
            <a:ln w="9525">
              <a:solidFill>
                <a:srgbClr val="FFFFFF"/>
              </a:solidFill>
              <a:miter lim="800000"/>
              <a:headEnd/>
              <a:tailEnd/>
            </a:ln>
          </p:spPr>
          <p:txBody>
            <a:bodyPr/>
            <a:lstStyle/>
            <a:p>
              <a:endParaRPr lang="en-PH"/>
            </a:p>
          </p:txBody>
        </p:sp>
        <p:sp>
          <p:nvSpPr>
            <p:cNvPr id="643256" name="Rectangle 184"/>
            <p:cNvSpPr>
              <a:spLocks noChangeArrowheads="1"/>
            </p:cNvSpPr>
            <p:nvPr/>
          </p:nvSpPr>
          <p:spPr bwMode="auto">
            <a:xfrm>
              <a:off x="1747838" y="4935538"/>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57" name="Rectangle 185"/>
            <p:cNvSpPr>
              <a:spLocks noChangeArrowheads="1"/>
            </p:cNvSpPr>
            <p:nvPr/>
          </p:nvSpPr>
          <p:spPr bwMode="auto">
            <a:xfrm>
              <a:off x="1898651" y="4718051"/>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58" name="Rectangle 186"/>
            <p:cNvSpPr>
              <a:spLocks noChangeArrowheads="1"/>
            </p:cNvSpPr>
            <p:nvPr/>
          </p:nvSpPr>
          <p:spPr bwMode="auto">
            <a:xfrm>
              <a:off x="2041526" y="4926013"/>
              <a:ext cx="46038" cy="47625"/>
            </a:xfrm>
            <a:prstGeom prst="rect">
              <a:avLst/>
            </a:prstGeom>
            <a:solidFill>
              <a:srgbClr val="000000"/>
            </a:solidFill>
            <a:ln w="9525">
              <a:solidFill>
                <a:srgbClr val="FFFFFF"/>
              </a:solidFill>
              <a:miter lim="800000"/>
              <a:headEnd/>
              <a:tailEnd/>
            </a:ln>
          </p:spPr>
          <p:txBody>
            <a:bodyPr/>
            <a:lstStyle/>
            <a:p>
              <a:endParaRPr lang="en-PH"/>
            </a:p>
          </p:txBody>
        </p:sp>
        <p:sp>
          <p:nvSpPr>
            <p:cNvPr id="643259" name="Rectangle 187"/>
            <p:cNvSpPr>
              <a:spLocks noChangeArrowheads="1"/>
            </p:cNvSpPr>
            <p:nvPr/>
          </p:nvSpPr>
          <p:spPr bwMode="auto">
            <a:xfrm>
              <a:off x="2192338" y="4983163"/>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60" name="Rectangle 188"/>
            <p:cNvSpPr>
              <a:spLocks noChangeArrowheads="1"/>
            </p:cNvSpPr>
            <p:nvPr/>
          </p:nvSpPr>
          <p:spPr bwMode="auto">
            <a:xfrm>
              <a:off x="2333626" y="5303838"/>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61" name="Rectangle 189"/>
            <p:cNvSpPr>
              <a:spLocks noChangeArrowheads="1"/>
            </p:cNvSpPr>
            <p:nvPr/>
          </p:nvSpPr>
          <p:spPr bwMode="auto">
            <a:xfrm>
              <a:off x="2476501" y="5105401"/>
              <a:ext cx="46038" cy="47625"/>
            </a:xfrm>
            <a:prstGeom prst="rect">
              <a:avLst/>
            </a:prstGeom>
            <a:solidFill>
              <a:srgbClr val="000000"/>
            </a:solidFill>
            <a:ln w="9525">
              <a:solidFill>
                <a:srgbClr val="FFFFFF"/>
              </a:solidFill>
              <a:miter lim="800000"/>
              <a:headEnd/>
              <a:tailEnd/>
            </a:ln>
          </p:spPr>
          <p:txBody>
            <a:bodyPr/>
            <a:lstStyle/>
            <a:p>
              <a:endParaRPr lang="en-PH"/>
            </a:p>
          </p:txBody>
        </p:sp>
        <p:sp>
          <p:nvSpPr>
            <p:cNvPr id="643262" name="Rectangle 190"/>
            <p:cNvSpPr>
              <a:spLocks noChangeArrowheads="1"/>
            </p:cNvSpPr>
            <p:nvPr/>
          </p:nvSpPr>
          <p:spPr bwMode="auto">
            <a:xfrm>
              <a:off x="2627313" y="4983163"/>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63" name="Rectangle 191"/>
            <p:cNvSpPr>
              <a:spLocks noChangeArrowheads="1"/>
            </p:cNvSpPr>
            <p:nvPr/>
          </p:nvSpPr>
          <p:spPr bwMode="auto">
            <a:xfrm>
              <a:off x="2768601" y="5057776"/>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64" name="Rectangle 192"/>
            <p:cNvSpPr>
              <a:spLocks noChangeArrowheads="1"/>
            </p:cNvSpPr>
            <p:nvPr/>
          </p:nvSpPr>
          <p:spPr bwMode="auto">
            <a:xfrm>
              <a:off x="2911476" y="5105401"/>
              <a:ext cx="46038" cy="47625"/>
            </a:xfrm>
            <a:prstGeom prst="rect">
              <a:avLst/>
            </a:prstGeom>
            <a:solidFill>
              <a:srgbClr val="000000"/>
            </a:solidFill>
            <a:ln w="9525">
              <a:solidFill>
                <a:srgbClr val="FFFFFF"/>
              </a:solidFill>
              <a:miter lim="800000"/>
              <a:headEnd/>
              <a:tailEnd/>
            </a:ln>
          </p:spPr>
          <p:txBody>
            <a:bodyPr/>
            <a:lstStyle/>
            <a:p>
              <a:endParaRPr lang="en-PH"/>
            </a:p>
          </p:txBody>
        </p:sp>
        <p:sp>
          <p:nvSpPr>
            <p:cNvPr id="643265" name="Rectangle 193"/>
            <p:cNvSpPr>
              <a:spLocks noChangeArrowheads="1"/>
            </p:cNvSpPr>
            <p:nvPr/>
          </p:nvSpPr>
          <p:spPr bwMode="auto">
            <a:xfrm>
              <a:off x="3062288" y="5380038"/>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66" name="Rectangle 194"/>
            <p:cNvSpPr>
              <a:spLocks noChangeArrowheads="1"/>
            </p:cNvSpPr>
            <p:nvPr/>
          </p:nvSpPr>
          <p:spPr bwMode="auto">
            <a:xfrm>
              <a:off x="3203576" y="5200651"/>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67" name="Rectangle 195"/>
            <p:cNvSpPr>
              <a:spLocks noChangeArrowheads="1"/>
            </p:cNvSpPr>
            <p:nvPr/>
          </p:nvSpPr>
          <p:spPr bwMode="auto">
            <a:xfrm>
              <a:off x="3355976" y="5133976"/>
              <a:ext cx="46038" cy="47625"/>
            </a:xfrm>
            <a:prstGeom prst="rect">
              <a:avLst/>
            </a:prstGeom>
            <a:solidFill>
              <a:srgbClr val="000000"/>
            </a:solidFill>
            <a:ln w="9525">
              <a:solidFill>
                <a:srgbClr val="FFFFFF"/>
              </a:solidFill>
              <a:miter lim="800000"/>
              <a:headEnd/>
              <a:tailEnd/>
            </a:ln>
          </p:spPr>
          <p:txBody>
            <a:bodyPr/>
            <a:lstStyle/>
            <a:p>
              <a:endParaRPr lang="en-PH"/>
            </a:p>
          </p:txBody>
        </p:sp>
        <p:sp>
          <p:nvSpPr>
            <p:cNvPr id="643268" name="Rectangle 196"/>
            <p:cNvSpPr>
              <a:spLocks noChangeArrowheads="1"/>
            </p:cNvSpPr>
            <p:nvPr/>
          </p:nvSpPr>
          <p:spPr bwMode="auto">
            <a:xfrm>
              <a:off x="3497263" y="5219701"/>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69" name="Rectangle 197"/>
            <p:cNvSpPr>
              <a:spLocks noChangeArrowheads="1"/>
            </p:cNvSpPr>
            <p:nvPr/>
          </p:nvSpPr>
          <p:spPr bwMode="auto">
            <a:xfrm>
              <a:off x="3638551" y="5427663"/>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70" name="Rectangle 198"/>
            <p:cNvSpPr>
              <a:spLocks noChangeArrowheads="1"/>
            </p:cNvSpPr>
            <p:nvPr/>
          </p:nvSpPr>
          <p:spPr bwMode="auto">
            <a:xfrm>
              <a:off x="3790951" y="5011738"/>
              <a:ext cx="46038" cy="46038"/>
            </a:xfrm>
            <a:prstGeom prst="rect">
              <a:avLst/>
            </a:prstGeom>
            <a:solidFill>
              <a:srgbClr val="000000"/>
            </a:solidFill>
            <a:ln w="9525">
              <a:solidFill>
                <a:srgbClr val="FFFFFF"/>
              </a:solidFill>
              <a:miter lim="800000"/>
              <a:headEnd/>
              <a:tailEnd/>
            </a:ln>
          </p:spPr>
          <p:txBody>
            <a:bodyPr/>
            <a:lstStyle/>
            <a:p>
              <a:endParaRPr lang="en-PH"/>
            </a:p>
          </p:txBody>
        </p:sp>
        <p:sp>
          <p:nvSpPr>
            <p:cNvPr id="643271" name="Rectangle 199"/>
            <p:cNvSpPr>
              <a:spLocks noChangeArrowheads="1"/>
            </p:cNvSpPr>
            <p:nvPr/>
          </p:nvSpPr>
          <p:spPr bwMode="auto">
            <a:xfrm>
              <a:off x="3932238" y="5229226"/>
              <a:ext cx="47625" cy="46038"/>
            </a:xfrm>
            <a:prstGeom prst="rect">
              <a:avLst/>
            </a:prstGeom>
            <a:solidFill>
              <a:srgbClr val="000000"/>
            </a:solidFill>
            <a:ln w="9525">
              <a:solidFill>
                <a:srgbClr val="FFFFFF"/>
              </a:solidFill>
              <a:miter lim="800000"/>
              <a:headEnd/>
              <a:tailEnd/>
            </a:ln>
          </p:spPr>
          <p:txBody>
            <a:bodyPr/>
            <a:lstStyle/>
            <a:p>
              <a:endParaRPr lang="en-PH"/>
            </a:p>
          </p:txBody>
        </p:sp>
        <p:sp>
          <p:nvSpPr>
            <p:cNvPr id="643272" name="Rectangle 200"/>
            <p:cNvSpPr>
              <a:spLocks noChangeArrowheads="1"/>
            </p:cNvSpPr>
            <p:nvPr/>
          </p:nvSpPr>
          <p:spPr bwMode="auto">
            <a:xfrm>
              <a:off x="4083051" y="5048251"/>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273" name="Rectangle 201"/>
            <p:cNvSpPr>
              <a:spLocks noChangeArrowheads="1"/>
            </p:cNvSpPr>
            <p:nvPr/>
          </p:nvSpPr>
          <p:spPr bwMode="auto">
            <a:xfrm>
              <a:off x="4225926" y="5029201"/>
              <a:ext cx="46038" cy="47625"/>
            </a:xfrm>
            <a:prstGeom prst="rect">
              <a:avLst/>
            </a:prstGeom>
            <a:solidFill>
              <a:srgbClr val="000000"/>
            </a:solidFill>
            <a:ln w="9525">
              <a:solidFill>
                <a:srgbClr val="FFFFFF"/>
              </a:solidFill>
              <a:miter lim="800000"/>
              <a:headEnd/>
              <a:tailEnd/>
            </a:ln>
          </p:spPr>
          <p:txBody>
            <a:bodyPr/>
            <a:lstStyle/>
            <a:p>
              <a:endParaRPr lang="en-PH"/>
            </a:p>
          </p:txBody>
        </p:sp>
        <p:sp>
          <p:nvSpPr>
            <p:cNvPr id="643274" name="Rectangle 202"/>
            <p:cNvSpPr>
              <a:spLocks noChangeArrowheads="1"/>
            </p:cNvSpPr>
            <p:nvPr/>
          </p:nvSpPr>
          <p:spPr bwMode="auto">
            <a:xfrm>
              <a:off x="1874838" y="4487863"/>
              <a:ext cx="15837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dirty="0" smtClean="0">
                  <a:solidFill>
                    <a:srgbClr val="000000"/>
                  </a:solidFill>
                </a:rPr>
                <a:t>Canteen Tons of Waste Collected</a:t>
              </a:r>
              <a:endParaRPr lang="en-US" altLang="en-US" sz="2400" i="1" dirty="0"/>
            </a:p>
          </p:txBody>
        </p:sp>
        <p:sp>
          <p:nvSpPr>
            <p:cNvPr id="643275" name="Rectangle 203"/>
            <p:cNvSpPr>
              <a:spLocks noChangeArrowheads="1"/>
            </p:cNvSpPr>
            <p:nvPr/>
          </p:nvSpPr>
          <p:spPr bwMode="auto">
            <a:xfrm rot="16200000">
              <a:off x="395288" y="5149851"/>
              <a:ext cx="242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Tons</a:t>
              </a:r>
              <a:endParaRPr lang="en-US" altLang="en-US" sz="2400" i="1"/>
            </a:p>
          </p:txBody>
        </p:sp>
        <p:grpSp>
          <p:nvGrpSpPr>
            <p:cNvPr id="4" name="Group 204"/>
            <p:cNvGrpSpPr>
              <a:grpSpLocks/>
            </p:cNvGrpSpPr>
            <p:nvPr/>
          </p:nvGrpSpPr>
          <p:grpSpPr bwMode="auto">
            <a:xfrm>
              <a:off x="665163" y="4703763"/>
              <a:ext cx="196850" cy="1012825"/>
              <a:chOff x="611" y="2867"/>
              <a:chExt cx="124" cy="638"/>
            </a:xfrm>
          </p:grpSpPr>
          <p:sp>
            <p:nvSpPr>
              <p:cNvPr id="643277" name="Rectangle 205"/>
              <p:cNvSpPr>
                <a:spLocks noChangeArrowheads="1"/>
              </p:cNvSpPr>
              <p:nvPr/>
            </p:nvSpPr>
            <p:spPr bwMode="auto">
              <a:xfrm>
                <a:off x="641" y="3438"/>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300</a:t>
                </a:r>
                <a:endParaRPr lang="en-US" altLang="en-US" sz="2400" i="1"/>
              </a:p>
            </p:txBody>
          </p:sp>
          <p:sp>
            <p:nvSpPr>
              <p:cNvPr id="643278" name="Rectangle 206"/>
              <p:cNvSpPr>
                <a:spLocks noChangeArrowheads="1"/>
              </p:cNvSpPr>
              <p:nvPr/>
            </p:nvSpPr>
            <p:spPr bwMode="auto">
              <a:xfrm>
                <a:off x="641" y="3325"/>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500</a:t>
                </a:r>
                <a:endParaRPr lang="en-US" altLang="en-US" sz="2400" i="1"/>
              </a:p>
            </p:txBody>
          </p:sp>
          <p:sp>
            <p:nvSpPr>
              <p:cNvPr id="643279" name="Rectangle 207"/>
              <p:cNvSpPr>
                <a:spLocks noChangeArrowheads="1"/>
              </p:cNvSpPr>
              <p:nvPr/>
            </p:nvSpPr>
            <p:spPr bwMode="auto">
              <a:xfrm>
                <a:off x="641" y="3212"/>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700</a:t>
                </a:r>
                <a:endParaRPr lang="en-US" altLang="en-US" sz="2400" i="1"/>
              </a:p>
            </p:txBody>
          </p:sp>
          <p:sp>
            <p:nvSpPr>
              <p:cNvPr id="643280" name="Rectangle 208"/>
              <p:cNvSpPr>
                <a:spLocks noChangeArrowheads="1"/>
              </p:cNvSpPr>
              <p:nvPr/>
            </p:nvSpPr>
            <p:spPr bwMode="auto">
              <a:xfrm>
                <a:off x="641" y="3099"/>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900</a:t>
                </a:r>
                <a:endParaRPr lang="en-US" altLang="en-US" sz="2400" i="1"/>
              </a:p>
            </p:txBody>
          </p:sp>
          <p:sp>
            <p:nvSpPr>
              <p:cNvPr id="643281" name="Rectangle 209"/>
              <p:cNvSpPr>
                <a:spLocks noChangeArrowheads="1"/>
              </p:cNvSpPr>
              <p:nvPr/>
            </p:nvSpPr>
            <p:spPr bwMode="auto">
              <a:xfrm>
                <a:off x="611" y="2980"/>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1100</a:t>
                </a:r>
                <a:endParaRPr lang="en-US" altLang="en-US" sz="2400" i="1"/>
              </a:p>
            </p:txBody>
          </p:sp>
          <p:sp>
            <p:nvSpPr>
              <p:cNvPr id="643282" name="Rectangle 210"/>
              <p:cNvSpPr>
                <a:spLocks noChangeArrowheads="1"/>
              </p:cNvSpPr>
              <p:nvPr/>
            </p:nvSpPr>
            <p:spPr bwMode="auto">
              <a:xfrm>
                <a:off x="611" y="2867"/>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1300</a:t>
                </a:r>
                <a:endParaRPr lang="en-US" altLang="en-US" sz="2400" i="1"/>
              </a:p>
            </p:txBody>
          </p:sp>
        </p:grpSp>
        <p:sp>
          <p:nvSpPr>
            <p:cNvPr id="643283" name="Rectangle 211"/>
            <p:cNvSpPr>
              <a:spLocks noChangeArrowheads="1"/>
            </p:cNvSpPr>
            <p:nvPr/>
          </p:nvSpPr>
          <p:spPr bwMode="auto">
            <a:xfrm rot="16200000">
              <a:off x="89535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9/91</a:t>
              </a:r>
              <a:endParaRPr lang="en-US" altLang="en-US" sz="2400" i="1"/>
            </a:p>
          </p:txBody>
        </p:sp>
        <p:sp>
          <p:nvSpPr>
            <p:cNvPr id="643284" name="Rectangle 212"/>
            <p:cNvSpPr>
              <a:spLocks noChangeArrowheads="1"/>
            </p:cNvSpPr>
            <p:nvPr/>
          </p:nvSpPr>
          <p:spPr bwMode="auto">
            <a:xfrm rot="16200000">
              <a:off x="1003300"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285" name="Rectangle 213"/>
            <p:cNvSpPr>
              <a:spLocks noChangeArrowheads="1"/>
            </p:cNvSpPr>
            <p:nvPr/>
          </p:nvSpPr>
          <p:spPr bwMode="auto">
            <a:xfrm rot="16200000">
              <a:off x="1144588"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286" name="Rectangle 214"/>
            <p:cNvSpPr>
              <a:spLocks noChangeArrowheads="1"/>
            </p:cNvSpPr>
            <p:nvPr/>
          </p:nvSpPr>
          <p:spPr bwMode="auto">
            <a:xfrm rot="16200000">
              <a:off x="1296988"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11/91</a:t>
              </a:r>
              <a:endParaRPr lang="en-US" altLang="en-US" sz="2400" i="1"/>
            </a:p>
          </p:txBody>
        </p:sp>
        <p:sp>
          <p:nvSpPr>
            <p:cNvPr id="643287" name="Rectangle 215"/>
            <p:cNvSpPr>
              <a:spLocks noChangeArrowheads="1"/>
            </p:cNvSpPr>
            <p:nvPr/>
          </p:nvSpPr>
          <p:spPr bwMode="auto">
            <a:xfrm rot="16200000">
              <a:off x="1438275"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12/91</a:t>
              </a:r>
              <a:endParaRPr lang="en-US" altLang="en-US" sz="2400" i="1"/>
            </a:p>
          </p:txBody>
        </p:sp>
        <p:sp>
          <p:nvSpPr>
            <p:cNvPr id="643288" name="Rectangle 216"/>
            <p:cNvSpPr>
              <a:spLocks noChangeArrowheads="1"/>
            </p:cNvSpPr>
            <p:nvPr/>
          </p:nvSpPr>
          <p:spPr bwMode="auto">
            <a:xfrm rot="16200000">
              <a:off x="161290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1/92</a:t>
              </a:r>
              <a:endParaRPr lang="en-US" altLang="en-US" sz="2400" i="1"/>
            </a:p>
          </p:txBody>
        </p:sp>
        <p:sp>
          <p:nvSpPr>
            <p:cNvPr id="643289" name="Rectangle 217"/>
            <p:cNvSpPr>
              <a:spLocks noChangeArrowheads="1"/>
            </p:cNvSpPr>
            <p:nvPr/>
          </p:nvSpPr>
          <p:spPr bwMode="auto">
            <a:xfrm rot="16200000">
              <a:off x="176530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2/92</a:t>
              </a:r>
              <a:endParaRPr lang="en-US" altLang="en-US" sz="2400" i="1"/>
            </a:p>
          </p:txBody>
        </p:sp>
        <p:sp>
          <p:nvSpPr>
            <p:cNvPr id="643290" name="Rectangle 218"/>
            <p:cNvSpPr>
              <a:spLocks noChangeArrowheads="1"/>
            </p:cNvSpPr>
            <p:nvPr/>
          </p:nvSpPr>
          <p:spPr bwMode="auto">
            <a:xfrm rot="16200000">
              <a:off x="1906588"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3/92</a:t>
              </a:r>
              <a:endParaRPr lang="en-US" altLang="en-US" sz="2400" i="1"/>
            </a:p>
          </p:txBody>
        </p:sp>
        <p:sp>
          <p:nvSpPr>
            <p:cNvPr id="643291" name="Rectangle 219"/>
            <p:cNvSpPr>
              <a:spLocks noChangeArrowheads="1"/>
            </p:cNvSpPr>
            <p:nvPr/>
          </p:nvSpPr>
          <p:spPr bwMode="auto">
            <a:xfrm rot="16200000">
              <a:off x="205740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4/92</a:t>
              </a:r>
              <a:endParaRPr lang="en-US" altLang="en-US" sz="2400" i="1"/>
            </a:p>
          </p:txBody>
        </p:sp>
        <p:sp>
          <p:nvSpPr>
            <p:cNvPr id="643292" name="Rectangle 220"/>
            <p:cNvSpPr>
              <a:spLocks noChangeArrowheads="1"/>
            </p:cNvSpPr>
            <p:nvPr/>
          </p:nvSpPr>
          <p:spPr bwMode="auto">
            <a:xfrm rot="16200000">
              <a:off x="2200275"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5/92</a:t>
              </a:r>
              <a:endParaRPr lang="en-US" altLang="en-US" sz="2400" i="1"/>
            </a:p>
          </p:txBody>
        </p:sp>
        <p:sp>
          <p:nvSpPr>
            <p:cNvPr id="643293" name="Rectangle 221"/>
            <p:cNvSpPr>
              <a:spLocks noChangeArrowheads="1"/>
            </p:cNvSpPr>
            <p:nvPr/>
          </p:nvSpPr>
          <p:spPr bwMode="auto">
            <a:xfrm rot="16200000">
              <a:off x="2341563"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6/92</a:t>
              </a:r>
              <a:endParaRPr lang="en-US" altLang="en-US" sz="2400" i="1"/>
            </a:p>
          </p:txBody>
        </p:sp>
        <p:sp>
          <p:nvSpPr>
            <p:cNvPr id="643294" name="Rectangle 222"/>
            <p:cNvSpPr>
              <a:spLocks noChangeArrowheads="1"/>
            </p:cNvSpPr>
            <p:nvPr/>
          </p:nvSpPr>
          <p:spPr bwMode="auto">
            <a:xfrm rot="16200000">
              <a:off x="2492375"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7/92</a:t>
              </a:r>
              <a:endParaRPr lang="en-US" altLang="en-US" sz="2400" i="1"/>
            </a:p>
          </p:txBody>
        </p:sp>
        <p:sp>
          <p:nvSpPr>
            <p:cNvPr id="643295" name="Rectangle 223"/>
            <p:cNvSpPr>
              <a:spLocks noChangeArrowheads="1"/>
            </p:cNvSpPr>
            <p:nvPr/>
          </p:nvSpPr>
          <p:spPr bwMode="auto">
            <a:xfrm rot="16200000">
              <a:off x="263525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8/92</a:t>
              </a:r>
              <a:endParaRPr lang="en-US" altLang="en-US" sz="2400" i="1"/>
            </a:p>
          </p:txBody>
        </p:sp>
        <p:sp>
          <p:nvSpPr>
            <p:cNvPr id="643296" name="Rectangle 224"/>
            <p:cNvSpPr>
              <a:spLocks noChangeArrowheads="1"/>
            </p:cNvSpPr>
            <p:nvPr/>
          </p:nvSpPr>
          <p:spPr bwMode="auto">
            <a:xfrm rot="16200000">
              <a:off x="2786063"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9/92</a:t>
              </a:r>
              <a:endParaRPr lang="en-US" altLang="en-US" sz="2400" i="1"/>
            </a:p>
          </p:txBody>
        </p:sp>
        <p:sp>
          <p:nvSpPr>
            <p:cNvPr id="643297" name="Rectangle 225"/>
            <p:cNvSpPr>
              <a:spLocks noChangeArrowheads="1"/>
            </p:cNvSpPr>
            <p:nvPr/>
          </p:nvSpPr>
          <p:spPr bwMode="auto">
            <a:xfrm rot="16200000">
              <a:off x="2894013"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10/92</a:t>
              </a:r>
              <a:endParaRPr lang="en-US" altLang="en-US" sz="2400" i="1"/>
            </a:p>
          </p:txBody>
        </p:sp>
        <p:sp>
          <p:nvSpPr>
            <p:cNvPr id="643298" name="Rectangle 226"/>
            <p:cNvSpPr>
              <a:spLocks noChangeArrowheads="1"/>
            </p:cNvSpPr>
            <p:nvPr/>
          </p:nvSpPr>
          <p:spPr bwMode="auto">
            <a:xfrm rot="16200000">
              <a:off x="3036888"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11/92</a:t>
              </a:r>
              <a:endParaRPr lang="en-US" altLang="en-US" sz="2400" i="1"/>
            </a:p>
          </p:txBody>
        </p:sp>
        <p:sp>
          <p:nvSpPr>
            <p:cNvPr id="643299" name="Rectangle 227"/>
            <p:cNvSpPr>
              <a:spLocks noChangeArrowheads="1"/>
            </p:cNvSpPr>
            <p:nvPr/>
          </p:nvSpPr>
          <p:spPr bwMode="auto">
            <a:xfrm rot="16200000">
              <a:off x="3187700" y="5800725"/>
              <a:ext cx="2222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12/92</a:t>
              </a:r>
              <a:endParaRPr lang="en-US" altLang="en-US" sz="2400" i="1"/>
            </a:p>
          </p:txBody>
        </p:sp>
        <p:sp>
          <p:nvSpPr>
            <p:cNvPr id="643300" name="Rectangle 228"/>
            <p:cNvSpPr>
              <a:spLocks noChangeArrowheads="1"/>
            </p:cNvSpPr>
            <p:nvPr/>
          </p:nvSpPr>
          <p:spPr bwMode="auto">
            <a:xfrm rot="16200000">
              <a:off x="3362325"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1/93</a:t>
              </a:r>
              <a:endParaRPr lang="en-US" altLang="en-US" sz="2400" i="1"/>
            </a:p>
          </p:txBody>
        </p:sp>
        <p:sp>
          <p:nvSpPr>
            <p:cNvPr id="643301" name="Rectangle 229"/>
            <p:cNvSpPr>
              <a:spLocks noChangeArrowheads="1"/>
            </p:cNvSpPr>
            <p:nvPr/>
          </p:nvSpPr>
          <p:spPr bwMode="auto">
            <a:xfrm rot="16200000">
              <a:off x="350520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2/93</a:t>
              </a:r>
              <a:endParaRPr lang="en-US" altLang="en-US" sz="2400" i="1"/>
            </a:p>
          </p:txBody>
        </p:sp>
        <p:sp>
          <p:nvSpPr>
            <p:cNvPr id="643302" name="Rectangle 230"/>
            <p:cNvSpPr>
              <a:spLocks noChangeArrowheads="1"/>
            </p:cNvSpPr>
            <p:nvPr/>
          </p:nvSpPr>
          <p:spPr bwMode="auto">
            <a:xfrm rot="16200000">
              <a:off x="3656013"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3/93</a:t>
              </a:r>
              <a:endParaRPr lang="en-US" altLang="en-US" sz="2400" i="1"/>
            </a:p>
          </p:txBody>
        </p:sp>
        <p:sp>
          <p:nvSpPr>
            <p:cNvPr id="643303" name="Rectangle 231"/>
            <p:cNvSpPr>
              <a:spLocks noChangeArrowheads="1"/>
            </p:cNvSpPr>
            <p:nvPr/>
          </p:nvSpPr>
          <p:spPr bwMode="auto">
            <a:xfrm rot="16200000">
              <a:off x="379730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4/93</a:t>
              </a:r>
              <a:endParaRPr lang="en-US" altLang="en-US" sz="2400" i="1"/>
            </a:p>
          </p:txBody>
        </p:sp>
        <p:sp>
          <p:nvSpPr>
            <p:cNvPr id="643304" name="Rectangle 232"/>
            <p:cNvSpPr>
              <a:spLocks noChangeArrowheads="1"/>
            </p:cNvSpPr>
            <p:nvPr/>
          </p:nvSpPr>
          <p:spPr bwMode="auto">
            <a:xfrm rot="16200000">
              <a:off x="3949700"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5/93</a:t>
              </a:r>
              <a:endParaRPr lang="en-US" altLang="en-US" sz="2400" i="1"/>
            </a:p>
          </p:txBody>
        </p:sp>
        <p:sp>
          <p:nvSpPr>
            <p:cNvPr id="643305" name="Rectangle 233"/>
            <p:cNvSpPr>
              <a:spLocks noChangeArrowheads="1"/>
            </p:cNvSpPr>
            <p:nvPr/>
          </p:nvSpPr>
          <p:spPr bwMode="auto">
            <a:xfrm rot="16200000">
              <a:off x="4090988"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6/93</a:t>
              </a:r>
              <a:endParaRPr lang="en-US" altLang="en-US" sz="2400" i="1"/>
            </a:p>
          </p:txBody>
        </p:sp>
        <p:sp>
          <p:nvSpPr>
            <p:cNvPr id="643306" name="Rectangle 234"/>
            <p:cNvSpPr>
              <a:spLocks noChangeArrowheads="1"/>
            </p:cNvSpPr>
            <p:nvPr/>
          </p:nvSpPr>
          <p:spPr bwMode="auto">
            <a:xfrm rot="16200000">
              <a:off x="4232275" y="5778500"/>
              <a:ext cx="1730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7/93</a:t>
              </a:r>
              <a:endParaRPr lang="en-US" altLang="en-US" sz="2400" i="1"/>
            </a:p>
          </p:txBody>
        </p:sp>
        <p:sp>
          <p:nvSpPr>
            <p:cNvPr id="643307" name="Line 235"/>
            <p:cNvSpPr>
              <a:spLocks noChangeShapeType="1"/>
            </p:cNvSpPr>
            <p:nvPr/>
          </p:nvSpPr>
          <p:spPr bwMode="auto">
            <a:xfrm>
              <a:off x="3505200" y="3276600"/>
              <a:ext cx="1219200" cy="152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a:p>
          </p:txBody>
        </p:sp>
        <p:sp>
          <p:nvSpPr>
            <p:cNvPr id="643308" name="Line 236"/>
            <p:cNvSpPr>
              <a:spLocks noChangeShapeType="1"/>
            </p:cNvSpPr>
            <p:nvPr/>
          </p:nvSpPr>
          <p:spPr bwMode="auto">
            <a:xfrm>
              <a:off x="3505200" y="3276600"/>
              <a:ext cx="1295400" cy="1066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a:p>
          </p:txBody>
        </p:sp>
        <p:sp>
          <p:nvSpPr>
            <p:cNvPr id="643309" name="Line 237"/>
            <p:cNvSpPr>
              <a:spLocks noChangeShapeType="1"/>
            </p:cNvSpPr>
            <p:nvPr/>
          </p:nvSpPr>
          <p:spPr bwMode="auto">
            <a:xfrm flipH="1">
              <a:off x="2895600" y="3276600"/>
              <a:ext cx="609600" cy="1066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a:p>
          </p:txBody>
        </p:sp>
        <p:sp>
          <p:nvSpPr>
            <p:cNvPr id="643311" name="Line 239"/>
            <p:cNvSpPr>
              <a:spLocks noChangeShapeType="1"/>
            </p:cNvSpPr>
            <p:nvPr/>
          </p:nvSpPr>
          <p:spPr bwMode="auto">
            <a:xfrm flipV="1">
              <a:off x="5138738" y="2849563"/>
              <a:ext cx="1587" cy="914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2" name="Line 240"/>
            <p:cNvSpPr>
              <a:spLocks noChangeShapeType="1"/>
            </p:cNvSpPr>
            <p:nvPr/>
          </p:nvSpPr>
          <p:spPr bwMode="auto">
            <a:xfrm>
              <a:off x="5110163" y="3763963"/>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3" name="Line 241"/>
            <p:cNvSpPr>
              <a:spLocks noChangeShapeType="1"/>
            </p:cNvSpPr>
            <p:nvPr/>
          </p:nvSpPr>
          <p:spPr bwMode="auto">
            <a:xfrm>
              <a:off x="5110163" y="3582988"/>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4" name="Line 242"/>
            <p:cNvSpPr>
              <a:spLocks noChangeShapeType="1"/>
            </p:cNvSpPr>
            <p:nvPr/>
          </p:nvSpPr>
          <p:spPr bwMode="auto">
            <a:xfrm>
              <a:off x="5110163" y="3392488"/>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5" name="Line 243"/>
            <p:cNvSpPr>
              <a:spLocks noChangeShapeType="1"/>
            </p:cNvSpPr>
            <p:nvPr/>
          </p:nvSpPr>
          <p:spPr bwMode="auto">
            <a:xfrm>
              <a:off x="5110163" y="3211513"/>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6" name="Line 244"/>
            <p:cNvSpPr>
              <a:spLocks noChangeShapeType="1"/>
            </p:cNvSpPr>
            <p:nvPr/>
          </p:nvSpPr>
          <p:spPr bwMode="auto">
            <a:xfrm>
              <a:off x="5110163" y="3030538"/>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7" name="Line 245"/>
            <p:cNvSpPr>
              <a:spLocks noChangeShapeType="1"/>
            </p:cNvSpPr>
            <p:nvPr/>
          </p:nvSpPr>
          <p:spPr bwMode="auto">
            <a:xfrm>
              <a:off x="5110163" y="2849563"/>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8" name="Line 246"/>
            <p:cNvSpPr>
              <a:spLocks noChangeShapeType="1"/>
            </p:cNvSpPr>
            <p:nvPr/>
          </p:nvSpPr>
          <p:spPr bwMode="auto">
            <a:xfrm>
              <a:off x="5138738" y="3763963"/>
              <a:ext cx="33718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19" name="Line 247"/>
            <p:cNvSpPr>
              <a:spLocks noChangeShapeType="1"/>
            </p:cNvSpPr>
            <p:nvPr/>
          </p:nvSpPr>
          <p:spPr bwMode="auto">
            <a:xfrm flipV="1">
              <a:off x="513873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0" name="Line 248"/>
            <p:cNvSpPr>
              <a:spLocks noChangeShapeType="1"/>
            </p:cNvSpPr>
            <p:nvPr/>
          </p:nvSpPr>
          <p:spPr bwMode="auto">
            <a:xfrm flipV="1">
              <a:off x="52816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1" name="Line 249"/>
            <p:cNvSpPr>
              <a:spLocks noChangeShapeType="1"/>
            </p:cNvSpPr>
            <p:nvPr/>
          </p:nvSpPr>
          <p:spPr bwMode="auto">
            <a:xfrm flipV="1">
              <a:off x="54340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2" name="Line 250"/>
            <p:cNvSpPr>
              <a:spLocks noChangeShapeType="1"/>
            </p:cNvSpPr>
            <p:nvPr/>
          </p:nvSpPr>
          <p:spPr bwMode="auto">
            <a:xfrm flipV="1">
              <a:off x="557688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3" name="Line 251"/>
            <p:cNvSpPr>
              <a:spLocks noChangeShapeType="1"/>
            </p:cNvSpPr>
            <p:nvPr/>
          </p:nvSpPr>
          <p:spPr bwMode="auto">
            <a:xfrm flipV="1">
              <a:off x="572928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4" name="Line 252"/>
            <p:cNvSpPr>
              <a:spLocks noChangeShapeType="1"/>
            </p:cNvSpPr>
            <p:nvPr/>
          </p:nvSpPr>
          <p:spPr bwMode="auto">
            <a:xfrm flipV="1">
              <a:off x="587216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5" name="Line 253"/>
            <p:cNvSpPr>
              <a:spLocks noChangeShapeType="1"/>
            </p:cNvSpPr>
            <p:nvPr/>
          </p:nvSpPr>
          <p:spPr bwMode="auto">
            <a:xfrm flipV="1">
              <a:off x="601503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6" name="Line 254"/>
            <p:cNvSpPr>
              <a:spLocks noChangeShapeType="1"/>
            </p:cNvSpPr>
            <p:nvPr/>
          </p:nvSpPr>
          <p:spPr bwMode="auto">
            <a:xfrm flipV="1">
              <a:off x="616743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7" name="Line 255"/>
            <p:cNvSpPr>
              <a:spLocks noChangeShapeType="1"/>
            </p:cNvSpPr>
            <p:nvPr/>
          </p:nvSpPr>
          <p:spPr bwMode="auto">
            <a:xfrm flipV="1">
              <a:off x="63103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8" name="Line 256"/>
            <p:cNvSpPr>
              <a:spLocks noChangeShapeType="1"/>
            </p:cNvSpPr>
            <p:nvPr/>
          </p:nvSpPr>
          <p:spPr bwMode="auto">
            <a:xfrm flipV="1">
              <a:off x="64627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29" name="Line 257"/>
            <p:cNvSpPr>
              <a:spLocks noChangeShapeType="1"/>
            </p:cNvSpPr>
            <p:nvPr/>
          </p:nvSpPr>
          <p:spPr bwMode="auto">
            <a:xfrm flipV="1">
              <a:off x="660558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0" name="Line 258"/>
            <p:cNvSpPr>
              <a:spLocks noChangeShapeType="1"/>
            </p:cNvSpPr>
            <p:nvPr/>
          </p:nvSpPr>
          <p:spPr bwMode="auto">
            <a:xfrm flipV="1">
              <a:off x="674846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1" name="Line 259"/>
            <p:cNvSpPr>
              <a:spLocks noChangeShapeType="1"/>
            </p:cNvSpPr>
            <p:nvPr/>
          </p:nvSpPr>
          <p:spPr bwMode="auto">
            <a:xfrm flipV="1">
              <a:off x="690086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2" name="Line 260"/>
            <p:cNvSpPr>
              <a:spLocks noChangeShapeType="1"/>
            </p:cNvSpPr>
            <p:nvPr/>
          </p:nvSpPr>
          <p:spPr bwMode="auto">
            <a:xfrm flipV="1">
              <a:off x="704373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3" name="Line 261"/>
            <p:cNvSpPr>
              <a:spLocks noChangeShapeType="1"/>
            </p:cNvSpPr>
            <p:nvPr/>
          </p:nvSpPr>
          <p:spPr bwMode="auto">
            <a:xfrm flipV="1">
              <a:off x="71866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4" name="Line 262"/>
            <p:cNvSpPr>
              <a:spLocks noChangeShapeType="1"/>
            </p:cNvSpPr>
            <p:nvPr/>
          </p:nvSpPr>
          <p:spPr bwMode="auto">
            <a:xfrm flipV="1">
              <a:off x="73390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5" name="Line 263"/>
            <p:cNvSpPr>
              <a:spLocks noChangeShapeType="1"/>
            </p:cNvSpPr>
            <p:nvPr/>
          </p:nvSpPr>
          <p:spPr bwMode="auto">
            <a:xfrm flipV="1">
              <a:off x="748188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6" name="Line 264"/>
            <p:cNvSpPr>
              <a:spLocks noChangeShapeType="1"/>
            </p:cNvSpPr>
            <p:nvPr/>
          </p:nvSpPr>
          <p:spPr bwMode="auto">
            <a:xfrm flipV="1">
              <a:off x="763428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7" name="Line 265"/>
            <p:cNvSpPr>
              <a:spLocks noChangeShapeType="1"/>
            </p:cNvSpPr>
            <p:nvPr/>
          </p:nvSpPr>
          <p:spPr bwMode="auto">
            <a:xfrm flipV="1">
              <a:off x="777716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8" name="Line 266"/>
            <p:cNvSpPr>
              <a:spLocks noChangeShapeType="1"/>
            </p:cNvSpPr>
            <p:nvPr/>
          </p:nvSpPr>
          <p:spPr bwMode="auto">
            <a:xfrm flipV="1">
              <a:off x="792003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39" name="Line 267"/>
            <p:cNvSpPr>
              <a:spLocks noChangeShapeType="1"/>
            </p:cNvSpPr>
            <p:nvPr/>
          </p:nvSpPr>
          <p:spPr bwMode="auto">
            <a:xfrm flipV="1">
              <a:off x="807243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0" name="Line 268"/>
            <p:cNvSpPr>
              <a:spLocks noChangeShapeType="1"/>
            </p:cNvSpPr>
            <p:nvPr/>
          </p:nvSpPr>
          <p:spPr bwMode="auto">
            <a:xfrm flipV="1">
              <a:off x="82153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1" name="Line 269"/>
            <p:cNvSpPr>
              <a:spLocks noChangeShapeType="1"/>
            </p:cNvSpPr>
            <p:nvPr/>
          </p:nvSpPr>
          <p:spPr bwMode="auto">
            <a:xfrm flipV="1">
              <a:off x="8367713"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2" name="Line 270"/>
            <p:cNvSpPr>
              <a:spLocks noChangeShapeType="1"/>
            </p:cNvSpPr>
            <p:nvPr/>
          </p:nvSpPr>
          <p:spPr bwMode="auto">
            <a:xfrm flipV="1">
              <a:off x="8510588" y="3735388"/>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3" name="Line 271"/>
            <p:cNvSpPr>
              <a:spLocks noChangeShapeType="1"/>
            </p:cNvSpPr>
            <p:nvPr/>
          </p:nvSpPr>
          <p:spPr bwMode="auto">
            <a:xfrm flipV="1">
              <a:off x="5138738" y="2954338"/>
              <a:ext cx="142875" cy="323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4" name="Line 272"/>
            <p:cNvSpPr>
              <a:spLocks noChangeShapeType="1"/>
            </p:cNvSpPr>
            <p:nvPr/>
          </p:nvSpPr>
          <p:spPr bwMode="auto">
            <a:xfrm flipV="1">
              <a:off x="5281613" y="2916238"/>
              <a:ext cx="152400" cy="38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5" name="Line 273"/>
            <p:cNvSpPr>
              <a:spLocks noChangeShapeType="1"/>
            </p:cNvSpPr>
            <p:nvPr/>
          </p:nvSpPr>
          <p:spPr bwMode="auto">
            <a:xfrm>
              <a:off x="5434013" y="2916238"/>
              <a:ext cx="142875"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6" name="Line 274"/>
            <p:cNvSpPr>
              <a:spLocks noChangeShapeType="1"/>
            </p:cNvSpPr>
            <p:nvPr/>
          </p:nvSpPr>
          <p:spPr bwMode="auto">
            <a:xfrm flipV="1">
              <a:off x="5576888" y="2887663"/>
              <a:ext cx="152400" cy="371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7" name="Line 275"/>
            <p:cNvSpPr>
              <a:spLocks noChangeShapeType="1"/>
            </p:cNvSpPr>
            <p:nvPr/>
          </p:nvSpPr>
          <p:spPr bwMode="auto">
            <a:xfrm>
              <a:off x="5729288" y="2887663"/>
              <a:ext cx="142875"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8" name="Line 276"/>
            <p:cNvSpPr>
              <a:spLocks noChangeShapeType="1"/>
            </p:cNvSpPr>
            <p:nvPr/>
          </p:nvSpPr>
          <p:spPr bwMode="auto">
            <a:xfrm flipV="1">
              <a:off x="5872163" y="2925763"/>
              <a:ext cx="142875" cy="190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49" name="Line 277"/>
            <p:cNvSpPr>
              <a:spLocks noChangeShapeType="1"/>
            </p:cNvSpPr>
            <p:nvPr/>
          </p:nvSpPr>
          <p:spPr bwMode="auto">
            <a:xfrm>
              <a:off x="6015038" y="2925763"/>
              <a:ext cx="152400" cy="2476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0" name="Line 278"/>
            <p:cNvSpPr>
              <a:spLocks noChangeShapeType="1"/>
            </p:cNvSpPr>
            <p:nvPr/>
          </p:nvSpPr>
          <p:spPr bwMode="auto">
            <a:xfrm flipV="1">
              <a:off x="6167438" y="3163888"/>
              <a:ext cx="142875"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1" name="Line 279"/>
            <p:cNvSpPr>
              <a:spLocks noChangeShapeType="1"/>
            </p:cNvSpPr>
            <p:nvPr/>
          </p:nvSpPr>
          <p:spPr bwMode="auto">
            <a:xfrm flipV="1">
              <a:off x="6310313" y="3040063"/>
              <a:ext cx="1524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2" name="Line 280"/>
            <p:cNvSpPr>
              <a:spLocks noChangeShapeType="1"/>
            </p:cNvSpPr>
            <p:nvPr/>
          </p:nvSpPr>
          <p:spPr bwMode="auto">
            <a:xfrm flipV="1">
              <a:off x="6462713" y="2973388"/>
              <a:ext cx="142875"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3" name="Line 281"/>
            <p:cNvSpPr>
              <a:spLocks noChangeShapeType="1"/>
            </p:cNvSpPr>
            <p:nvPr/>
          </p:nvSpPr>
          <p:spPr bwMode="auto">
            <a:xfrm flipV="1">
              <a:off x="6605588" y="2954338"/>
              <a:ext cx="142875" cy="19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4" name="Line 282"/>
            <p:cNvSpPr>
              <a:spLocks noChangeShapeType="1"/>
            </p:cNvSpPr>
            <p:nvPr/>
          </p:nvSpPr>
          <p:spPr bwMode="auto">
            <a:xfrm>
              <a:off x="6748463" y="2954338"/>
              <a:ext cx="152400" cy="266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5" name="Line 283"/>
            <p:cNvSpPr>
              <a:spLocks noChangeShapeType="1"/>
            </p:cNvSpPr>
            <p:nvPr/>
          </p:nvSpPr>
          <p:spPr bwMode="auto">
            <a:xfrm flipV="1">
              <a:off x="6900863" y="3144838"/>
              <a:ext cx="142875"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6" name="Line 284"/>
            <p:cNvSpPr>
              <a:spLocks noChangeShapeType="1"/>
            </p:cNvSpPr>
            <p:nvPr/>
          </p:nvSpPr>
          <p:spPr bwMode="auto">
            <a:xfrm flipV="1">
              <a:off x="7043738" y="3059113"/>
              <a:ext cx="142875" cy="85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7" name="Line 285"/>
            <p:cNvSpPr>
              <a:spLocks noChangeShapeType="1"/>
            </p:cNvSpPr>
            <p:nvPr/>
          </p:nvSpPr>
          <p:spPr bwMode="auto">
            <a:xfrm>
              <a:off x="7186613" y="3059113"/>
              <a:ext cx="1524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8" name="Line 286"/>
            <p:cNvSpPr>
              <a:spLocks noChangeShapeType="1"/>
            </p:cNvSpPr>
            <p:nvPr/>
          </p:nvSpPr>
          <p:spPr bwMode="auto">
            <a:xfrm>
              <a:off x="7339013" y="3182938"/>
              <a:ext cx="142875"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59" name="Line 287"/>
            <p:cNvSpPr>
              <a:spLocks noChangeShapeType="1"/>
            </p:cNvSpPr>
            <p:nvPr/>
          </p:nvSpPr>
          <p:spPr bwMode="auto">
            <a:xfrm>
              <a:off x="7481888" y="3259138"/>
              <a:ext cx="152400" cy="104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0" name="Line 288"/>
            <p:cNvSpPr>
              <a:spLocks noChangeShapeType="1"/>
            </p:cNvSpPr>
            <p:nvPr/>
          </p:nvSpPr>
          <p:spPr bwMode="auto">
            <a:xfrm flipV="1">
              <a:off x="7634288" y="2954338"/>
              <a:ext cx="142875" cy="409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1" name="Line 289"/>
            <p:cNvSpPr>
              <a:spLocks noChangeShapeType="1"/>
            </p:cNvSpPr>
            <p:nvPr/>
          </p:nvSpPr>
          <p:spPr bwMode="auto">
            <a:xfrm>
              <a:off x="7777163" y="2954338"/>
              <a:ext cx="142875" cy="2190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2" name="Line 290"/>
            <p:cNvSpPr>
              <a:spLocks noChangeShapeType="1"/>
            </p:cNvSpPr>
            <p:nvPr/>
          </p:nvSpPr>
          <p:spPr bwMode="auto">
            <a:xfrm flipV="1">
              <a:off x="7920038" y="2992438"/>
              <a:ext cx="152400"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3" name="Line 291"/>
            <p:cNvSpPr>
              <a:spLocks noChangeShapeType="1"/>
            </p:cNvSpPr>
            <p:nvPr/>
          </p:nvSpPr>
          <p:spPr bwMode="auto">
            <a:xfrm flipV="1">
              <a:off x="8072438" y="2935288"/>
              <a:ext cx="142875"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4" name="Line 292"/>
            <p:cNvSpPr>
              <a:spLocks noChangeShapeType="1"/>
            </p:cNvSpPr>
            <p:nvPr/>
          </p:nvSpPr>
          <p:spPr bwMode="auto">
            <a:xfrm>
              <a:off x="8215313" y="2935288"/>
              <a:ext cx="152400" cy="466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5" name="Line 293"/>
            <p:cNvSpPr>
              <a:spLocks noChangeShapeType="1"/>
            </p:cNvSpPr>
            <p:nvPr/>
          </p:nvSpPr>
          <p:spPr bwMode="auto">
            <a:xfrm flipV="1">
              <a:off x="8367713" y="3125788"/>
              <a:ext cx="142875" cy="276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366" name="Rectangle 294"/>
            <p:cNvSpPr>
              <a:spLocks noChangeArrowheads="1"/>
            </p:cNvSpPr>
            <p:nvPr/>
          </p:nvSpPr>
          <p:spPr bwMode="auto">
            <a:xfrm>
              <a:off x="5114925" y="325437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67" name="Rectangle 295"/>
            <p:cNvSpPr>
              <a:spLocks noChangeArrowheads="1"/>
            </p:cNvSpPr>
            <p:nvPr/>
          </p:nvSpPr>
          <p:spPr bwMode="auto">
            <a:xfrm>
              <a:off x="5257800" y="29305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68" name="Rectangle 296"/>
            <p:cNvSpPr>
              <a:spLocks noChangeArrowheads="1"/>
            </p:cNvSpPr>
            <p:nvPr/>
          </p:nvSpPr>
          <p:spPr bwMode="auto">
            <a:xfrm>
              <a:off x="5410200" y="28924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69" name="Rectangle 297"/>
            <p:cNvSpPr>
              <a:spLocks noChangeArrowheads="1"/>
            </p:cNvSpPr>
            <p:nvPr/>
          </p:nvSpPr>
          <p:spPr bwMode="auto">
            <a:xfrm>
              <a:off x="5553075" y="32353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0" name="Rectangle 298"/>
            <p:cNvSpPr>
              <a:spLocks noChangeArrowheads="1"/>
            </p:cNvSpPr>
            <p:nvPr/>
          </p:nvSpPr>
          <p:spPr bwMode="auto">
            <a:xfrm>
              <a:off x="5705475" y="286385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1" name="Rectangle 299"/>
            <p:cNvSpPr>
              <a:spLocks noChangeArrowheads="1"/>
            </p:cNvSpPr>
            <p:nvPr/>
          </p:nvSpPr>
          <p:spPr bwMode="auto">
            <a:xfrm>
              <a:off x="5848350" y="309245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2" name="Rectangle 300"/>
            <p:cNvSpPr>
              <a:spLocks noChangeArrowheads="1"/>
            </p:cNvSpPr>
            <p:nvPr/>
          </p:nvSpPr>
          <p:spPr bwMode="auto">
            <a:xfrm>
              <a:off x="5991225" y="290195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3" name="Rectangle 301"/>
            <p:cNvSpPr>
              <a:spLocks noChangeArrowheads="1"/>
            </p:cNvSpPr>
            <p:nvPr/>
          </p:nvSpPr>
          <p:spPr bwMode="auto">
            <a:xfrm>
              <a:off x="6143625" y="314960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4" name="Rectangle 302"/>
            <p:cNvSpPr>
              <a:spLocks noChangeArrowheads="1"/>
            </p:cNvSpPr>
            <p:nvPr/>
          </p:nvSpPr>
          <p:spPr bwMode="auto">
            <a:xfrm>
              <a:off x="6286500" y="314007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5" name="Rectangle 303"/>
            <p:cNvSpPr>
              <a:spLocks noChangeArrowheads="1"/>
            </p:cNvSpPr>
            <p:nvPr/>
          </p:nvSpPr>
          <p:spPr bwMode="auto">
            <a:xfrm>
              <a:off x="6438900" y="301625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6" name="Rectangle 304"/>
            <p:cNvSpPr>
              <a:spLocks noChangeArrowheads="1"/>
            </p:cNvSpPr>
            <p:nvPr/>
          </p:nvSpPr>
          <p:spPr bwMode="auto">
            <a:xfrm>
              <a:off x="6581775" y="294957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7" name="Rectangle 305"/>
            <p:cNvSpPr>
              <a:spLocks noChangeArrowheads="1"/>
            </p:cNvSpPr>
            <p:nvPr/>
          </p:nvSpPr>
          <p:spPr bwMode="auto">
            <a:xfrm>
              <a:off x="6724650" y="29305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8" name="Rectangle 306"/>
            <p:cNvSpPr>
              <a:spLocks noChangeArrowheads="1"/>
            </p:cNvSpPr>
            <p:nvPr/>
          </p:nvSpPr>
          <p:spPr bwMode="auto">
            <a:xfrm>
              <a:off x="6877050" y="31972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79" name="Rectangle 307"/>
            <p:cNvSpPr>
              <a:spLocks noChangeArrowheads="1"/>
            </p:cNvSpPr>
            <p:nvPr/>
          </p:nvSpPr>
          <p:spPr bwMode="auto">
            <a:xfrm>
              <a:off x="7019925" y="31210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0" name="Rectangle 308"/>
            <p:cNvSpPr>
              <a:spLocks noChangeArrowheads="1"/>
            </p:cNvSpPr>
            <p:nvPr/>
          </p:nvSpPr>
          <p:spPr bwMode="auto">
            <a:xfrm>
              <a:off x="7162800" y="303530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1" name="Rectangle 309"/>
            <p:cNvSpPr>
              <a:spLocks noChangeArrowheads="1"/>
            </p:cNvSpPr>
            <p:nvPr/>
          </p:nvSpPr>
          <p:spPr bwMode="auto">
            <a:xfrm>
              <a:off x="7315200" y="31591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2" name="Rectangle 310"/>
            <p:cNvSpPr>
              <a:spLocks noChangeArrowheads="1"/>
            </p:cNvSpPr>
            <p:nvPr/>
          </p:nvSpPr>
          <p:spPr bwMode="auto">
            <a:xfrm>
              <a:off x="7458075" y="32353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3" name="Rectangle 311"/>
            <p:cNvSpPr>
              <a:spLocks noChangeArrowheads="1"/>
            </p:cNvSpPr>
            <p:nvPr/>
          </p:nvSpPr>
          <p:spPr bwMode="auto">
            <a:xfrm>
              <a:off x="7610475" y="334010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4" name="Rectangle 312"/>
            <p:cNvSpPr>
              <a:spLocks noChangeArrowheads="1"/>
            </p:cNvSpPr>
            <p:nvPr/>
          </p:nvSpPr>
          <p:spPr bwMode="auto">
            <a:xfrm>
              <a:off x="7753350" y="29305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5" name="Rectangle 313"/>
            <p:cNvSpPr>
              <a:spLocks noChangeArrowheads="1"/>
            </p:cNvSpPr>
            <p:nvPr/>
          </p:nvSpPr>
          <p:spPr bwMode="auto">
            <a:xfrm>
              <a:off x="7896225" y="314960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6" name="Rectangle 314"/>
            <p:cNvSpPr>
              <a:spLocks noChangeArrowheads="1"/>
            </p:cNvSpPr>
            <p:nvPr/>
          </p:nvSpPr>
          <p:spPr bwMode="auto">
            <a:xfrm>
              <a:off x="8048625" y="296862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7" name="Rectangle 315"/>
            <p:cNvSpPr>
              <a:spLocks noChangeArrowheads="1"/>
            </p:cNvSpPr>
            <p:nvPr/>
          </p:nvSpPr>
          <p:spPr bwMode="auto">
            <a:xfrm>
              <a:off x="8191500" y="291147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8" name="Rectangle 316"/>
            <p:cNvSpPr>
              <a:spLocks noChangeArrowheads="1"/>
            </p:cNvSpPr>
            <p:nvPr/>
          </p:nvSpPr>
          <p:spPr bwMode="auto">
            <a:xfrm>
              <a:off x="8343900" y="3378200"/>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89" name="Rectangle 317"/>
            <p:cNvSpPr>
              <a:spLocks noChangeArrowheads="1"/>
            </p:cNvSpPr>
            <p:nvPr/>
          </p:nvSpPr>
          <p:spPr bwMode="auto">
            <a:xfrm>
              <a:off x="8486775" y="3101975"/>
              <a:ext cx="47625" cy="47625"/>
            </a:xfrm>
            <a:prstGeom prst="rect">
              <a:avLst/>
            </a:prstGeom>
            <a:solidFill>
              <a:srgbClr val="000000"/>
            </a:solidFill>
            <a:ln w="9525">
              <a:solidFill>
                <a:srgbClr val="FFFFFF"/>
              </a:solidFill>
              <a:miter lim="800000"/>
              <a:headEnd/>
              <a:tailEnd/>
            </a:ln>
          </p:spPr>
          <p:txBody>
            <a:bodyPr/>
            <a:lstStyle/>
            <a:p>
              <a:endParaRPr lang="en-PH"/>
            </a:p>
          </p:txBody>
        </p:sp>
        <p:sp>
          <p:nvSpPr>
            <p:cNvPr id="643390" name="Rectangle 318"/>
            <p:cNvSpPr>
              <a:spLocks noChangeArrowheads="1"/>
            </p:cNvSpPr>
            <p:nvPr/>
          </p:nvSpPr>
          <p:spPr bwMode="auto">
            <a:xfrm>
              <a:off x="6119813" y="2563813"/>
              <a:ext cx="15196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dirty="0" smtClean="0">
                  <a:solidFill>
                    <a:srgbClr val="000000"/>
                  </a:solidFill>
                </a:rPr>
                <a:t>Library </a:t>
              </a:r>
              <a:r>
                <a:rPr lang="en-US" altLang="en-US" sz="900" b="1" dirty="0">
                  <a:solidFill>
                    <a:srgbClr val="000000"/>
                  </a:solidFill>
                </a:rPr>
                <a:t>Tons </a:t>
              </a:r>
              <a:r>
                <a:rPr lang="en-US" altLang="en-US" sz="900" b="1" dirty="0" smtClean="0">
                  <a:solidFill>
                    <a:srgbClr val="000000"/>
                  </a:solidFill>
                </a:rPr>
                <a:t>of Waste Collected</a:t>
              </a:r>
              <a:endParaRPr lang="en-US" altLang="en-US" sz="2400" i="1" dirty="0"/>
            </a:p>
          </p:txBody>
        </p:sp>
        <p:sp>
          <p:nvSpPr>
            <p:cNvPr id="643391" name="Rectangle 319"/>
            <p:cNvSpPr>
              <a:spLocks noChangeArrowheads="1"/>
            </p:cNvSpPr>
            <p:nvPr/>
          </p:nvSpPr>
          <p:spPr bwMode="auto">
            <a:xfrm>
              <a:off x="6691313" y="4144963"/>
              <a:ext cx="3032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Month</a:t>
              </a:r>
              <a:endParaRPr lang="en-US" altLang="en-US" sz="2400" i="1"/>
            </a:p>
          </p:txBody>
        </p:sp>
        <p:sp>
          <p:nvSpPr>
            <p:cNvPr id="643392" name="Rectangle 320"/>
            <p:cNvSpPr>
              <a:spLocks noChangeArrowheads="1"/>
            </p:cNvSpPr>
            <p:nvPr/>
          </p:nvSpPr>
          <p:spPr bwMode="auto">
            <a:xfrm rot="16200000">
              <a:off x="4637088" y="3244850"/>
              <a:ext cx="242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Tons</a:t>
              </a:r>
              <a:endParaRPr lang="en-US" altLang="en-US" sz="2400" i="1"/>
            </a:p>
          </p:txBody>
        </p:sp>
        <p:grpSp>
          <p:nvGrpSpPr>
            <p:cNvPr id="5" name="Group 321"/>
            <p:cNvGrpSpPr>
              <a:grpSpLocks/>
            </p:cNvGrpSpPr>
            <p:nvPr/>
          </p:nvGrpSpPr>
          <p:grpSpPr bwMode="auto">
            <a:xfrm>
              <a:off x="4891088" y="2811463"/>
              <a:ext cx="196850" cy="1020762"/>
              <a:chOff x="3240" y="1590"/>
              <a:chExt cx="124" cy="643"/>
            </a:xfrm>
          </p:grpSpPr>
          <p:sp>
            <p:nvSpPr>
              <p:cNvPr id="643394" name="Rectangle 322"/>
              <p:cNvSpPr>
                <a:spLocks noChangeArrowheads="1"/>
              </p:cNvSpPr>
              <p:nvPr/>
            </p:nvSpPr>
            <p:spPr bwMode="auto">
              <a:xfrm>
                <a:off x="3270" y="2166"/>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300</a:t>
                </a:r>
                <a:endParaRPr lang="en-US" altLang="en-US" sz="2400" i="1"/>
              </a:p>
            </p:txBody>
          </p:sp>
          <p:sp>
            <p:nvSpPr>
              <p:cNvPr id="643395" name="Rectangle 323"/>
              <p:cNvSpPr>
                <a:spLocks noChangeArrowheads="1"/>
              </p:cNvSpPr>
              <p:nvPr/>
            </p:nvSpPr>
            <p:spPr bwMode="auto">
              <a:xfrm>
                <a:off x="3270" y="2052"/>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500</a:t>
                </a:r>
                <a:endParaRPr lang="en-US" altLang="en-US" sz="2400" i="1"/>
              </a:p>
            </p:txBody>
          </p:sp>
          <p:sp>
            <p:nvSpPr>
              <p:cNvPr id="643396" name="Rectangle 324"/>
              <p:cNvSpPr>
                <a:spLocks noChangeArrowheads="1"/>
              </p:cNvSpPr>
              <p:nvPr/>
            </p:nvSpPr>
            <p:spPr bwMode="auto">
              <a:xfrm>
                <a:off x="3270" y="1938"/>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700</a:t>
                </a:r>
                <a:endParaRPr lang="en-US" altLang="en-US" sz="2400" i="1"/>
              </a:p>
            </p:txBody>
          </p:sp>
          <p:sp>
            <p:nvSpPr>
              <p:cNvPr id="643397" name="Rectangle 325"/>
              <p:cNvSpPr>
                <a:spLocks noChangeArrowheads="1"/>
              </p:cNvSpPr>
              <p:nvPr/>
            </p:nvSpPr>
            <p:spPr bwMode="auto">
              <a:xfrm>
                <a:off x="3270" y="1824"/>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900</a:t>
                </a:r>
                <a:endParaRPr lang="en-US" altLang="en-US" sz="2400" i="1"/>
              </a:p>
            </p:txBody>
          </p:sp>
          <p:sp>
            <p:nvSpPr>
              <p:cNvPr id="643398" name="Rectangle 326"/>
              <p:cNvSpPr>
                <a:spLocks noChangeArrowheads="1"/>
              </p:cNvSpPr>
              <p:nvPr/>
            </p:nvSpPr>
            <p:spPr bwMode="auto">
              <a:xfrm>
                <a:off x="3240" y="1704"/>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1100</a:t>
                </a:r>
                <a:endParaRPr lang="en-US" altLang="en-US" sz="2400" i="1"/>
              </a:p>
            </p:txBody>
          </p:sp>
          <p:sp>
            <p:nvSpPr>
              <p:cNvPr id="643399" name="Rectangle 327"/>
              <p:cNvSpPr>
                <a:spLocks noChangeArrowheads="1"/>
              </p:cNvSpPr>
              <p:nvPr/>
            </p:nvSpPr>
            <p:spPr bwMode="auto">
              <a:xfrm>
                <a:off x="3240" y="1590"/>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1300</a:t>
                </a:r>
                <a:endParaRPr lang="en-US" altLang="en-US" sz="2400" i="1"/>
              </a:p>
            </p:txBody>
          </p:sp>
        </p:grpSp>
        <p:sp>
          <p:nvSpPr>
            <p:cNvPr id="643401" name="Line 329"/>
            <p:cNvSpPr>
              <a:spLocks noChangeShapeType="1"/>
            </p:cNvSpPr>
            <p:nvPr/>
          </p:nvSpPr>
          <p:spPr bwMode="auto">
            <a:xfrm flipV="1">
              <a:off x="4829175" y="4579938"/>
              <a:ext cx="1588" cy="985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2" name="Line 330"/>
            <p:cNvSpPr>
              <a:spLocks noChangeShapeType="1"/>
            </p:cNvSpPr>
            <p:nvPr/>
          </p:nvSpPr>
          <p:spPr bwMode="auto">
            <a:xfrm>
              <a:off x="4799013" y="5565775"/>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3" name="Line 331"/>
            <p:cNvSpPr>
              <a:spLocks noChangeShapeType="1"/>
            </p:cNvSpPr>
            <p:nvPr/>
          </p:nvSpPr>
          <p:spPr bwMode="auto">
            <a:xfrm>
              <a:off x="4799013" y="5370513"/>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4" name="Line 332"/>
            <p:cNvSpPr>
              <a:spLocks noChangeShapeType="1"/>
            </p:cNvSpPr>
            <p:nvPr/>
          </p:nvSpPr>
          <p:spPr bwMode="auto">
            <a:xfrm>
              <a:off x="4799013" y="5165725"/>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5" name="Line 333"/>
            <p:cNvSpPr>
              <a:spLocks noChangeShapeType="1"/>
            </p:cNvSpPr>
            <p:nvPr/>
          </p:nvSpPr>
          <p:spPr bwMode="auto">
            <a:xfrm>
              <a:off x="4799013" y="4970463"/>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6" name="Line 334"/>
            <p:cNvSpPr>
              <a:spLocks noChangeShapeType="1"/>
            </p:cNvSpPr>
            <p:nvPr/>
          </p:nvSpPr>
          <p:spPr bwMode="auto">
            <a:xfrm>
              <a:off x="4799013" y="4775200"/>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7" name="Line 335"/>
            <p:cNvSpPr>
              <a:spLocks noChangeShapeType="1"/>
            </p:cNvSpPr>
            <p:nvPr/>
          </p:nvSpPr>
          <p:spPr bwMode="auto">
            <a:xfrm>
              <a:off x="4799013" y="4579938"/>
              <a:ext cx="603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8" name="Line 336"/>
            <p:cNvSpPr>
              <a:spLocks noChangeShapeType="1"/>
            </p:cNvSpPr>
            <p:nvPr/>
          </p:nvSpPr>
          <p:spPr bwMode="auto">
            <a:xfrm>
              <a:off x="4829175" y="5565775"/>
              <a:ext cx="36337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09" name="Line 337"/>
            <p:cNvSpPr>
              <a:spLocks noChangeShapeType="1"/>
            </p:cNvSpPr>
            <p:nvPr/>
          </p:nvSpPr>
          <p:spPr bwMode="auto">
            <a:xfrm flipV="1">
              <a:off x="482917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0" name="Line 338"/>
            <p:cNvSpPr>
              <a:spLocks noChangeShapeType="1"/>
            </p:cNvSpPr>
            <p:nvPr/>
          </p:nvSpPr>
          <p:spPr bwMode="auto">
            <a:xfrm flipV="1">
              <a:off x="498316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1" name="Line 339"/>
            <p:cNvSpPr>
              <a:spLocks noChangeShapeType="1"/>
            </p:cNvSpPr>
            <p:nvPr/>
          </p:nvSpPr>
          <p:spPr bwMode="auto">
            <a:xfrm flipV="1">
              <a:off x="514667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2" name="Line 340"/>
            <p:cNvSpPr>
              <a:spLocks noChangeShapeType="1"/>
            </p:cNvSpPr>
            <p:nvPr/>
          </p:nvSpPr>
          <p:spPr bwMode="auto">
            <a:xfrm flipV="1">
              <a:off x="530066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3" name="Line 341"/>
            <p:cNvSpPr>
              <a:spLocks noChangeShapeType="1"/>
            </p:cNvSpPr>
            <p:nvPr/>
          </p:nvSpPr>
          <p:spPr bwMode="auto">
            <a:xfrm flipV="1">
              <a:off x="546576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4" name="Line 342"/>
            <p:cNvSpPr>
              <a:spLocks noChangeShapeType="1"/>
            </p:cNvSpPr>
            <p:nvPr/>
          </p:nvSpPr>
          <p:spPr bwMode="auto">
            <a:xfrm flipV="1">
              <a:off x="5619750"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5" name="Line 343"/>
            <p:cNvSpPr>
              <a:spLocks noChangeShapeType="1"/>
            </p:cNvSpPr>
            <p:nvPr/>
          </p:nvSpPr>
          <p:spPr bwMode="auto">
            <a:xfrm flipV="1">
              <a:off x="5773738"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6" name="Line 344"/>
            <p:cNvSpPr>
              <a:spLocks noChangeShapeType="1"/>
            </p:cNvSpPr>
            <p:nvPr/>
          </p:nvSpPr>
          <p:spPr bwMode="auto">
            <a:xfrm flipV="1">
              <a:off x="5937250"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7" name="Line 345"/>
            <p:cNvSpPr>
              <a:spLocks noChangeShapeType="1"/>
            </p:cNvSpPr>
            <p:nvPr/>
          </p:nvSpPr>
          <p:spPr bwMode="auto">
            <a:xfrm flipV="1">
              <a:off x="6091238"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8" name="Line 346"/>
            <p:cNvSpPr>
              <a:spLocks noChangeShapeType="1"/>
            </p:cNvSpPr>
            <p:nvPr/>
          </p:nvSpPr>
          <p:spPr bwMode="auto">
            <a:xfrm flipV="1">
              <a:off x="6256338"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19" name="Line 347"/>
            <p:cNvSpPr>
              <a:spLocks noChangeShapeType="1"/>
            </p:cNvSpPr>
            <p:nvPr/>
          </p:nvSpPr>
          <p:spPr bwMode="auto">
            <a:xfrm flipV="1">
              <a:off x="641032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0" name="Line 348"/>
            <p:cNvSpPr>
              <a:spLocks noChangeShapeType="1"/>
            </p:cNvSpPr>
            <p:nvPr/>
          </p:nvSpPr>
          <p:spPr bwMode="auto">
            <a:xfrm flipV="1">
              <a:off x="656431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1" name="Line 349"/>
            <p:cNvSpPr>
              <a:spLocks noChangeShapeType="1"/>
            </p:cNvSpPr>
            <p:nvPr/>
          </p:nvSpPr>
          <p:spPr bwMode="auto">
            <a:xfrm flipV="1">
              <a:off x="672782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2" name="Line 350"/>
            <p:cNvSpPr>
              <a:spLocks noChangeShapeType="1"/>
            </p:cNvSpPr>
            <p:nvPr/>
          </p:nvSpPr>
          <p:spPr bwMode="auto">
            <a:xfrm flipV="1">
              <a:off x="688181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3" name="Line 351"/>
            <p:cNvSpPr>
              <a:spLocks noChangeShapeType="1"/>
            </p:cNvSpPr>
            <p:nvPr/>
          </p:nvSpPr>
          <p:spPr bwMode="auto">
            <a:xfrm flipV="1">
              <a:off x="7035800"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4" name="Line 352"/>
            <p:cNvSpPr>
              <a:spLocks noChangeShapeType="1"/>
            </p:cNvSpPr>
            <p:nvPr/>
          </p:nvSpPr>
          <p:spPr bwMode="auto">
            <a:xfrm flipV="1">
              <a:off x="7200900"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5" name="Line 353"/>
            <p:cNvSpPr>
              <a:spLocks noChangeShapeType="1"/>
            </p:cNvSpPr>
            <p:nvPr/>
          </p:nvSpPr>
          <p:spPr bwMode="auto">
            <a:xfrm flipV="1">
              <a:off x="7354888"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6" name="Line 354"/>
            <p:cNvSpPr>
              <a:spLocks noChangeShapeType="1"/>
            </p:cNvSpPr>
            <p:nvPr/>
          </p:nvSpPr>
          <p:spPr bwMode="auto">
            <a:xfrm flipV="1">
              <a:off x="7518400"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7" name="Line 355"/>
            <p:cNvSpPr>
              <a:spLocks noChangeShapeType="1"/>
            </p:cNvSpPr>
            <p:nvPr/>
          </p:nvSpPr>
          <p:spPr bwMode="auto">
            <a:xfrm flipV="1">
              <a:off x="7672388"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8" name="Line 356"/>
            <p:cNvSpPr>
              <a:spLocks noChangeShapeType="1"/>
            </p:cNvSpPr>
            <p:nvPr/>
          </p:nvSpPr>
          <p:spPr bwMode="auto">
            <a:xfrm flipV="1">
              <a:off x="782637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29" name="Line 357"/>
            <p:cNvSpPr>
              <a:spLocks noChangeShapeType="1"/>
            </p:cNvSpPr>
            <p:nvPr/>
          </p:nvSpPr>
          <p:spPr bwMode="auto">
            <a:xfrm flipV="1">
              <a:off x="799147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0" name="Line 358"/>
            <p:cNvSpPr>
              <a:spLocks noChangeShapeType="1"/>
            </p:cNvSpPr>
            <p:nvPr/>
          </p:nvSpPr>
          <p:spPr bwMode="auto">
            <a:xfrm flipV="1">
              <a:off x="814546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1" name="Line 359"/>
            <p:cNvSpPr>
              <a:spLocks noChangeShapeType="1"/>
            </p:cNvSpPr>
            <p:nvPr/>
          </p:nvSpPr>
          <p:spPr bwMode="auto">
            <a:xfrm flipV="1">
              <a:off x="8308975"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2" name="Line 360"/>
            <p:cNvSpPr>
              <a:spLocks noChangeShapeType="1"/>
            </p:cNvSpPr>
            <p:nvPr/>
          </p:nvSpPr>
          <p:spPr bwMode="auto">
            <a:xfrm flipV="1">
              <a:off x="8462963" y="5534025"/>
              <a:ext cx="1588"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3" name="Line 361"/>
            <p:cNvSpPr>
              <a:spLocks noChangeShapeType="1"/>
            </p:cNvSpPr>
            <p:nvPr/>
          </p:nvSpPr>
          <p:spPr bwMode="auto">
            <a:xfrm flipV="1">
              <a:off x="4829175" y="5380038"/>
              <a:ext cx="153988"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4" name="Line 362"/>
            <p:cNvSpPr>
              <a:spLocks noChangeShapeType="1"/>
            </p:cNvSpPr>
            <p:nvPr/>
          </p:nvSpPr>
          <p:spPr bwMode="auto">
            <a:xfrm flipV="1">
              <a:off x="4983163" y="5319713"/>
              <a:ext cx="163513" cy="60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5" name="Line 363"/>
            <p:cNvSpPr>
              <a:spLocks noChangeShapeType="1"/>
            </p:cNvSpPr>
            <p:nvPr/>
          </p:nvSpPr>
          <p:spPr bwMode="auto">
            <a:xfrm>
              <a:off x="5146675" y="5319713"/>
              <a:ext cx="153988"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6" name="Line 364"/>
            <p:cNvSpPr>
              <a:spLocks noChangeShapeType="1"/>
            </p:cNvSpPr>
            <p:nvPr/>
          </p:nvSpPr>
          <p:spPr bwMode="auto">
            <a:xfrm flipV="1">
              <a:off x="5300663" y="5360988"/>
              <a:ext cx="165100" cy="101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7" name="Line 365"/>
            <p:cNvSpPr>
              <a:spLocks noChangeShapeType="1"/>
            </p:cNvSpPr>
            <p:nvPr/>
          </p:nvSpPr>
          <p:spPr bwMode="auto">
            <a:xfrm flipV="1">
              <a:off x="5465763" y="5175250"/>
              <a:ext cx="153988" cy="1857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8" name="Line 366"/>
            <p:cNvSpPr>
              <a:spLocks noChangeShapeType="1"/>
            </p:cNvSpPr>
            <p:nvPr/>
          </p:nvSpPr>
          <p:spPr bwMode="auto">
            <a:xfrm flipV="1">
              <a:off x="5619750" y="5073650"/>
              <a:ext cx="153988" cy="101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39" name="Line 367"/>
            <p:cNvSpPr>
              <a:spLocks noChangeShapeType="1"/>
            </p:cNvSpPr>
            <p:nvPr/>
          </p:nvSpPr>
          <p:spPr bwMode="auto">
            <a:xfrm>
              <a:off x="5773738" y="5073650"/>
              <a:ext cx="163513" cy="430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0" name="Line 368"/>
            <p:cNvSpPr>
              <a:spLocks noChangeShapeType="1"/>
            </p:cNvSpPr>
            <p:nvPr/>
          </p:nvSpPr>
          <p:spPr bwMode="auto">
            <a:xfrm flipV="1">
              <a:off x="5937250" y="5195888"/>
              <a:ext cx="153988" cy="307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1" name="Line 369"/>
            <p:cNvSpPr>
              <a:spLocks noChangeShapeType="1"/>
            </p:cNvSpPr>
            <p:nvPr/>
          </p:nvSpPr>
          <p:spPr bwMode="auto">
            <a:xfrm flipV="1">
              <a:off x="6091238" y="5133975"/>
              <a:ext cx="165100" cy="61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2" name="Line 370"/>
            <p:cNvSpPr>
              <a:spLocks noChangeShapeType="1"/>
            </p:cNvSpPr>
            <p:nvPr/>
          </p:nvSpPr>
          <p:spPr bwMode="auto">
            <a:xfrm>
              <a:off x="6256338" y="5133975"/>
              <a:ext cx="1539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3" name="Line 371"/>
            <p:cNvSpPr>
              <a:spLocks noChangeShapeType="1"/>
            </p:cNvSpPr>
            <p:nvPr/>
          </p:nvSpPr>
          <p:spPr bwMode="auto">
            <a:xfrm>
              <a:off x="6410325" y="5133975"/>
              <a:ext cx="153988" cy="257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4" name="Line 372"/>
            <p:cNvSpPr>
              <a:spLocks noChangeShapeType="1"/>
            </p:cNvSpPr>
            <p:nvPr/>
          </p:nvSpPr>
          <p:spPr bwMode="auto">
            <a:xfrm>
              <a:off x="6564313" y="5391150"/>
              <a:ext cx="163513"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5" name="Line 373"/>
            <p:cNvSpPr>
              <a:spLocks noChangeShapeType="1"/>
            </p:cNvSpPr>
            <p:nvPr/>
          </p:nvSpPr>
          <p:spPr bwMode="auto">
            <a:xfrm flipV="1">
              <a:off x="6727825" y="5186363"/>
              <a:ext cx="153988" cy="276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6" name="Line 374"/>
            <p:cNvSpPr>
              <a:spLocks noChangeShapeType="1"/>
            </p:cNvSpPr>
            <p:nvPr/>
          </p:nvSpPr>
          <p:spPr bwMode="auto">
            <a:xfrm>
              <a:off x="6881813" y="5186363"/>
              <a:ext cx="153988"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7" name="Line 375"/>
            <p:cNvSpPr>
              <a:spLocks noChangeShapeType="1"/>
            </p:cNvSpPr>
            <p:nvPr/>
          </p:nvSpPr>
          <p:spPr bwMode="auto">
            <a:xfrm flipV="1">
              <a:off x="7035800" y="5195888"/>
              <a:ext cx="165100" cy="4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8" name="Line 376"/>
            <p:cNvSpPr>
              <a:spLocks noChangeShapeType="1"/>
            </p:cNvSpPr>
            <p:nvPr/>
          </p:nvSpPr>
          <p:spPr bwMode="auto">
            <a:xfrm flipV="1">
              <a:off x="7200900" y="5103813"/>
              <a:ext cx="153988" cy="920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49" name="Line 377"/>
            <p:cNvSpPr>
              <a:spLocks noChangeShapeType="1"/>
            </p:cNvSpPr>
            <p:nvPr/>
          </p:nvSpPr>
          <p:spPr bwMode="auto">
            <a:xfrm flipV="1">
              <a:off x="7354888" y="4991100"/>
              <a:ext cx="163513" cy="1127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0" name="Line 378"/>
            <p:cNvSpPr>
              <a:spLocks noChangeShapeType="1"/>
            </p:cNvSpPr>
            <p:nvPr/>
          </p:nvSpPr>
          <p:spPr bwMode="auto">
            <a:xfrm>
              <a:off x="7518400" y="4991100"/>
              <a:ext cx="153988" cy="71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1" name="Line 379"/>
            <p:cNvSpPr>
              <a:spLocks noChangeShapeType="1"/>
            </p:cNvSpPr>
            <p:nvPr/>
          </p:nvSpPr>
          <p:spPr bwMode="auto">
            <a:xfrm flipV="1">
              <a:off x="7672388" y="4775200"/>
              <a:ext cx="153988" cy="287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2" name="Line 380"/>
            <p:cNvSpPr>
              <a:spLocks noChangeShapeType="1"/>
            </p:cNvSpPr>
            <p:nvPr/>
          </p:nvSpPr>
          <p:spPr bwMode="auto">
            <a:xfrm>
              <a:off x="7826375" y="4775200"/>
              <a:ext cx="165100" cy="420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3" name="Line 381"/>
            <p:cNvSpPr>
              <a:spLocks noChangeShapeType="1"/>
            </p:cNvSpPr>
            <p:nvPr/>
          </p:nvSpPr>
          <p:spPr bwMode="auto">
            <a:xfrm flipV="1">
              <a:off x="7991475" y="4949825"/>
              <a:ext cx="153988" cy="2460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4" name="Line 382"/>
            <p:cNvSpPr>
              <a:spLocks noChangeShapeType="1"/>
            </p:cNvSpPr>
            <p:nvPr/>
          </p:nvSpPr>
          <p:spPr bwMode="auto">
            <a:xfrm flipV="1">
              <a:off x="8145463" y="4632325"/>
              <a:ext cx="163513" cy="317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5" name="Line 383"/>
            <p:cNvSpPr>
              <a:spLocks noChangeShapeType="1"/>
            </p:cNvSpPr>
            <p:nvPr/>
          </p:nvSpPr>
          <p:spPr bwMode="auto">
            <a:xfrm>
              <a:off x="8308975" y="4632325"/>
              <a:ext cx="153988" cy="101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PH"/>
            </a:p>
          </p:txBody>
        </p:sp>
        <p:sp>
          <p:nvSpPr>
            <p:cNvPr id="643456" name="Rectangle 384"/>
            <p:cNvSpPr>
              <a:spLocks noChangeArrowheads="1"/>
            </p:cNvSpPr>
            <p:nvPr/>
          </p:nvSpPr>
          <p:spPr bwMode="auto">
            <a:xfrm>
              <a:off x="4803775" y="5478463"/>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457" name="Rectangle 385"/>
            <p:cNvSpPr>
              <a:spLocks noChangeArrowheads="1"/>
            </p:cNvSpPr>
            <p:nvPr/>
          </p:nvSpPr>
          <p:spPr bwMode="auto">
            <a:xfrm>
              <a:off x="4957763" y="5354638"/>
              <a:ext cx="50800" cy="52388"/>
            </a:xfrm>
            <a:prstGeom prst="rect">
              <a:avLst/>
            </a:prstGeom>
            <a:solidFill>
              <a:srgbClr val="000000"/>
            </a:solidFill>
            <a:ln w="9525">
              <a:solidFill>
                <a:srgbClr val="FFFFFF"/>
              </a:solidFill>
              <a:miter lim="800000"/>
              <a:headEnd/>
              <a:tailEnd/>
            </a:ln>
          </p:spPr>
          <p:txBody>
            <a:bodyPr/>
            <a:lstStyle/>
            <a:p>
              <a:endParaRPr lang="en-PH"/>
            </a:p>
          </p:txBody>
        </p:sp>
        <p:sp>
          <p:nvSpPr>
            <p:cNvPr id="643458" name="Rectangle 386"/>
            <p:cNvSpPr>
              <a:spLocks noChangeArrowheads="1"/>
            </p:cNvSpPr>
            <p:nvPr/>
          </p:nvSpPr>
          <p:spPr bwMode="auto">
            <a:xfrm>
              <a:off x="5121275" y="5292725"/>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59" name="Rectangle 387"/>
            <p:cNvSpPr>
              <a:spLocks noChangeArrowheads="1"/>
            </p:cNvSpPr>
            <p:nvPr/>
          </p:nvSpPr>
          <p:spPr bwMode="auto">
            <a:xfrm>
              <a:off x="5275263" y="5437188"/>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60" name="Rectangle 388"/>
            <p:cNvSpPr>
              <a:spLocks noChangeArrowheads="1"/>
            </p:cNvSpPr>
            <p:nvPr/>
          </p:nvSpPr>
          <p:spPr bwMode="auto">
            <a:xfrm>
              <a:off x="5440363" y="5334000"/>
              <a:ext cx="50800" cy="52388"/>
            </a:xfrm>
            <a:prstGeom prst="rect">
              <a:avLst/>
            </a:prstGeom>
            <a:solidFill>
              <a:srgbClr val="000000"/>
            </a:solidFill>
            <a:ln w="9525">
              <a:solidFill>
                <a:srgbClr val="FFFFFF"/>
              </a:solidFill>
              <a:miter lim="800000"/>
              <a:headEnd/>
              <a:tailEnd/>
            </a:ln>
          </p:spPr>
          <p:txBody>
            <a:bodyPr/>
            <a:lstStyle/>
            <a:p>
              <a:endParaRPr lang="en-PH"/>
            </a:p>
          </p:txBody>
        </p:sp>
        <p:sp>
          <p:nvSpPr>
            <p:cNvPr id="643461" name="Rectangle 389"/>
            <p:cNvSpPr>
              <a:spLocks noChangeArrowheads="1"/>
            </p:cNvSpPr>
            <p:nvPr/>
          </p:nvSpPr>
          <p:spPr bwMode="auto">
            <a:xfrm>
              <a:off x="5594350" y="5149850"/>
              <a:ext cx="50800" cy="52388"/>
            </a:xfrm>
            <a:prstGeom prst="rect">
              <a:avLst/>
            </a:prstGeom>
            <a:solidFill>
              <a:srgbClr val="000000"/>
            </a:solidFill>
            <a:ln w="9525">
              <a:solidFill>
                <a:srgbClr val="FFFFFF"/>
              </a:solidFill>
              <a:miter lim="800000"/>
              <a:headEnd/>
              <a:tailEnd/>
            </a:ln>
          </p:spPr>
          <p:txBody>
            <a:bodyPr/>
            <a:lstStyle/>
            <a:p>
              <a:endParaRPr lang="en-PH"/>
            </a:p>
          </p:txBody>
        </p:sp>
        <p:sp>
          <p:nvSpPr>
            <p:cNvPr id="643462" name="Rectangle 390"/>
            <p:cNvSpPr>
              <a:spLocks noChangeArrowheads="1"/>
            </p:cNvSpPr>
            <p:nvPr/>
          </p:nvSpPr>
          <p:spPr bwMode="auto">
            <a:xfrm>
              <a:off x="5748338" y="5046663"/>
              <a:ext cx="50800" cy="52388"/>
            </a:xfrm>
            <a:prstGeom prst="rect">
              <a:avLst/>
            </a:prstGeom>
            <a:solidFill>
              <a:srgbClr val="000000"/>
            </a:solidFill>
            <a:ln w="9525">
              <a:solidFill>
                <a:srgbClr val="FFFFFF"/>
              </a:solidFill>
              <a:miter lim="800000"/>
              <a:headEnd/>
              <a:tailEnd/>
            </a:ln>
          </p:spPr>
          <p:txBody>
            <a:bodyPr/>
            <a:lstStyle/>
            <a:p>
              <a:endParaRPr lang="en-PH"/>
            </a:p>
          </p:txBody>
        </p:sp>
        <p:sp>
          <p:nvSpPr>
            <p:cNvPr id="643463" name="Rectangle 391"/>
            <p:cNvSpPr>
              <a:spLocks noChangeArrowheads="1"/>
            </p:cNvSpPr>
            <p:nvPr/>
          </p:nvSpPr>
          <p:spPr bwMode="auto">
            <a:xfrm>
              <a:off x="5911850" y="5478463"/>
              <a:ext cx="52388" cy="50800"/>
            </a:xfrm>
            <a:prstGeom prst="rect">
              <a:avLst/>
            </a:prstGeom>
            <a:solidFill>
              <a:srgbClr val="000000"/>
            </a:solidFill>
            <a:ln w="9525">
              <a:solidFill>
                <a:srgbClr val="FFFFFF"/>
              </a:solidFill>
              <a:miter lim="800000"/>
              <a:headEnd/>
              <a:tailEnd/>
            </a:ln>
          </p:spPr>
          <p:txBody>
            <a:bodyPr/>
            <a:lstStyle/>
            <a:p>
              <a:endParaRPr lang="en-PH"/>
            </a:p>
          </p:txBody>
        </p:sp>
        <p:sp>
          <p:nvSpPr>
            <p:cNvPr id="643464" name="Rectangle 392"/>
            <p:cNvSpPr>
              <a:spLocks noChangeArrowheads="1"/>
            </p:cNvSpPr>
            <p:nvPr/>
          </p:nvSpPr>
          <p:spPr bwMode="auto">
            <a:xfrm>
              <a:off x="6065838" y="5170488"/>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65" name="Rectangle 393"/>
            <p:cNvSpPr>
              <a:spLocks noChangeArrowheads="1"/>
            </p:cNvSpPr>
            <p:nvPr/>
          </p:nvSpPr>
          <p:spPr bwMode="auto">
            <a:xfrm>
              <a:off x="6229350" y="5108575"/>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66" name="Rectangle 394"/>
            <p:cNvSpPr>
              <a:spLocks noChangeArrowheads="1"/>
            </p:cNvSpPr>
            <p:nvPr/>
          </p:nvSpPr>
          <p:spPr bwMode="auto">
            <a:xfrm>
              <a:off x="6383338" y="5108575"/>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67" name="Rectangle 395"/>
            <p:cNvSpPr>
              <a:spLocks noChangeArrowheads="1"/>
            </p:cNvSpPr>
            <p:nvPr/>
          </p:nvSpPr>
          <p:spPr bwMode="auto">
            <a:xfrm>
              <a:off x="6538913" y="5365750"/>
              <a:ext cx="50800" cy="50800"/>
            </a:xfrm>
            <a:prstGeom prst="rect">
              <a:avLst/>
            </a:prstGeom>
            <a:solidFill>
              <a:srgbClr val="000000"/>
            </a:solidFill>
            <a:ln w="9525">
              <a:solidFill>
                <a:srgbClr val="FFFFFF"/>
              </a:solidFill>
              <a:miter lim="800000"/>
              <a:headEnd/>
              <a:tailEnd/>
            </a:ln>
          </p:spPr>
          <p:txBody>
            <a:bodyPr/>
            <a:lstStyle/>
            <a:p>
              <a:endParaRPr lang="en-PH"/>
            </a:p>
          </p:txBody>
        </p:sp>
        <p:sp>
          <p:nvSpPr>
            <p:cNvPr id="643468" name="Rectangle 396"/>
            <p:cNvSpPr>
              <a:spLocks noChangeArrowheads="1"/>
            </p:cNvSpPr>
            <p:nvPr/>
          </p:nvSpPr>
          <p:spPr bwMode="auto">
            <a:xfrm>
              <a:off x="6702425" y="5437188"/>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69" name="Rectangle 397"/>
            <p:cNvSpPr>
              <a:spLocks noChangeArrowheads="1"/>
            </p:cNvSpPr>
            <p:nvPr/>
          </p:nvSpPr>
          <p:spPr bwMode="auto">
            <a:xfrm>
              <a:off x="6856413" y="5159375"/>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70" name="Rectangle 398"/>
            <p:cNvSpPr>
              <a:spLocks noChangeArrowheads="1"/>
            </p:cNvSpPr>
            <p:nvPr/>
          </p:nvSpPr>
          <p:spPr bwMode="auto">
            <a:xfrm>
              <a:off x="7010400" y="5211763"/>
              <a:ext cx="52388" cy="50800"/>
            </a:xfrm>
            <a:prstGeom prst="rect">
              <a:avLst/>
            </a:prstGeom>
            <a:solidFill>
              <a:srgbClr val="000000"/>
            </a:solidFill>
            <a:ln w="9525">
              <a:solidFill>
                <a:srgbClr val="FFFFFF"/>
              </a:solidFill>
              <a:miter lim="800000"/>
              <a:headEnd/>
              <a:tailEnd/>
            </a:ln>
          </p:spPr>
          <p:txBody>
            <a:bodyPr/>
            <a:lstStyle/>
            <a:p>
              <a:endParaRPr lang="en-PH"/>
            </a:p>
          </p:txBody>
        </p:sp>
        <p:sp>
          <p:nvSpPr>
            <p:cNvPr id="643471" name="Rectangle 399"/>
            <p:cNvSpPr>
              <a:spLocks noChangeArrowheads="1"/>
            </p:cNvSpPr>
            <p:nvPr/>
          </p:nvSpPr>
          <p:spPr bwMode="auto">
            <a:xfrm>
              <a:off x="7173913" y="5170488"/>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72" name="Rectangle 400"/>
            <p:cNvSpPr>
              <a:spLocks noChangeArrowheads="1"/>
            </p:cNvSpPr>
            <p:nvPr/>
          </p:nvSpPr>
          <p:spPr bwMode="auto">
            <a:xfrm>
              <a:off x="7327900" y="5078413"/>
              <a:ext cx="52388" cy="50800"/>
            </a:xfrm>
            <a:prstGeom prst="rect">
              <a:avLst/>
            </a:prstGeom>
            <a:solidFill>
              <a:srgbClr val="000000"/>
            </a:solidFill>
            <a:ln w="9525">
              <a:solidFill>
                <a:srgbClr val="FFFFFF"/>
              </a:solidFill>
              <a:miter lim="800000"/>
              <a:headEnd/>
              <a:tailEnd/>
            </a:ln>
          </p:spPr>
          <p:txBody>
            <a:bodyPr/>
            <a:lstStyle/>
            <a:p>
              <a:endParaRPr lang="en-PH"/>
            </a:p>
          </p:txBody>
        </p:sp>
        <p:sp>
          <p:nvSpPr>
            <p:cNvPr id="643473" name="Rectangle 401"/>
            <p:cNvSpPr>
              <a:spLocks noChangeArrowheads="1"/>
            </p:cNvSpPr>
            <p:nvPr/>
          </p:nvSpPr>
          <p:spPr bwMode="auto">
            <a:xfrm>
              <a:off x="7493000" y="4964113"/>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74" name="Rectangle 402"/>
            <p:cNvSpPr>
              <a:spLocks noChangeArrowheads="1"/>
            </p:cNvSpPr>
            <p:nvPr/>
          </p:nvSpPr>
          <p:spPr bwMode="auto">
            <a:xfrm>
              <a:off x="7646988" y="5037138"/>
              <a:ext cx="52388" cy="50800"/>
            </a:xfrm>
            <a:prstGeom prst="rect">
              <a:avLst/>
            </a:prstGeom>
            <a:solidFill>
              <a:srgbClr val="000000"/>
            </a:solidFill>
            <a:ln w="9525">
              <a:solidFill>
                <a:srgbClr val="FFFFFF"/>
              </a:solidFill>
              <a:miter lim="800000"/>
              <a:headEnd/>
              <a:tailEnd/>
            </a:ln>
          </p:spPr>
          <p:txBody>
            <a:bodyPr/>
            <a:lstStyle/>
            <a:p>
              <a:endParaRPr lang="en-PH"/>
            </a:p>
          </p:txBody>
        </p:sp>
        <p:sp>
          <p:nvSpPr>
            <p:cNvPr id="643475" name="Rectangle 403"/>
            <p:cNvSpPr>
              <a:spLocks noChangeArrowheads="1"/>
            </p:cNvSpPr>
            <p:nvPr/>
          </p:nvSpPr>
          <p:spPr bwMode="auto">
            <a:xfrm>
              <a:off x="7800975" y="4749800"/>
              <a:ext cx="52388" cy="50800"/>
            </a:xfrm>
            <a:prstGeom prst="rect">
              <a:avLst/>
            </a:prstGeom>
            <a:solidFill>
              <a:srgbClr val="000000"/>
            </a:solidFill>
            <a:ln w="9525">
              <a:solidFill>
                <a:srgbClr val="FFFFFF"/>
              </a:solidFill>
              <a:miter lim="800000"/>
              <a:headEnd/>
              <a:tailEnd/>
            </a:ln>
          </p:spPr>
          <p:txBody>
            <a:bodyPr/>
            <a:lstStyle/>
            <a:p>
              <a:endParaRPr lang="en-PH"/>
            </a:p>
          </p:txBody>
        </p:sp>
        <p:sp>
          <p:nvSpPr>
            <p:cNvPr id="643476" name="Rectangle 404"/>
            <p:cNvSpPr>
              <a:spLocks noChangeArrowheads="1"/>
            </p:cNvSpPr>
            <p:nvPr/>
          </p:nvSpPr>
          <p:spPr bwMode="auto">
            <a:xfrm>
              <a:off x="7964488" y="5170488"/>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77" name="Rectangle 405"/>
            <p:cNvSpPr>
              <a:spLocks noChangeArrowheads="1"/>
            </p:cNvSpPr>
            <p:nvPr/>
          </p:nvSpPr>
          <p:spPr bwMode="auto">
            <a:xfrm>
              <a:off x="8118475" y="4924425"/>
              <a:ext cx="52388" cy="50800"/>
            </a:xfrm>
            <a:prstGeom prst="rect">
              <a:avLst/>
            </a:prstGeom>
            <a:solidFill>
              <a:srgbClr val="000000"/>
            </a:solidFill>
            <a:ln w="9525">
              <a:solidFill>
                <a:srgbClr val="FFFFFF"/>
              </a:solidFill>
              <a:miter lim="800000"/>
              <a:headEnd/>
              <a:tailEnd/>
            </a:ln>
          </p:spPr>
          <p:txBody>
            <a:bodyPr/>
            <a:lstStyle/>
            <a:p>
              <a:endParaRPr lang="en-PH"/>
            </a:p>
          </p:txBody>
        </p:sp>
        <p:sp>
          <p:nvSpPr>
            <p:cNvPr id="643478" name="Rectangle 406"/>
            <p:cNvSpPr>
              <a:spLocks noChangeArrowheads="1"/>
            </p:cNvSpPr>
            <p:nvPr/>
          </p:nvSpPr>
          <p:spPr bwMode="auto">
            <a:xfrm>
              <a:off x="8283575" y="4605338"/>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79" name="Rectangle 407"/>
            <p:cNvSpPr>
              <a:spLocks noChangeArrowheads="1"/>
            </p:cNvSpPr>
            <p:nvPr/>
          </p:nvSpPr>
          <p:spPr bwMode="auto">
            <a:xfrm>
              <a:off x="8437563" y="4708525"/>
              <a:ext cx="52388" cy="52388"/>
            </a:xfrm>
            <a:prstGeom prst="rect">
              <a:avLst/>
            </a:prstGeom>
            <a:solidFill>
              <a:srgbClr val="000000"/>
            </a:solidFill>
            <a:ln w="9525">
              <a:solidFill>
                <a:srgbClr val="FFFFFF"/>
              </a:solidFill>
              <a:miter lim="800000"/>
              <a:headEnd/>
              <a:tailEnd/>
            </a:ln>
          </p:spPr>
          <p:txBody>
            <a:bodyPr/>
            <a:lstStyle/>
            <a:p>
              <a:endParaRPr lang="en-PH"/>
            </a:p>
          </p:txBody>
        </p:sp>
        <p:sp>
          <p:nvSpPr>
            <p:cNvPr id="643480" name="Rectangle 408"/>
            <p:cNvSpPr>
              <a:spLocks noChangeArrowheads="1"/>
            </p:cNvSpPr>
            <p:nvPr/>
          </p:nvSpPr>
          <p:spPr bwMode="auto">
            <a:xfrm>
              <a:off x="5886450" y="4343400"/>
              <a:ext cx="15597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dirty="0" smtClean="0">
                  <a:solidFill>
                    <a:srgbClr val="000000"/>
                  </a:solidFill>
                </a:rPr>
                <a:t>Gym Tons of Waste Collected</a:t>
              </a:r>
              <a:endParaRPr lang="en-US" altLang="en-US" sz="2400" i="1" dirty="0"/>
            </a:p>
          </p:txBody>
        </p:sp>
        <p:sp>
          <p:nvSpPr>
            <p:cNvPr id="643481" name="Rectangle 409"/>
            <p:cNvSpPr>
              <a:spLocks noChangeArrowheads="1"/>
            </p:cNvSpPr>
            <p:nvPr/>
          </p:nvSpPr>
          <p:spPr bwMode="auto">
            <a:xfrm>
              <a:off x="6502400" y="5934075"/>
              <a:ext cx="3032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Month</a:t>
              </a:r>
              <a:endParaRPr lang="en-US" altLang="en-US" sz="2400" i="1"/>
            </a:p>
          </p:txBody>
        </p:sp>
        <p:sp>
          <p:nvSpPr>
            <p:cNvPr id="643482" name="Rectangle 410"/>
            <p:cNvSpPr>
              <a:spLocks noChangeArrowheads="1"/>
            </p:cNvSpPr>
            <p:nvPr/>
          </p:nvSpPr>
          <p:spPr bwMode="auto">
            <a:xfrm rot="16200000">
              <a:off x="4283075" y="5019675"/>
              <a:ext cx="242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rPr>
                <a:t>Tons</a:t>
              </a:r>
              <a:endParaRPr lang="en-US" altLang="en-US" sz="2400" i="1"/>
            </a:p>
          </p:txBody>
        </p:sp>
        <p:grpSp>
          <p:nvGrpSpPr>
            <p:cNvPr id="6" name="Group 411"/>
            <p:cNvGrpSpPr>
              <a:grpSpLocks/>
            </p:cNvGrpSpPr>
            <p:nvPr/>
          </p:nvGrpSpPr>
          <p:grpSpPr bwMode="auto">
            <a:xfrm>
              <a:off x="4572000" y="4529138"/>
              <a:ext cx="200025" cy="1092200"/>
              <a:chOff x="3244" y="2750"/>
              <a:chExt cx="126" cy="688"/>
            </a:xfrm>
          </p:grpSpPr>
          <p:sp>
            <p:nvSpPr>
              <p:cNvPr id="643484" name="Rectangle 412"/>
              <p:cNvSpPr>
                <a:spLocks noChangeArrowheads="1"/>
              </p:cNvSpPr>
              <p:nvPr/>
            </p:nvSpPr>
            <p:spPr bwMode="auto">
              <a:xfrm>
                <a:off x="3277" y="3371"/>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300</a:t>
                </a:r>
                <a:endParaRPr lang="en-US" altLang="en-US" sz="2400" i="1"/>
              </a:p>
            </p:txBody>
          </p:sp>
          <p:sp>
            <p:nvSpPr>
              <p:cNvPr id="643485" name="Rectangle 413"/>
              <p:cNvSpPr>
                <a:spLocks noChangeArrowheads="1"/>
              </p:cNvSpPr>
              <p:nvPr/>
            </p:nvSpPr>
            <p:spPr bwMode="auto">
              <a:xfrm>
                <a:off x="3277" y="3248"/>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500</a:t>
                </a:r>
                <a:endParaRPr lang="en-US" altLang="en-US" sz="2400" i="1"/>
              </a:p>
            </p:txBody>
          </p:sp>
          <p:sp>
            <p:nvSpPr>
              <p:cNvPr id="643486" name="Rectangle 414"/>
              <p:cNvSpPr>
                <a:spLocks noChangeArrowheads="1"/>
              </p:cNvSpPr>
              <p:nvPr/>
            </p:nvSpPr>
            <p:spPr bwMode="auto">
              <a:xfrm>
                <a:off x="3277" y="3125"/>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700</a:t>
                </a:r>
                <a:endParaRPr lang="en-US" altLang="en-US" sz="2400" i="1"/>
              </a:p>
            </p:txBody>
          </p:sp>
          <p:sp>
            <p:nvSpPr>
              <p:cNvPr id="643487" name="Rectangle 415"/>
              <p:cNvSpPr>
                <a:spLocks noChangeArrowheads="1"/>
              </p:cNvSpPr>
              <p:nvPr/>
            </p:nvSpPr>
            <p:spPr bwMode="auto">
              <a:xfrm>
                <a:off x="3277" y="3002"/>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900</a:t>
                </a:r>
                <a:endParaRPr lang="en-US" altLang="en-US" sz="2400" i="1"/>
              </a:p>
            </p:txBody>
          </p:sp>
          <p:sp>
            <p:nvSpPr>
              <p:cNvPr id="643488" name="Rectangle 416"/>
              <p:cNvSpPr>
                <a:spLocks noChangeArrowheads="1"/>
              </p:cNvSpPr>
              <p:nvPr/>
            </p:nvSpPr>
            <p:spPr bwMode="auto">
              <a:xfrm>
                <a:off x="3244" y="2873"/>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1100</a:t>
                </a:r>
                <a:endParaRPr lang="en-US" altLang="en-US" sz="2400" i="1"/>
              </a:p>
            </p:txBody>
          </p:sp>
          <p:sp>
            <p:nvSpPr>
              <p:cNvPr id="643489" name="Rectangle 417"/>
              <p:cNvSpPr>
                <a:spLocks noChangeArrowheads="1"/>
              </p:cNvSpPr>
              <p:nvPr/>
            </p:nvSpPr>
            <p:spPr bwMode="auto">
              <a:xfrm>
                <a:off x="3244" y="2750"/>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1300</a:t>
                </a:r>
                <a:endParaRPr lang="en-US" altLang="en-US" sz="2400" i="1"/>
              </a:p>
            </p:txBody>
          </p:sp>
        </p:grpSp>
        <p:grpSp>
          <p:nvGrpSpPr>
            <p:cNvPr id="7" name="Group 467"/>
            <p:cNvGrpSpPr>
              <a:grpSpLocks/>
            </p:cNvGrpSpPr>
            <p:nvPr/>
          </p:nvGrpSpPr>
          <p:grpSpPr bwMode="auto">
            <a:xfrm>
              <a:off x="5146675" y="3892550"/>
              <a:ext cx="3463925" cy="222250"/>
              <a:chOff x="2875" y="1732"/>
              <a:chExt cx="2182" cy="140"/>
            </a:xfrm>
          </p:grpSpPr>
          <p:sp>
            <p:nvSpPr>
              <p:cNvPr id="643540" name="Rectangle 468"/>
              <p:cNvSpPr>
                <a:spLocks noChangeArrowheads="1"/>
              </p:cNvSpPr>
              <p:nvPr/>
            </p:nvSpPr>
            <p:spPr bwMode="auto">
              <a:xfrm rot="16200000">
                <a:off x="2854"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9/91</a:t>
                </a:r>
                <a:endParaRPr lang="en-US" altLang="en-US" sz="2400" i="1"/>
              </a:p>
            </p:txBody>
          </p:sp>
          <p:sp>
            <p:nvSpPr>
              <p:cNvPr id="643541" name="Rectangle 469"/>
              <p:cNvSpPr>
                <a:spLocks noChangeArrowheads="1"/>
              </p:cNvSpPr>
              <p:nvPr/>
            </p:nvSpPr>
            <p:spPr bwMode="auto">
              <a:xfrm rot="16200000">
                <a:off x="2923"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542" name="Rectangle 470"/>
              <p:cNvSpPr>
                <a:spLocks noChangeArrowheads="1"/>
              </p:cNvSpPr>
              <p:nvPr/>
            </p:nvSpPr>
            <p:spPr bwMode="auto">
              <a:xfrm rot="16200000">
                <a:off x="3013"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543" name="Rectangle 471"/>
              <p:cNvSpPr>
                <a:spLocks noChangeArrowheads="1"/>
              </p:cNvSpPr>
              <p:nvPr/>
            </p:nvSpPr>
            <p:spPr bwMode="auto">
              <a:xfrm rot="16200000">
                <a:off x="3109"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11/91</a:t>
                </a:r>
                <a:endParaRPr lang="en-US" altLang="en-US" sz="2400" i="1"/>
              </a:p>
            </p:txBody>
          </p:sp>
          <p:sp>
            <p:nvSpPr>
              <p:cNvPr id="643544" name="Rectangle 472"/>
              <p:cNvSpPr>
                <a:spLocks noChangeArrowheads="1"/>
              </p:cNvSpPr>
              <p:nvPr/>
            </p:nvSpPr>
            <p:spPr bwMode="auto">
              <a:xfrm rot="16200000">
                <a:off x="3199"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12/91</a:t>
                </a:r>
                <a:endParaRPr lang="en-US" altLang="en-US" sz="2400" i="1"/>
              </a:p>
            </p:txBody>
          </p:sp>
          <p:sp>
            <p:nvSpPr>
              <p:cNvPr id="643545" name="Rectangle 473"/>
              <p:cNvSpPr>
                <a:spLocks noChangeArrowheads="1"/>
              </p:cNvSpPr>
              <p:nvPr/>
            </p:nvSpPr>
            <p:spPr bwMode="auto">
              <a:xfrm rot="16200000">
                <a:off x="3310"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1/92</a:t>
                </a:r>
                <a:endParaRPr lang="en-US" altLang="en-US" sz="2400" i="1"/>
              </a:p>
            </p:txBody>
          </p:sp>
          <p:sp>
            <p:nvSpPr>
              <p:cNvPr id="643546" name="Rectangle 474"/>
              <p:cNvSpPr>
                <a:spLocks noChangeArrowheads="1"/>
              </p:cNvSpPr>
              <p:nvPr/>
            </p:nvSpPr>
            <p:spPr bwMode="auto">
              <a:xfrm rot="16200000">
                <a:off x="3406" y="1753"/>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2/92</a:t>
                </a:r>
                <a:endParaRPr lang="en-US" altLang="en-US" sz="2400" i="1"/>
              </a:p>
            </p:txBody>
          </p:sp>
          <p:sp>
            <p:nvSpPr>
              <p:cNvPr id="643547" name="Rectangle 475"/>
              <p:cNvSpPr>
                <a:spLocks noChangeArrowheads="1"/>
              </p:cNvSpPr>
              <p:nvPr/>
            </p:nvSpPr>
            <p:spPr bwMode="auto">
              <a:xfrm rot="16200000">
                <a:off x="3495"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3/92</a:t>
                </a:r>
                <a:endParaRPr lang="en-US" altLang="en-US" sz="2400" i="1"/>
              </a:p>
            </p:txBody>
          </p:sp>
          <p:sp>
            <p:nvSpPr>
              <p:cNvPr id="643548" name="Rectangle 476"/>
              <p:cNvSpPr>
                <a:spLocks noChangeArrowheads="1"/>
              </p:cNvSpPr>
              <p:nvPr/>
            </p:nvSpPr>
            <p:spPr bwMode="auto">
              <a:xfrm rot="16200000">
                <a:off x="3591"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4/92</a:t>
                </a:r>
                <a:endParaRPr lang="en-US" altLang="en-US" sz="2400" i="1"/>
              </a:p>
            </p:txBody>
          </p:sp>
          <p:sp>
            <p:nvSpPr>
              <p:cNvPr id="643549" name="Rectangle 477"/>
              <p:cNvSpPr>
                <a:spLocks noChangeArrowheads="1"/>
              </p:cNvSpPr>
              <p:nvPr/>
            </p:nvSpPr>
            <p:spPr bwMode="auto">
              <a:xfrm rot="16200000">
                <a:off x="3681"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5/92</a:t>
                </a:r>
                <a:endParaRPr lang="en-US" altLang="en-US" sz="2400" i="1"/>
              </a:p>
            </p:txBody>
          </p:sp>
          <p:sp>
            <p:nvSpPr>
              <p:cNvPr id="643550" name="Rectangle 478"/>
              <p:cNvSpPr>
                <a:spLocks noChangeArrowheads="1"/>
              </p:cNvSpPr>
              <p:nvPr/>
            </p:nvSpPr>
            <p:spPr bwMode="auto">
              <a:xfrm rot="16200000">
                <a:off x="3771"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6/92</a:t>
                </a:r>
                <a:endParaRPr lang="en-US" altLang="en-US" sz="2400" i="1"/>
              </a:p>
            </p:txBody>
          </p:sp>
          <p:sp>
            <p:nvSpPr>
              <p:cNvPr id="643551" name="Rectangle 479"/>
              <p:cNvSpPr>
                <a:spLocks noChangeArrowheads="1"/>
              </p:cNvSpPr>
              <p:nvPr/>
            </p:nvSpPr>
            <p:spPr bwMode="auto">
              <a:xfrm rot="16200000">
                <a:off x="3867"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7/92</a:t>
                </a:r>
                <a:endParaRPr lang="en-US" altLang="en-US" sz="2400" i="1"/>
              </a:p>
            </p:txBody>
          </p:sp>
          <p:sp>
            <p:nvSpPr>
              <p:cNvPr id="643552" name="Rectangle 480"/>
              <p:cNvSpPr>
                <a:spLocks noChangeArrowheads="1"/>
              </p:cNvSpPr>
              <p:nvPr/>
            </p:nvSpPr>
            <p:spPr bwMode="auto">
              <a:xfrm rot="16200000">
                <a:off x="3957"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8/92</a:t>
                </a:r>
                <a:endParaRPr lang="en-US" altLang="en-US" sz="2400" i="1"/>
              </a:p>
            </p:txBody>
          </p:sp>
          <p:sp>
            <p:nvSpPr>
              <p:cNvPr id="643553" name="Rectangle 481"/>
              <p:cNvSpPr>
                <a:spLocks noChangeArrowheads="1"/>
              </p:cNvSpPr>
              <p:nvPr/>
            </p:nvSpPr>
            <p:spPr bwMode="auto">
              <a:xfrm rot="16200000">
                <a:off x="4052" y="1755"/>
                <a:ext cx="10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9/92</a:t>
                </a:r>
                <a:endParaRPr lang="en-US" altLang="en-US" sz="2400" i="1"/>
              </a:p>
            </p:txBody>
          </p:sp>
          <p:sp>
            <p:nvSpPr>
              <p:cNvPr id="643554" name="Rectangle 482"/>
              <p:cNvSpPr>
                <a:spLocks noChangeArrowheads="1"/>
              </p:cNvSpPr>
              <p:nvPr/>
            </p:nvSpPr>
            <p:spPr bwMode="auto">
              <a:xfrm rot="16200000">
                <a:off x="4121"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10/92</a:t>
                </a:r>
                <a:endParaRPr lang="en-US" altLang="en-US" sz="2400" i="1"/>
              </a:p>
            </p:txBody>
          </p:sp>
          <p:sp>
            <p:nvSpPr>
              <p:cNvPr id="643555" name="Rectangle 483"/>
              <p:cNvSpPr>
                <a:spLocks noChangeArrowheads="1"/>
              </p:cNvSpPr>
              <p:nvPr/>
            </p:nvSpPr>
            <p:spPr bwMode="auto">
              <a:xfrm rot="16200000">
                <a:off x="4211"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11/92</a:t>
                </a:r>
                <a:endParaRPr lang="en-US" altLang="en-US" sz="2400" i="1"/>
              </a:p>
            </p:txBody>
          </p:sp>
          <p:sp>
            <p:nvSpPr>
              <p:cNvPr id="643556" name="Rectangle 484"/>
              <p:cNvSpPr>
                <a:spLocks noChangeArrowheads="1"/>
              </p:cNvSpPr>
              <p:nvPr/>
            </p:nvSpPr>
            <p:spPr bwMode="auto">
              <a:xfrm rot="16200000">
                <a:off x="4307" y="1768"/>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12/92</a:t>
                </a:r>
                <a:endParaRPr lang="en-US" altLang="en-US" sz="2400" i="1"/>
              </a:p>
            </p:txBody>
          </p:sp>
          <p:sp>
            <p:nvSpPr>
              <p:cNvPr id="643557" name="Rectangle 485"/>
              <p:cNvSpPr>
                <a:spLocks noChangeArrowheads="1"/>
              </p:cNvSpPr>
              <p:nvPr/>
            </p:nvSpPr>
            <p:spPr bwMode="auto">
              <a:xfrm rot="16200000">
                <a:off x="4418"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1/93</a:t>
                </a:r>
                <a:endParaRPr lang="en-US" altLang="en-US" sz="2400" i="1"/>
              </a:p>
            </p:txBody>
          </p:sp>
          <p:sp>
            <p:nvSpPr>
              <p:cNvPr id="643558" name="Rectangle 486"/>
              <p:cNvSpPr>
                <a:spLocks noChangeArrowheads="1"/>
              </p:cNvSpPr>
              <p:nvPr/>
            </p:nvSpPr>
            <p:spPr bwMode="auto">
              <a:xfrm rot="16200000">
                <a:off x="4508"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2/93</a:t>
                </a:r>
                <a:endParaRPr lang="en-US" altLang="en-US" sz="2400" i="1"/>
              </a:p>
            </p:txBody>
          </p:sp>
          <p:sp>
            <p:nvSpPr>
              <p:cNvPr id="643559" name="Rectangle 487"/>
              <p:cNvSpPr>
                <a:spLocks noChangeArrowheads="1"/>
              </p:cNvSpPr>
              <p:nvPr/>
            </p:nvSpPr>
            <p:spPr bwMode="auto">
              <a:xfrm rot="16200000">
                <a:off x="4604"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3/93</a:t>
                </a:r>
                <a:endParaRPr lang="en-US" altLang="en-US" sz="2400" i="1"/>
              </a:p>
            </p:txBody>
          </p:sp>
          <p:sp>
            <p:nvSpPr>
              <p:cNvPr id="643560" name="Rectangle 488"/>
              <p:cNvSpPr>
                <a:spLocks noChangeArrowheads="1"/>
              </p:cNvSpPr>
              <p:nvPr/>
            </p:nvSpPr>
            <p:spPr bwMode="auto">
              <a:xfrm rot="16200000">
                <a:off x="4693" y="1755"/>
                <a:ext cx="10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4/93</a:t>
                </a:r>
                <a:endParaRPr lang="en-US" altLang="en-US" sz="2400" i="1"/>
              </a:p>
            </p:txBody>
          </p:sp>
          <p:sp>
            <p:nvSpPr>
              <p:cNvPr id="643561" name="Rectangle 489"/>
              <p:cNvSpPr>
                <a:spLocks noChangeArrowheads="1"/>
              </p:cNvSpPr>
              <p:nvPr/>
            </p:nvSpPr>
            <p:spPr bwMode="auto">
              <a:xfrm rot="16200000">
                <a:off x="4789"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5/93</a:t>
                </a:r>
                <a:endParaRPr lang="en-US" altLang="en-US" sz="2400" i="1"/>
              </a:p>
            </p:txBody>
          </p:sp>
          <p:sp>
            <p:nvSpPr>
              <p:cNvPr id="643562" name="Rectangle 490"/>
              <p:cNvSpPr>
                <a:spLocks noChangeArrowheads="1"/>
              </p:cNvSpPr>
              <p:nvPr/>
            </p:nvSpPr>
            <p:spPr bwMode="auto">
              <a:xfrm rot="16200000">
                <a:off x="4879"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6/93</a:t>
                </a:r>
                <a:endParaRPr lang="en-US" altLang="en-US" sz="2400" i="1"/>
              </a:p>
            </p:txBody>
          </p:sp>
          <p:sp>
            <p:nvSpPr>
              <p:cNvPr id="643563" name="Rectangle 491"/>
              <p:cNvSpPr>
                <a:spLocks noChangeArrowheads="1"/>
              </p:cNvSpPr>
              <p:nvPr/>
            </p:nvSpPr>
            <p:spPr bwMode="auto">
              <a:xfrm rot="16200000">
                <a:off x="4969" y="1754"/>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7/93</a:t>
                </a:r>
                <a:endParaRPr lang="en-US" altLang="en-US" sz="2400" i="1"/>
              </a:p>
            </p:txBody>
          </p:sp>
        </p:grpSp>
        <p:grpSp>
          <p:nvGrpSpPr>
            <p:cNvPr id="8" name="Group 492"/>
            <p:cNvGrpSpPr>
              <a:grpSpLocks/>
            </p:cNvGrpSpPr>
            <p:nvPr/>
          </p:nvGrpSpPr>
          <p:grpSpPr bwMode="auto">
            <a:xfrm>
              <a:off x="4803775" y="5719763"/>
              <a:ext cx="3730625" cy="223837"/>
              <a:chOff x="2184" y="2208"/>
              <a:chExt cx="2350" cy="141"/>
            </a:xfrm>
          </p:grpSpPr>
          <p:sp>
            <p:nvSpPr>
              <p:cNvPr id="643565" name="Rectangle 493"/>
              <p:cNvSpPr>
                <a:spLocks noChangeArrowheads="1"/>
              </p:cNvSpPr>
              <p:nvPr/>
            </p:nvSpPr>
            <p:spPr bwMode="auto">
              <a:xfrm rot="16200000">
                <a:off x="2163"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9/91</a:t>
                </a:r>
                <a:endParaRPr lang="en-US" altLang="en-US" sz="2400" i="1"/>
              </a:p>
            </p:txBody>
          </p:sp>
          <p:sp>
            <p:nvSpPr>
              <p:cNvPr id="643566" name="Rectangle 494"/>
              <p:cNvSpPr>
                <a:spLocks noChangeArrowheads="1"/>
              </p:cNvSpPr>
              <p:nvPr/>
            </p:nvSpPr>
            <p:spPr bwMode="auto">
              <a:xfrm rot="16200000">
                <a:off x="2238"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567" name="Rectangle 495"/>
              <p:cNvSpPr>
                <a:spLocks noChangeArrowheads="1"/>
              </p:cNvSpPr>
              <p:nvPr/>
            </p:nvSpPr>
            <p:spPr bwMode="auto">
              <a:xfrm rot="16200000">
                <a:off x="2335"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10/91</a:t>
                </a:r>
                <a:endParaRPr lang="en-US" altLang="en-US" sz="2400" i="1"/>
              </a:p>
            </p:txBody>
          </p:sp>
          <p:sp>
            <p:nvSpPr>
              <p:cNvPr id="643568" name="Rectangle 496"/>
              <p:cNvSpPr>
                <a:spLocks noChangeArrowheads="1"/>
              </p:cNvSpPr>
              <p:nvPr/>
            </p:nvSpPr>
            <p:spPr bwMode="auto">
              <a:xfrm rot="16200000">
                <a:off x="2439"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11/91</a:t>
                </a:r>
                <a:endParaRPr lang="en-US" altLang="en-US" sz="2400" i="1"/>
              </a:p>
            </p:txBody>
          </p:sp>
          <p:sp>
            <p:nvSpPr>
              <p:cNvPr id="643569" name="Rectangle 497"/>
              <p:cNvSpPr>
                <a:spLocks noChangeArrowheads="1"/>
              </p:cNvSpPr>
              <p:nvPr/>
            </p:nvSpPr>
            <p:spPr bwMode="auto">
              <a:xfrm rot="16200000">
                <a:off x="2536"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12/91</a:t>
                </a:r>
                <a:endParaRPr lang="en-US" altLang="en-US" sz="2400" i="1"/>
              </a:p>
            </p:txBody>
          </p:sp>
          <p:sp>
            <p:nvSpPr>
              <p:cNvPr id="643570" name="Rectangle 498"/>
              <p:cNvSpPr>
                <a:spLocks noChangeArrowheads="1"/>
              </p:cNvSpPr>
              <p:nvPr/>
            </p:nvSpPr>
            <p:spPr bwMode="auto">
              <a:xfrm rot="16200000">
                <a:off x="2654"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1/92</a:t>
                </a:r>
                <a:endParaRPr lang="en-US" altLang="en-US" sz="2400" i="1"/>
              </a:p>
            </p:txBody>
          </p:sp>
          <p:sp>
            <p:nvSpPr>
              <p:cNvPr id="643571" name="Rectangle 499"/>
              <p:cNvSpPr>
                <a:spLocks noChangeArrowheads="1"/>
              </p:cNvSpPr>
              <p:nvPr/>
            </p:nvSpPr>
            <p:spPr bwMode="auto">
              <a:xfrm rot="16200000">
                <a:off x="2758"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2/92</a:t>
                </a:r>
                <a:endParaRPr lang="en-US" altLang="en-US" sz="2400" i="1"/>
              </a:p>
            </p:txBody>
          </p:sp>
          <p:sp>
            <p:nvSpPr>
              <p:cNvPr id="643572" name="Rectangle 500"/>
              <p:cNvSpPr>
                <a:spLocks noChangeArrowheads="1"/>
              </p:cNvSpPr>
              <p:nvPr/>
            </p:nvSpPr>
            <p:spPr bwMode="auto">
              <a:xfrm rot="16200000">
                <a:off x="2855"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3/92</a:t>
                </a:r>
                <a:endParaRPr lang="en-US" altLang="en-US" sz="2400" i="1"/>
              </a:p>
            </p:txBody>
          </p:sp>
          <p:sp>
            <p:nvSpPr>
              <p:cNvPr id="643573" name="Rectangle 501"/>
              <p:cNvSpPr>
                <a:spLocks noChangeArrowheads="1"/>
              </p:cNvSpPr>
              <p:nvPr/>
            </p:nvSpPr>
            <p:spPr bwMode="auto">
              <a:xfrm rot="16200000">
                <a:off x="2958"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4/92</a:t>
                </a:r>
                <a:endParaRPr lang="en-US" altLang="en-US" sz="2400" i="1"/>
              </a:p>
            </p:txBody>
          </p:sp>
          <p:sp>
            <p:nvSpPr>
              <p:cNvPr id="643574" name="Rectangle 502"/>
              <p:cNvSpPr>
                <a:spLocks noChangeArrowheads="1"/>
              </p:cNvSpPr>
              <p:nvPr/>
            </p:nvSpPr>
            <p:spPr bwMode="auto">
              <a:xfrm rot="16200000">
                <a:off x="3055"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5/92</a:t>
                </a:r>
                <a:endParaRPr lang="en-US" altLang="en-US" sz="2400" i="1"/>
              </a:p>
            </p:txBody>
          </p:sp>
          <p:sp>
            <p:nvSpPr>
              <p:cNvPr id="643575" name="Rectangle 503"/>
              <p:cNvSpPr>
                <a:spLocks noChangeArrowheads="1"/>
              </p:cNvSpPr>
              <p:nvPr/>
            </p:nvSpPr>
            <p:spPr bwMode="auto">
              <a:xfrm rot="16200000">
                <a:off x="3152"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6/92</a:t>
                </a:r>
                <a:endParaRPr lang="en-US" altLang="en-US" sz="2400" i="1"/>
              </a:p>
            </p:txBody>
          </p:sp>
          <p:sp>
            <p:nvSpPr>
              <p:cNvPr id="643576" name="Rectangle 504"/>
              <p:cNvSpPr>
                <a:spLocks noChangeArrowheads="1"/>
              </p:cNvSpPr>
              <p:nvPr/>
            </p:nvSpPr>
            <p:spPr bwMode="auto">
              <a:xfrm rot="16200000">
                <a:off x="3256"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7/92</a:t>
                </a:r>
                <a:endParaRPr lang="en-US" altLang="en-US" sz="2400" i="1"/>
              </a:p>
            </p:txBody>
          </p:sp>
          <p:sp>
            <p:nvSpPr>
              <p:cNvPr id="643577" name="Rectangle 505"/>
              <p:cNvSpPr>
                <a:spLocks noChangeArrowheads="1"/>
              </p:cNvSpPr>
              <p:nvPr/>
            </p:nvSpPr>
            <p:spPr bwMode="auto">
              <a:xfrm rot="16200000">
                <a:off x="3353"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8/92</a:t>
                </a:r>
                <a:endParaRPr lang="en-US" altLang="en-US" sz="2400" i="1"/>
              </a:p>
            </p:txBody>
          </p:sp>
          <p:sp>
            <p:nvSpPr>
              <p:cNvPr id="643578" name="Rectangle 506"/>
              <p:cNvSpPr>
                <a:spLocks noChangeArrowheads="1"/>
              </p:cNvSpPr>
              <p:nvPr/>
            </p:nvSpPr>
            <p:spPr bwMode="auto">
              <a:xfrm rot="16200000">
                <a:off x="3456"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9/92</a:t>
                </a:r>
                <a:endParaRPr lang="en-US" altLang="en-US" sz="2400" i="1"/>
              </a:p>
            </p:txBody>
          </p:sp>
          <p:sp>
            <p:nvSpPr>
              <p:cNvPr id="643579" name="Rectangle 507"/>
              <p:cNvSpPr>
                <a:spLocks noChangeArrowheads="1"/>
              </p:cNvSpPr>
              <p:nvPr/>
            </p:nvSpPr>
            <p:spPr bwMode="auto">
              <a:xfrm rot="16200000">
                <a:off x="3532"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10/92</a:t>
                </a:r>
                <a:endParaRPr lang="en-US" altLang="en-US" sz="2400" i="1"/>
              </a:p>
            </p:txBody>
          </p:sp>
          <p:sp>
            <p:nvSpPr>
              <p:cNvPr id="643580" name="Rectangle 508"/>
              <p:cNvSpPr>
                <a:spLocks noChangeArrowheads="1"/>
              </p:cNvSpPr>
              <p:nvPr/>
            </p:nvSpPr>
            <p:spPr bwMode="auto">
              <a:xfrm rot="16200000">
                <a:off x="3629"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11/92</a:t>
                </a:r>
                <a:endParaRPr lang="en-US" altLang="en-US" sz="2400" i="1"/>
              </a:p>
            </p:txBody>
          </p:sp>
          <p:sp>
            <p:nvSpPr>
              <p:cNvPr id="643581" name="Rectangle 509"/>
              <p:cNvSpPr>
                <a:spLocks noChangeArrowheads="1"/>
              </p:cNvSpPr>
              <p:nvPr/>
            </p:nvSpPr>
            <p:spPr bwMode="auto">
              <a:xfrm rot="16200000">
                <a:off x="3732" y="2245"/>
                <a:ext cx="1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12/92</a:t>
                </a:r>
                <a:endParaRPr lang="en-US" altLang="en-US" sz="2400" i="1"/>
              </a:p>
            </p:txBody>
          </p:sp>
          <p:sp>
            <p:nvSpPr>
              <p:cNvPr id="643582" name="Rectangle 510"/>
              <p:cNvSpPr>
                <a:spLocks noChangeArrowheads="1"/>
              </p:cNvSpPr>
              <p:nvPr/>
            </p:nvSpPr>
            <p:spPr bwMode="auto">
              <a:xfrm rot="16200000">
                <a:off x="3851"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1/93</a:t>
                </a:r>
                <a:endParaRPr lang="en-US" altLang="en-US" sz="2400" i="1"/>
              </a:p>
            </p:txBody>
          </p:sp>
          <p:sp>
            <p:nvSpPr>
              <p:cNvPr id="643583" name="Rectangle 511"/>
              <p:cNvSpPr>
                <a:spLocks noChangeArrowheads="1"/>
              </p:cNvSpPr>
              <p:nvPr/>
            </p:nvSpPr>
            <p:spPr bwMode="auto">
              <a:xfrm rot="16200000">
                <a:off x="3948"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2/93</a:t>
                </a:r>
                <a:endParaRPr lang="en-US" altLang="en-US" sz="2400" i="1"/>
              </a:p>
            </p:txBody>
          </p:sp>
          <p:sp>
            <p:nvSpPr>
              <p:cNvPr id="643584" name="Rectangle 512"/>
              <p:cNvSpPr>
                <a:spLocks noChangeArrowheads="1"/>
              </p:cNvSpPr>
              <p:nvPr/>
            </p:nvSpPr>
            <p:spPr bwMode="auto">
              <a:xfrm rot="16200000">
                <a:off x="4051"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3/93</a:t>
                </a:r>
                <a:endParaRPr lang="en-US" altLang="en-US" sz="2400" i="1"/>
              </a:p>
            </p:txBody>
          </p:sp>
          <p:sp>
            <p:nvSpPr>
              <p:cNvPr id="643585" name="Rectangle 513"/>
              <p:cNvSpPr>
                <a:spLocks noChangeArrowheads="1"/>
              </p:cNvSpPr>
              <p:nvPr/>
            </p:nvSpPr>
            <p:spPr bwMode="auto">
              <a:xfrm rot="16200000">
                <a:off x="4148"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4/93</a:t>
                </a:r>
                <a:endParaRPr lang="en-US" altLang="en-US" sz="2400" i="1"/>
              </a:p>
            </p:txBody>
          </p:sp>
          <p:sp>
            <p:nvSpPr>
              <p:cNvPr id="643586" name="Rectangle 514"/>
              <p:cNvSpPr>
                <a:spLocks noChangeArrowheads="1"/>
              </p:cNvSpPr>
              <p:nvPr/>
            </p:nvSpPr>
            <p:spPr bwMode="auto">
              <a:xfrm rot="16200000">
                <a:off x="4252"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5/93</a:t>
                </a:r>
                <a:endParaRPr lang="en-US" altLang="en-US" sz="2400" i="1"/>
              </a:p>
            </p:txBody>
          </p:sp>
          <p:sp>
            <p:nvSpPr>
              <p:cNvPr id="643587" name="Rectangle 515"/>
              <p:cNvSpPr>
                <a:spLocks noChangeArrowheads="1"/>
              </p:cNvSpPr>
              <p:nvPr/>
            </p:nvSpPr>
            <p:spPr bwMode="auto">
              <a:xfrm rot="16200000">
                <a:off x="4349"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6/93</a:t>
                </a:r>
                <a:endParaRPr lang="en-US" altLang="en-US" sz="2400" i="1"/>
              </a:p>
            </p:txBody>
          </p:sp>
          <p:sp>
            <p:nvSpPr>
              <p:cNvPr id="643588" name="Rectangle 516"/>
              <p:cNvSpPr>
                <a:spLocks noChangeArrowheads="1"/>
              </p:cNvSpPr>
              <p:nvPr/>
            </p:nvSpPr>
            <p:spPr bwMode="auto">
              <a:xfrm rot="16200000">
                <a:off x="4446" y="2229"/>
                <a:ext cx="10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700">
                    <a:solidFill>
                      <a:srgbClr val="000000"/>
                    </a:solidFill>
                  </a:rPr>
                  <a:t>7/93</a:t>
                </a:r>
                <a:endParaRPr lang="en-US" altLang="en-US" sz="2400" i="1"/>
              </a:p>
            </p:txBody>
          </p:sp>
        </p:grpSp>
      </p:grpSp>
      <p:sp>
        <p:nvSpPr>
          <p:cNvPr id="469" name="TextBox 468"/>
          <p:cNvSpPr txBox="1"/>
          <p:nvPr/>
        </p:nvSpPr>
        <p:spPr>
          <a:xfrm>
            <a:off x="304800" y="4495800"/>
            <a:ext cx="8305800" cy="1631216"/>
          </a:xfrm>
          <a:prstGeom prst="rect">
            <a:avLst/>
          </a:prstGeom>
          <a:noFill/>
        </p:spPr>
        <p:txBody>
          <a:bodyPr wrap="square" rtlCol="0">
            <a:spAutoFit/>
          </a:bodyPr>
          <a:lstStyle/>
          <a:p>
            <a:r>
              <a:rPr lang="en-PH" sz="2000" dirty="0" smtClean="0"/>
              <a:t>Notes for Stratified Line Chart:</a:t>
            </a:r>
          </a:p>
          <a:p>
            <a:r>
              <a:rPr lang="en-PH" sz="2000" dirty="0" smtClean="0"/>
              <a:t> 1. Encode data from each source in separate columns.</a:t>
            </a:r>
          </a:p>
          <a:p>
            <a:r>
              <a:rPr lang="en-PH" sz="2000" dirty="0" smtClean="0"/>
              <a:t> 2. Highlight multiple columns at the same time. Choose a Line Chart </a:t>
            </a:r>
          </a:p>
          <a:p>
            <a:r>
              <a:rPr lang="en-PH" sz="2000" dirty="0" smtClean="0"/>
              <a:t>     type. Excel does stratification for the user giving a line plot for each </a:t>
            </a:r>
          </a:p>
          <a:p>
            <a:r>
              <a:rPr lang="en-PH" sz="2000" dirty="0" smtClean="0"/>
              <a:t>     column or data source.</a:t>
            </a:r>
          </a:p>
        </p:txBody>
      </p:sp>
      <p:sp>
        <p:nvSpPr>
          <p:cNvPr id="9" name="Slide Number Placeholder 8"/>
          <p:cNvSpPr>
            <a:spLocks noGrp="1"/>
          </p:cNvSpPr>
          <p:nvPr>
            <p:ph type="sldNum" sz="quarter" idx="12"/>
          </p:nvPr>
        </p:nvSpPr>
        <p:spPr/>
        <p:txBody>
          <a:bodyPr/>
          <a:lstStyle/>
          <a:p>
            <a:fld id="{09A02BB9-3F86-4823-9A8F-6A16970CA7F2}" type="slidenum">
              <a:rPr lang="en-US" smtClean="0"/>
              <a:pPr/>
              <a:t>44</a:t>
            </a:fld>
            <a:endParaRPr lang="en-US"/>
          </a:p>
        </p:txBody>
      </p:sp>
    </p:spTree>
    <p:extLst>
      <p:ext uri="{BB962C8B-B14F-4D97-AF65-F5344CB8AC3E}">
        <p14:creationId xmlns:p14="http://schemas.microsoft.com/office/powerpoint/2010/main" val="340626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24" y="228600"/>
            <a:ext cx="8153400" cy="1143000"/>
          </a:xfrm>
        </p:spPr>
        <p:txBody>
          <a:bodyPr/>
          <a:lstStyle/>
          <a:p>
            <a:pPr algn="r"/>
            <a:r>
              <a:rPr lang="en-US" dirty="0" smtClean="0"/>
              <a:t>Histogram</a:t>
            </a:r>
            <a:endParaRPr lang="en-PH" dirty="0"/>
          </a:p>
        </p:txBody>
      </p:sp>
      <p:sp>
        <p:nvSpPr>
          <p:cNvPr id="3" name="Content Placeholder 2"/>
          <p:cNvSpPr>
            <a:spLocks noGrp="1"/>
          </p:cNvSpPr>
          <p:nvPr>
            <p:ph idx="1"/>
          </p:nvPr>
        </p:nvSpPr>
        <p:spPr>
          <a:xfrm>
            <a:off x="609600" y="1298362"/>
            <a:ext cx="8229600" cy="4221163"/>
          </a:xfrm>
        </p:spPr>
        <p:txBody>
          <a:bodyPr/>
          <a:lstStyle/>
          <a:p>
            <a:pPr algn="just"/>
            <a:r>
              <a:rPr lang="en-US" sz="3600" dirty="0"/>
              <a:t>A frequency plot shows the shape or distribution of the data by showing how often different values occur</a:t>
            </a:r>
            <a:r>
              <a:rPr lang="en-US" sz="3600" dirty="0" smtClean="0"/>
              <a:t>.</a:t>
            </a:r>
          </a:p>
          <a:p>
            <a:endParaRPr lang="en-US" dirty="0"/>
          </a:p>
          <a:p>
            <a:endParaRPr lang="en-PH" dirty="0"/>
          </a:p>
        </p:txBody>
      </p:sp>
      <p:pic>
        <p:nvPicPr>
          <p:cNvPr id="4" name="Picture 2" descr="http://courses.washington.edu/bhrchem/c142/final_grade_histogra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276600"/>
            <a:ext cx="5029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9A02BB9-3F86-4823-9A8F-6A16970CA7F2}" type="slidenum">
              <a:rPr lang="en-US" smtClean="0"/>
              <a:pPr/>
              <a:t>45</a:t>
            </a:fld>
            <a:endParaRPr lang="en-US"/>
          </a:p>
        </p:txBody>
      </p:sp>
    </p:spTree>
    <p:extLst>
      <p:ext uri="{BB962C8B-B14F-4D97-AF65-F5344CB8AC3E}">
        <p14:creationId xmlns:p14="http://schemas.microsoft.com/office/powerpoint/2010/main" val="79432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1143000"/>
          </a:xfrm>
        </p:spPr>
        <p:txBody>
          <a:bodyPr>
            <a:normAutofit/>
          </a:bodyPr>
          <a:lstStyle/>
          <a:p>
            <a:r>
              <a:rPr lang="en-PH" dirty="0" smtClean="0"/>
              <a:t>Number of Bins in a Histogram</a:t>
            </a:r>
            <a:endParaRPr lang="en-PH" dirty="0"/>
          </a:p>
        </p:txBody>
      </p:sp>
      <p:sp>
        <p:nvSpPr>
          <p:cNvPr id="4" name="Text Placeholder 3"/>
          <p:cNvSpPr>
            <a:spLocks noGrp="1"/>
          </p:cNvSpPr>
          <p:nvPr>
            <p:ph type="body" idx="1"/>
          </p:nvPr>
        </p:nvSpPr>
        <p:spPr>
          <a:xfrm>
            <a:off x="4724400" y="1524000"/>
            <a:ext cx="4040188" cy="639762"/>
          </a:xfrm>
        </p:spPr>
        <p:txBody>
          <a:bodyPr/>
          <a:lstStyle/>
          <a:p>
            <a:r>
              <a:rPr lang="en-PH" dirty="0" smtClean="0"/>
              <a:t>Too Few Bins</a:t>
            </a:r>
            <a:endParaRPr lang="en-PH" dirty="0"/>
          </a:p>
        </p:txBody>
      </p:sp>
      <p:sp>
        <p:nvSpPr>
          <p:cNvPr id="5" name="Content Placeholder 4"/>
          <p:cNvSpPr>
            <a:spLocks noGrp="1"/>
          </p:cNvSpPr>
          <p:nvPr>
            <p:ph sz="half" idx="2"/>
          </p:nvPr>
        </p:nvSpPr>
        <p:spPr>
          <a:xfrm>
            <a:off x="4724400" y="2209800"/>
            <a:ext cx="4040188" cy="3951288"/>
          </a:xfrm>
        </p:spPr>
        <p:txBody>
          <a:bodyPr/>
          <a:lstStyle/>
          <a:p>
            <a:r>
              <a:rPr lang="en-PH" dirty="0" smtClean="0"/>
              <a:t>Aggregates data too much thus hiding pertinent patterns that effectively describes data</a:t>
            </a:r>
            <a:endParaRPr lang="en-PH" dirty="0"/>
          </a:p>
        </p:txBody>
      </p:sp>
      <p:sp>
        <p:nvSpPr>
          <p:cNvPr id="6" name="Text Placeholder 5"/>
          <p:cNvSpPr>
            <a:spLocks noGrp="1"/>
          </p:cNvSpPr>
          <p:nvPr>
            <p:ph type="body" sz="quarter" idx="3"/>
          </p:nvPr>
        </p:nvSpPr>
        <p:spPr>
          <a:xfrm>
            <a:off x="381000" y="1524000"/>
            <a:ext cx="4041775" cy="639762"/>
          </a:xfrm>
        </p:spPr>
        <p:txBody>
          <a:bodyPr/>
          <a:lstStyle/>
          <a:p>
            <a:r>
              <a:rPr lang="en-PH" dirty="0" smtClean="0"/>
              <a:t>Too Much Bins</a:t>
            </a:r>
            <a:endParaRPr lang="en-PH" dirty="0"/>
          </a:p>
        </p:txBody>
      </p:sp>
      <p:sp>
        <p:nvSpPr>
          <p:cNvPr id="7" name="Content Placeholder 6"/>
          <p:cNvSpPr>
            <a:spLocks noGrp="1"/>
          </p:cNvSpPr>
          <p:nvPr>
            <p:ph sz="quarter" idx="4"/>
          </p:nvPr>
        </p:nvSpPr>
        <p:spPr>
          <a:xfrm>
            <a:off x="381000" y="2209800"/>
            <a:ext cx="4041775" cy="3951288"/>
          </a:xfrm>
        </p:spPr>
        <p:txBody>
          <a:bodyPr/>
          <a:lstStyle/>
          <a:p>
            <a:r>
              <a:rPr lang="en-PH" dirty="0" smtClean="0"/>
              <a:t>Details data too much thus failing to make pertinent patterns immediately obvious</a:t>
            </a:r>
            <a:endParaRPr lang="en-PH"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0"/>
            <a:ext cx="8001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9A02BB9-3F86-4823-9A8F-6A16970CA7F2}" type="slidenum">
              <a:rPr lang="en-US" smtClean="0"/>
              <a:pPr/>
              <a:t>46</a:t>
            </a:fld>
            <a:endParaRPr lang="en-US"/>
          </a:p>
        </p:txBody>
      </p:sp>
    </p:spTree>
    <p:extLst>
      <p:ext uri="{BB962C8B-B14F-4D97-AF65-F5344CB8AC3E}">
        <p14:creationId xmlns:p14="http://schemas.microsoft.com/office/powerpoint/2010/main" val="353230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1143000"/>
          </a:xfrm>
        </p:spPr>
        <p:txBody>
          <a:bodyPr>
            <a:normAutofit/>
          </a:bodyPr>
          <a:lstStyle/>
          <a:p>
            <a:r>
              <a:rPr lang="en-PH" dirty="0" smtClean="0"/>
              <a:t>Number of Bins in a Histogram</a:t>
            </a:r>
            <a:endParaRPr lang="en-PH" dirty="0"/>
          </a:p>
        </p:txBody>
      </p:sp>
      <p:sp>
        <p:nvSpPr>
          <p:cNvPr id="3" name="Text Placeholder 2"/>
          <p:cNvSpPr>
            <a:spLocks noGrp="1"/>
          </p:cNvSpPr>
          <p:nvPr>
            <p:ph type="body" idx="1"/>
          </p:nvPr>
        </p:nvSpPr>
        <p:spPr/>
        <p:txBody>
          <a:bodyPr/>
          <a:lstStyle/>
          <a:p>
            <a:r>
              <a:rPr lang="en-PH" dirty="0" smtClean="0"/>
              <a:t>Right Number of Bins</a:t>
            </a:r>
            <a:endParaRPr lang="en-PH" dirty="0"/>
          </a:p>
        </p:txBody>
      </p:sp>
      <p:sp>
        <p:nvSpPr>
          <p:cNvPr id="4" name="Content Placeholder 3"/>
          <p:cNvSpPr>
            <a:spLocks noGrp="1"/>
          </p:cNvSpPr>
          <p:nvPr>
            <p:ph sz="half" idx="2"/>
          </p:nvPr>
        </p:nvSpPr>
        <p:spPr/>
        <p:txBody>
          <a:bodyPr/>
          <a:lstStyle/>
          <a:p>
            <a:r>
              <a:rPr lang="en-PH" dirty="0" smtClean="0"/>
              <a:t>Makes noticeable the </a:t>
            </a:r>
            <a:r>
              <a:rPr lang="en-PH" dirty="0" err="1" smtClean="0"/>
              <a:t>center</a:t>
            </a:r>
            <a:r>
              <a:rPr lang="en-PH" dirty="0" smtClean="0"/>
              <a:t> and spread of data in one glance</a:t>
            </a:r>
            <a:endParaRPr lang="en-PH" dirty="0"/>
          </a:p>
        </p:txBody>
      </p:sp>
      <p:sp>
        <p:nvSpPr>
          <p:cNvPr id="5" name="Text Placeholder 4"/>
          <p:cNvSpPr>
            <a:spLocks noGrp="1"/>
          </p:cNvSpPr>
          <p:nvPr>
            <p:ph type="body" sz="quarter" idx="3"/>
          </p:nvPr>
        </p:nvSpPr>
        <p:spPr/>
        <p:txBody>
          <a:bodyPr>
            <a:normAutofit fontScale="77500" lnSpcReduction="20000"/>
          </a:bodyPr>
          <a:lstStyle/>
          <a:p>
            <a:pPr algn="ctr"/>
            <a:r>
              <a:rPr lang="en-PH" dirty="0" smtClean="0"/>
              <a:t>Right Number of Bins Dependent on Number of Data Points</a:t>
            </a:r>
            <a:endParaRPr lang="en-PH" dirty="0"/>
          </a:p>
        </p:txBody>
      </p:sp>
      <p:sp>
        <p:nvSpPr>
          <p:cNvPr id="6" name="Content Placeholder 5"/>
          <p:cNvSpPr>
            <a:spLocks noGrp="1"/>
          </p:cNvSpPr>
          <p:nvPr>
            <p:ph sz="quarter" idx="4"/>
          </p:nvPr>
        </p:nvSpPr>
        <p:spPr>
          <a:xfrm>
            <a:off x="4724400" y="1828800"/>
            <a:ext cx="4041775" cy="3951288"/>
          </a:xfrm>
        </p:spPr>
        <p:txBody>
          <a:bodyPr>
            <a:normAutofit/>
          </a:bodyPr>
          <a:lstStyle/>
          <a:p>
            <a:pPr marL="0" indent="0" algn="ctr">
              <a:buNone/>
            </a:pPr>
            <a:endParaRPr lang="en-US" sz="1800" dirty="0" smtClean="0"/>
          </a:p>
          <a:p>
            <a:pPr marL="0" indent="0" algn="ctr">
              <a:buNone/>
            </a:pPr>
            <a:endParaRPr lang="en-US" sz="1800" u="sng" dirty="0" smtClean="0"/>
          </a:p>
          <a:p>
            <a:pPr marL="0" indent="0" algn="ctr">
              <a:buNone/>
            </a:pPr>
            <a:r>
              <a:rPr lang="en-US" sz="1800" u="sng" dirty="0" smtClean="0"/>
              <a:t>Tabular Guide  on Number of Bins Depending on Number of Data Points</a:t>
            </a:r>
            <a:endParaRPr lang="en-PH" sz="1800" u="sng"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429000"/>
            <a:ext cx="3124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842505196"/>
              </p:ext>
            </p:extLst>
          </p:nvPr>
        </p:nvGraphicFramePr>
        <p:xfrm>
          <a:off x="5029200" y="3276600"/>
          <a:ext cx="3276600" cy="2865120"/>
        </p:xfrm>
        <a:graphic>
          <a:graphicData uri="http://schemas.openxmlformats.org/drawingml/2006/table">
            <a:tbl>
              <a:tblPr firstRow="1" bandRow="1">
                <a:tableStyleId>{5940675A-B579-460E-94D1-54222C63F5DA}</a:tableStyleId>
              </a:tblPr>
              <a:tblGrid>
                <a:gridCol w="1524000"/>
                <a:gridCol w="1752600"/>
              </a:tblGrid>
              <a:tr h="370840">
                <a:tc>
                  <a:txBody>
                    <a:bodyPr/>
                    <a:lstStyle/>
                    <a:p>
                      <a:pPr algn="ctr"/>
                      <a:r>
                        <a:rPr lang="en-US" b="1" dirty="0" smtClean="0"/>
                        <a:t>Data Points</a:t>
                      </a:r>
                      <a:endParaRPr lang="en-PH" b="1" dirty="0"/>
                    </a:p>
                  </a:txBody>
                  <a:tcPr/>
                </a:tc>
                <a:tc>
                  <a:txBody>
                    <a:bodyPr/>
                    <a:lstStyle/>
                    <a:p>
                      <a:pPr algn="ctr"/>
                      <a:r>
                        <a:rPr lang="en-US" b="1" dirty="0" smtClean="0"/>
                        <a:t>Number of</a:t>
                      </a:r>
                    </a:p>
                    <a:p>
                      <a:pPr algn="ctr"/>
                      <a:r>
                        <a:rPr lang="en-US" b="1" dirty="0" smtClean="0"/>
                        <a:t> Bins</a:t>
                      </a:r>
                      <a:endParaRPr lang="en-PH" b="1" dirty="0"/>
                    </a:p>
                  </a:txBody>
                  <a:tcPr/>
                </a:tc>
              </a:tr>
              <a:tr h="370840">
                <a:tc>
                  <a:txBody>
                    <a:bodyPr/>
                    <a:lstStyle/>
                    <a:p>
                      <a:pPr algn="ctr"/>
                      <a:r>
                        <a:rPr lang="en-US" dirty="0" smtClean="0"/>
                        <a:t>20-50</a:t>
                      </a:r>
                      <a:endParaRPr lang="en-PH" dirty="0"/>
                    </a:p>
                  </a:txBody>
                  <a:tcPr/>
                </a:tc>
                <a:tc>
                  <a:txBody>
                    <a:bodyPr/>
                    <a:lstStyle/>
                    <a:p>
                      <a:pPr algn="ctr"/>
                      <a:r>
                        <a:rPr lang="en-US" dirty="0" smtClean="0"/>
                        <a:t>6</a:t>
                      </a:r>
                      <a:endParaRPr lang="en-PH" dirty="0"/>
                    </a:p>
                  </a:txBody>
                  <a:tcPr/>
                </a:tc>
              </a:tr>
              <a:tr h="370840">
                <a:tc>
                  <a:txBody>
                    <a:bodyPr/>
                    <a:lstStyle/>
                    <a:p>
                      <a:pPr algn="ctr"/>
                      <a:r>
                        <a:rPr lang="en-US" dirty="0" smtClean="0"/>
                        <a:t>51-100</a:t>
                      </a:r>
                      <a:endParaRPr lang="en-PH" dirty="0"/>
                    </a:p>
                  </a:txBody>
                  <a:tcPr/>
                </a:tc>
                <a:tc>
                  <a:txBody>
                    <a:bodyPr/>
                    <a:lstStyle/>
                    <a:p>
                      <a:pPr algn="ctr"/>
                      <a:r>
                        <a:rPr lang="en-US" dirty="0" smtClean="0"/>
                        <a:t>7</a:t>
                      </a:r>
                      <a:endParaRPr lang="en-PH" dirty="0"/>
                    </a:p>
                  </a:txBody>
                  <a:tcPr/>
                </a:tc>
              </a:tr>
              <a:tr h="370840">
                <a:tc>
                  <a:txBody>
                    <a:bodyPr/>
                    <a:lstStyle/>
                    <a:p>
                      <a:pPr algn="ctr"/>
                      <a:r>
                        <a:rPr lang="en-US" dirty="0" smtClean="0"/>
                        <a:t>101-200</a:t>
                      </a:r>
                      <a:endParaRPr lang="en-PH" dirty="0"/>
                    </a:p>
                  </a:txBody>
                  <a:tcPr/>
                </a:tc>
                <a:tc>
                  <a:txBody>
                    <a:bodyPr/>
                    <a:lstStyle/>
                    <a:p>
                      <a:pPr algn="ctr"/>
                      <a:r>
                        <a:rPr lang="en-US" dirty="0" smtClean="0"/>
                        <a:t>8</a:t>
                      </a:r>
                      <a:endParaRPr lang="en-PH" dirty="0"/>
                    </a:p>
                  </a:txBody>
                  <a:tcPr/>
                </a:tc>
              </a:tr>
              <a:tr h="370840">
                <a:tc>
                  <a:txBody>
                    <a:bodyPr/>
                    <a:lstStyle/>
                    <a:p>
                      <a:pPr algn="ctr"/>
                      <a:r>
                        <a:rPr lang="en-US" dirty="0" smtClean="0"/>
                        <a:t>201-500</a:t>
                      </a:r>
                      <a:endParaRPr lang="en-PH" dirty="0"/>
                    </a:p>
                  </a:txBody>
                  <a:tcPr/>
                </a:tc>
                <a:tc>
                  <a:txBody>
                    <a:bodyPr/>
                    <a:lstStyle/>
                    <a:p>
                      <a:pPr algn="ctr"/>
                      <a:r>
                        <a:rPr lang="en-US" dirty="0" smtClean="0"/>
                        <a:t>9</a:t>
                      </a:r>
                      <a:endParaRPr lang="en-PH" dirty="0"/>
                    </a:p>
                  </a:txBody>
                  <a:tcPr/>
                </a:tc>
              </a:tr>
              <a:tr h="370840">
                <a:tc>
                  <a:txBody>
                    <a:bodyPr/>
                    <a:lstStyle/>
                    <a:p>
                      <a:pPr algn="ctr"/>
                      <a:r>
                        <a:rPr lang="en-US" dirty="0" smtClean="0"/>
                        <a:t>501-1000</a:t>
                      </a:r>
                      <a:endParaRPr lang="en-PH" dirty="0"/>
                    </a:p>
                  </a:txBody>
                  <a:tcPr/>
                </a:tc>
                <a:tc>
                  <a:txBody>
                    <a:bodyPr/>
                    <a:lstStyle/>
                    <a:p>
                      <a:pPr algn="ctr"/>
                      <a:r>
                        <a:rPr lang="en-US" dirty="0" smtClean="0"/>
                        <a:t>10</a:t>
                      </a:r>
                      <a:endParaRPr lang="en-PH" dirty="0"/>
                    </a:p>
                  </a:txBody>
                  <a:tcPr/>
                </a:tc>
              </a:tr>
              <a:tr h="370840">
                <a:tc>
                  <a:txBody>
                    <a:bodyPr/>
                    <a:lstStyle/>
                    <a:p>
                      <a:pPr algn="ctr"/>
                      <a:r>
                        <a:rPr lang="en-US" dirty="0" smtClean="0"/>
                        <a:t>1000+</a:t>
                      </a:r>
                      <a:endParaRPr lang="en-PH" dirty="0"/>
                    </a:p>
                  </a:txBody>
                  <a:tcPr/>
                </a:tc>
                <a:tc>
                  <a:txBody>
                    <a:bodyPr/>
                    <a:lstStyle/>
                    <a:p>
                      <a:pPr algn="ctr"/>
                      <a:r>
                        <a:rPr lang="en-US" dirty="0" smtClean="0"/>
                        <a:t>11-20</a:t>
                      </a:r>
                      <a:endParaRPr lang="en-PH" dirty="0"/>
                    </a:p>
                  </a:txBody>
                  <a:tcPr/>
                </a:tc>
              </a:tr>
            </a:tbl>
          </a:graphicData>
        </a:graphic>
      </p:graphicFrame>
      <p:sp>
        <p:nvSpPr>
          <p:cNvPr id="8" name="Slide Number Placeholder 7"/>
          <p:cNvSpPr>
            <a:spLocks noGrp="1"/>
          </p:cNvSpPr>
          <p:nvPr>
            <p:ph type="sldNum" sz="quarter" idx="12"/>
          </p:nvPr>
        </p:nvSpPr>
        <p:spPr/>
        <p:txBody>
          <a:bodyPr/>
          <a:lstStyle/>
          <a:p>
            <a:fld id="{09A02BB9-3F86-4823-9A8F-6A16970CA7F2}" type="slidenum">
              <a:rPr lang="en-US" smtClean="0"/>
              <a:pPr/>
              <a:t>47</a:t>
            </a:fld>
            <a:endParaRPr lang="en-US"/>
          </a:p>
        </p:txBody>
      </p:sp>
    </p:spTree>
    <p:extLst>
      <p:ext uri="{BB962C8B-B14F-4D97-AF65-F5344CB8AC3E}">
        <p14:creationId xmlns:p14="http://schemas.microsoft.com/office/powerpoint/2010/main" val="31989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382000" cy="1143000"/>
          </a:xfrm>
        </p:spPr>
        <p:txBody>
          <a:bodyPr/>
          <a:lstStyle/>
          <a:p>
            <a:r>
              <a:rPr lang="en-US" dirty="0" smtClean="0"/>
              <a:t>Histogram Construction Steps</a:t>
            </a:r>
            <a:endParaRPr lang="en-PH" dirty="0"/>
          </a:p>
        </p:txBody>
      </p:sp>
      <p:sp>
        <p:nvSpPr>
          <p:cNvPr id="8" name="Content Placeholder 7"/>
          <p:cNvSpPr>
            <a:spLocks noGrp="1"/>
          </p:cNvSpPr>
          <p:nvPr>
            <p:ph idx="1"/>
          </p:nvPr>
        </p:nvSpPr>
        <p:spPr/>
        <p:txBody>
          <a:bodyPr>
            <a:normAutofit/>
          </a:bodyPr>
          <a:lstStyle/>
          <a:p>
            <a:pPr marL="514350" indent="-514350">
              <a:buAutoNum type="arabicPeriod"/>
            </a:pPr>
            <a:r>
              <a:rPr lang="en-US" dirty="0" smtClean="0"/>
              <a:t>Count the number of data.</a:t>
            </a:r>
          </a:p>
          <a:p>
            <a:pPr marL="514350" indent="-514350">
              <a:buAutoNum type="arabicPeriod"/>
            </a:pPr>
            <a:r>
              <a:rPr lang="en-US" dirty="0" smtClean="0"/>
              <a:t>Determine the number of bins.</a:t>
            </a:r>
          </a:p>
          <a:p>
            <a:pPr marL="514350" indent="-514350">
              <a:buAutoNum type="arabicPeriod"/>
            </a:pPr>
            <a:r>
              <a:rPr lang="en-US" dirty="0" smtClean="0"/>
              <a:t>Get the maximum and minimum data value. Compute the difference between the two and divide by number of bins. Call this resulting number as the class width. (Round off to a convenient value.)</a:t>
            </a:r>
          </a:p>
          <a:p>
            <a:pPr marL="514350" indent="-514350">
              <a:buAutoNum type="arabicPeriod"/>
            </a:pPr>
            <a:endParaRPr lang="en-PH"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48</a:t>
            </a:fld>
            <a:endParaRPr lang="en-US"/>
          </a:p>
        </p:txBody>
      </p:sp>
    </p:spTree>
    <p:extLst>
      <p:ext uri="{BB962C8B-B14F-4D97-AF65-F5344CB8AC3E}">
        <p14:creationId xmlns:p14="http://schemas.microsoft.com/office/powerpoint/2010/main" val="256487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457200" y="609600"/>
            <a:ext cx="8229600" cy="1143000"/>
          </a:xfrm>
        </p:spPr>
        <p:txBody>
          <a:bodyPr/>
          <a:lstStyle/>
          <a:p>
            <a:r>
              <a:rPr lang="en-US" dirty="0" smtClean="0"/>
              <a:t>Histogram Construction Steps</a:t>
            </a:r>
            <a:endParaRPr lang="en-PH" dirty="0"/>
          </a:p>
        </p:txBody>
      </p:sp>
      <p:sp>
        <p:nvSpPr>
          <p:cNvPr id="3" name="Content Placeholder 2"/>
          <p:cNvSpPr>
            <a:spLocks noGrp="1"/>
          </p:cNvSpPr>
          <p:nvPr>
            <p:ph idx="1"/>
          </p:nvPr>
        </p:nvSpPr>
        <p:spPr/>
        <p:txBody>
          <a:bodyPr/>
          <a:lstStyle/>
          <a:p>
            <a:pPr marL="514350" indent="-514350">
              <a:buNone/>
            </a:pPr>
            <a:r>
              <a:rPr lang="en-US" dirty="0" smtClean="0"/>
              <a:t>4.  The smallest data is the lower limit of the first bin range. Add class width to this for the lower limit of next bin. Upper limit of a bin is the number before the lower limit of the next bin range. Do this until the maximum value is reached.</a:t>
            </a:r>
          </a:p>
          <a:p>
            <a:pPr marL="514350" indent="-514350">
              <a:buNone/>
            </a:pPr>
            <a:r>
              <a:rPr lang="en-US" dirty="0" smtClean="0"/>
              <a:t>5.  Count the number of data falling into a bin range and do a bar chart.</a:t>
            </a:r>
          </a:p>
          <a:p>
            <a:endParaRPr lang="en-PH"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49</a:t>
            </a:fld>
            <a:endParaRPr lang="en-US"/>
          </a:p>
        </p:txBody>
      </p:sp>
    </p:spTree>
    <p:extLst>
      <p:ext uri="{BB962C8B-B14F-4D97-AF65-F5344CB8AC3E}">
        <p14:creationId xmlns:p14="http://schemas.microsoft.com/office/powerpoint/2010/main" val="415993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Objectives</a:t>
            </a:r>
            <a:endParaRPr lang="en-US" dirty="0"/>
          </a:p>
        </p:txBody>
      </p:sp>
      <p:sp>
        <p:nvSpPr>
          <p:cNvPr id="6" name="Content Placeholder 5"/>
          <p:cNvSpPr>
            <a:spLocks noGrp="1"/>
          </p:cNvSpPr>
          <p:nvPr>
            <p:ph idx="1"/>
          </p:nvPr>
        </p:nvSpPr>
        <p:spPr/>
        <p:txBody>
          <a:bodyPr/>
          <a:lstStyle/>
          <a:p>
            <a:r>
              <a:rPr lang="en-US" dirty="0" smtClean="0"/>
              <a:t>At the end of this session, the participants should</a:t>
            </a:r>
          </a:p>
          <a:p>
            <a:pPr marL="514350" indent="-514350">
              <a:buAutoNum type="arabicPeriod"/>
            </a:pPr>
            <a:r>
              <a:rPr lang="en-US" dirty="0"/>
              <a:t>u</a:t>
            </a:r>
            <a:r>
              <a:rPr lang="en-US" dirty="0" smtClean="0"/>
              <a:t>nderstand basic data gathering process and analysis concepts</a:t>
            </a:r>
          </a:p>
          <a:p>
            <a:pPr marL="514350" indent="-514350">
              <a:buAutoNum type="arabicPeriod"/>
            </a:pPr>
            <a:r>
              <a:rPr lang="en-US" dirty="0"/>
              <a:t>b</a:t>
            </a:r>
            <a:r>
              <a:rPr lang="en-US" dirty="0" smtClean="0"/>
              <a:t>e able to identify improvement opportunities and key process steps by applying the appropriate tools</a:t>
            </a:r>
          </a:p>
          <a:p>
            <a:pPr marL="514350" indent="-514350">
              <a:buAutoNum type="arabicPeriod"/>
            </a:pPr>
            <a:r>
              <a:rPr lang="en-US" dirty="0"/>
              <a:t>b</a:t>
            </a:r>
            <a:r>
              <a:rPr lang="en-US" dirty="0" smtClean="0"/>
              <a:t>e able to </a:t>
            </a:r>
            <a:r>
              <a:rPr lang="en-US" smtClean="0"/>
              <a:t>formulate the </a:t>
            </a:r>
            <a:r>
              <a:rPr lang="en-US" dirty="0" smtClean="0"/>
              <a:t>focused problem statement.</a:t>
            </a:r>
          </a:p>
          <a:p>
            <a:pPr marL="0" indent="0">
              <a:buNone/>
            </a:pPr>
            <a:endParaRPr lang="en-US"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5</a:t>
            </a:fld>
            <a:endParaRPr lang="en-US"/>
          </a:p>
        </p:txBody>
      </p:sp>
    </p:spTree>
    <p:extLst>
      <p:ext uri="{BB962C8B-B14F-4D97-AF65-F5344CB8AC3E}">
        <p14:creationId xmlns:p14="http://schemas.microsoft.com/office/powerpoint/2010/main" val="3355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563562"/>
          </a:xfrm>
        </p:spPr>
        <p:txBody>
          <a:bodyPr>
            <a:noAutofit/>
          </a:bodyPr>
          <a:lstStyle/>
          <a:p>
            <a:r>
              <a:rPr lang="en-US" sz="3200" dirty="0" smtClean="0"/>
              <a:t>Histogram: Individual Practice Exercise </a:t>
            </a:r>
            <a:endParaRPr lang="en-US" sz="3200" dirty="0"/>
          </a:p>
        </p:txBody>
      </p:sp>
      <p:sp>
        <p:nvSpPr>
          <p:cNvPr id="5" name="Content Placeholder 4"/>
          <p:cNvSpPr>
            <a:spLocks noGrp="1"/>
          </p:cNvSpPr>
          <p:nvPr>
            <p:ph idx="1"/>
          </p:nvPr>
        </p:nvSpPr>
        <p:spPr>
          <a:xfrm>
            <a:off x="533400" y="1066800"/>
            <a:ext cx="8229600" cy="4525963"/>
          </a:xfrm>
        </p:spPr>
        <p:txBody>
          <a:bodyPr>
            <a:normAutofit/>
          </a:bodyPr>
          <a:lstStyle/>
          <a:p>
            <a:pPr marL="0" indent="0" algn="just">
              <a:buNone/>
            </a:pPr>
            <a:r>
              <a:rPr lang="en-US" sz="2000" dirty="0" smtClean="0"/>
              <a:t>The following are the grades of  100 high school students in their Algebra final exam. Using your Excel build a histogram for this data</a:t>
            </a:r>
            <a:r>
              <a:rPr lang="en-US" sz="2000"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53524101"/>
              </p:ext>
            </p:extLst>
          </p:nvPr>
        </p:nvGraphicFramePr>
        <p:xfrm>
          <a:off x="1143000" y="2133600"/>
          <a:ext cx="6858000" cy="4419600"/>
        </p:xfrm>
        <a:graphic>
          <a:graphicData uri="http://schemas.openxmlformats.org/presentationml/2006/ole">
            <mc:AlternateContent xmlns:mc="http://schemas.openxmlformats.org/markup-compatibility/2006">
              <mc:Choice xmlns:v="urn:schemas-microsoft-com:vml" Requires="v">
                <p:oleObj spid="_x0000_s2146" name="Worksheet" r:id="rId3" imgW="3057441" imgH="3819575" progId="Excel.Sheet.12">
                  <p:embed/>
                </p:oleObj>
              </mc:Choice>
              <mc:Fallback>
                <p:oleObj name="Worksheet" r:id="rId3" imgW="3057441" imgH="3819575" progId="Excel.Sheet.12">
                  <p:embed/>
                  <p:pic>
                    <p:nvPicPr>
                      <p:cNvPr id="0"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33600"/>
                        <a:ext cx="6858000"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9A02BB9-3F86-4823-9A8F-6A16970CA7F2}" type="slidenum">
              <a:rPr lang="en-US" smtClean="0"/>
              <a:pPr/>
              <a:t>50</a:t>
            </a:fld>
            <a:endParaRPr lang="en-US"/>
          </a:p>
        </p:txBody>
      </p:sp>
    </p:spTree>
    <p:extLst>
      <p:ext uri="{BB962C8B-B14F-4D97-AF65-F5344CB8AC3E}">
        <p14:creationId xmlns:p14="http://schemas.microsoft.com/office/powerpoint/2010/main" val="230545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4881" name="Rectangle 2"/>
          <p:cNvSpPr>
            <a:spLocks noGrp="1" noChangeArrowheads="1"/>
          </p:cNvSpPr>
          <p:nvPr>
            <p:ph type="title"/>
          </p:nvPr>
        </p:nvSpPr>
        <p:spPr>
          <a:xfrm>
            <a:off x="1219200" y="33337"/>
            <a:ext cx="7772400" cy="1143000"/>
          </a:xfrm>
        </p:spPr>
        <p:txBody>
          <a:bodyPr/>
          <a:lstStyle/>
          <a:p>
            <a:pPr algn="r"/>
            <a:r>
              <a:rPr lang="en-US" b="0" dirty="0" smtClean="0"/>
              <a:t>Pareto Chart</a:t>
            </a:r>
            <a:endParaRPr lang="en-US" sz="2800" b="0" dirty="0" smtClean="0"/>
          </a:p>
        </p:txBody>
      </p:sp>
      <p:sp>
        <p:nvSpPr>
          <p:cNvPr id="2554882" name="Rectangle 3"/>
          <p:cNvSpPr>
            <a:spLocks noGrp="1" noChangeArrowheads="1"/>
          </p:cNvSpPr>
          <p:nvPr>
            <p:ph idx="1"/>
          </p:nvPr>
        </p:nvSpPr>
        <p:spPr>
          <a:xfrm>
            <a:off x="533400" y="1219200"/>
            <a:ext cx="8229600" cy="3429000"/>
          </a:xfrm>
        </p:spPr>
        <p:txBody>
          <a:bodyPr/>
          <a:lstStyle/>
          <a:p>
            <a:pPr marL="533400" indent="-533400"/>
            <a:r>
              <a:rPr lang="en-US" sz="3400" dirty="0" smtClean="0"/>
              <a:t>The Pareto chart is a frequency distribution (or histogram) of attribute data arranged by category.</a:t>
            </a:r>
          </a:p>
          <a:p>
            <a:pPr marL="0" indent="0">
              <a:buNone/>
            </a:pPr>
            <a:endParaRPr lang="en-US" sz="3400" dirty="0"/>
          </a:p>
          <a:p>
            <a:pPr marL="0" indent="0">
              <a:buNone/>
            </a:pPr>
            <a:endParaRPr lang="en-US" sz="3400" dirty="0" smtClean="0"/>
          </a:p>
        </p:txBody>
      </p:sp>
      <p:pic>
        <p:nvPicPr>
          <p:cNvPr id="4" name="Picture 2" descr="http://st-div.web.cern.ch/st-div/groups/di/Quality/ST_Quality/Quality_circle/QA_minutes/QWG-990617/pareto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1" y="2971799"/>
            <a:ext cx="4985656" cy="348995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9A02BB9-3F86-4823-9A8F-6A16970CA7F2}" type="slidenum">
              <a:rPr lang="en-US" smtClean="0"/>
              <a:pPr/>
              <a:t>51</a:t>
            </a:fld>
            <a:endParaRPr lang="en-US"/>
          </a:p>
        </p:txBody>
      </p:sp>
    </p:spTree>
    <p:extLst>
      <p:ext uri="{BB962C8B-B14F-4D97-AF65-F5344CB8AC3E}">
        <p14:creationId xmlns:p14="http://schemas.microsoft.com/office/powerpoint/2010/main" val="6027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dirty="0" smtClean="0"/>
              <a:t>Pareto Chart: Individual Practice Exercise</a:t>
            </a:r>
            <a:endParaRPr lang="en-PH" sz="3200" dirty="0"/>
          </a:p>
        </p:txBody>
      </p:sp>
      <p:sp>
        <p:nvSpPr>
          <p:cNvPr id="3" name="Content Placeholder 2"/>
          <p:cNvSpPr>
            <a:spLocks noGrp="1"/>
          </p:cNvSpPr>
          <p:nvPr>
            <p:ph idx="1"/>
          </p:nvPr>
        </p:nvSpPr>
        <p:spPr>
          <a:xfrm>
            <a:off x="457200" y="1295400"/>
            <a:ext cx="8229600" cy="4525963"/>
          </a:xfrm>
        </p:spPr>
        <p:txBody>
          <a:bodyPr>
            <a:normAutofit/>
          </a:bodyPr>
          <a:lstStyle/>
          <a:p>
            <a:pPr marL="0" indent="0" algn="just">
              <a:buNone/>
            </a:pPr>
            <a:r>
              <a:rPr lang="en-US" sz="2000" dirty="0" smtClean="0"/>
              <a:t>The following are listed reasons as to why students are having problems accessing files in the computer lab. Construct a Pareto Chart for this data using Excel. </a:t>
            </a:r>
          </a:p>
        </p:txBody>
      </p:sp>
      <p:graphicFrame>
        <p:nvGraphicFramePr>
          <p:cNvPr id="4" name="Table 3"/>
          <p:cNvGraphicFramePr>
            <a:graphicFrameLocks noGrp="1"/>
          </p:cNvGraphicFramePr>
          <p:nvPr>
            <p:extLst>
              <p:ext uri="{D42A27DB-BD31-4B8C-83A1-F6EECF244321}">
                <p14:modId xmlns:p14="http://schemas.microsoft.com/office/powerpoint/2010/main" val="299704619"/>
              </p:ext>
            </p:extLst>
          </p:nvPr>
        </p:nvGraphicFramePr>
        <p:xfrm>
          <a:off x="1447800" y="2667000"/>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Reasons</a:t>
                      </a:r>
                      <a:endParaRPr lang="en-PH" dirty="0"/>
                    </a:p>
                  </a:txBody>
                  <a:tcPr/>
                </a:tc>
                <a:tc>
                  <a:txBody>
                    <a:bodyPr/>
                    <a:lstStyle/>
                    <a:p>
                      <a:pPr algn="ctr"/>
                      <a:r>
                        <a:rPr lang="en-US" dirty="0" smtClean="0"/>
                        <a:t>Frequency</a:t>
                      </a:r>
                      <a:endParaRPr lang="en-PH" dirty="0"/>
                    </a:p>
                  </a:txBody>
                  <a:tcPr/>
                </a:tc>
              </a:tr>
              <a:tr h="370840">
                <a:tc>
                  <a:txBody>
                    <a:bodyPr/>
                    <a:lstStyle/>
                    <a:p>
                      <a:pPr algn="ctr"/>
                      <a:r>
                        <a:rPr lang="en-US" dirty="0" smtClean="0"/>
                        <a:t>Unable to</a:t>
                      </a:r>
                      <a:r>
                        <a:rPr lang="en-US" baseline="0" dirty="0" smtClean="0"/>
                        <a:t> Download</a:t>
                      </a:r>
                    </a:p>
                  </a:txBody>
                  <a:tcPr/>
                </a:tc>
                <a:tc>
                  <a:txBody>
                    <a:bodyPr/>
                    <a:lstStyle/>
                    <a:p>
                      <a:pPr algn="ctr"/>
                      <a:r>
                        <a:rPr lang="en-US" dirty="0" smtClean="0"/>
                        <a:t>50</a:t>
                      </a:r>
                      <a:endParaRPr lang="en-PH" dirty="0"/>
                    </a:p>
                  </a:txBody>
                  <a:tcPr/>
                </a:tc>
              </a:tr>
              <a:tr h="370840">
                <a:tc>
                  <a:txBody>
                    <a:bodyPr/>
                    <a:lstStyle/>
                    <a:p>
                      <a:pPr algn="ctr"/>
                      <a:r>
                        <a:rPr lang="en-US" dirty="0" smtClean="0"/>
                        <a:t>Can’t Find the File</a:t>
                      </a:r>
                      <a:endParaRPr lang="en-PH" dirty="0"/>
                    </a:p>
                  </a:txBody>
                  <a:tcPr/>
                </a:tc>
                <a:tc>
                  <a:txBody>
                    <a:bodyPr/>
                    <a:lstStyle/>
                    <a:p>
                      <a:pPr algn="ctr"/>
                      <a:r>
                        <a:rPr lang="en-US" dirty="0" smtClean="0"/>
                        <a:t>30</a:t>
                      </a:r>
                      <a:endParaRPr lang="en-PH" dirty="0"/>
                    </a:p>
                  </a:txBody>
                  <a:tcPr/>
                </a:tc>
              </a:tr>
              <a:tr h="370840">
                <a:tc>
                  <a:txBody>
                    <a:bodyPr/>
                    <a:lstStyle/>
                    <a:p>
                      <a:pPr algn="ctr"/>
                      <a:r>
                        <a:rPr lang="en-US" dirty="0" smtClean="0"/>
                        <a:t>Open as Read Only</a:t>
                      </a:r>
                      <a:endParaRPr lang="en-PH" dirty="0"/>
                    </a:p>
                  </a:txBody>
                  <a:tcPr/>
                </a:tc>
                <a:tc>
                  <a:txBody>
                    <a:bodyPr/>
                    <a:lstStyle/>
                    <a:p>
                      <a:pPr algn="ctr"/>
                      <a:r>
                        <a:rPr lang="en-US" dirty="0" smtClean="0"/>
                        <a:t>15</a:t>
                      </a:r>
                      <a:endParaRPr lang="en-PH" dirty="0"/>
                    </a:p>
                  </a:txBody>
                  <a:tcPr/>
                </a:tc>
              </a:tr>
              <a:tr h="370840">
                <a:tc>
                  <a:txBody>
                    <a:bodyPr/>
                    <a:lstStyle/>
                    <a:p>
                      <a:pPr algn="ctr"/>
                      <a:r>
                        <a:rPr lang="en-US" dirty="0" smtClean="0"/>
                        <a:t>Can’t Change Background</a:t>
                      </a:r>
                      <a:endParaRPr lang="en-PH" dirty="0"/>
                    </a:p>
                  </a:txBody>
                  <a:tcPr/>
                </a:tc>
                <a:tc>
                  <a:txBody>
                    <a:bodyPr/>
                    <a:lstStyle/>
                    <a:p>
                      <a:pPr algn="ctr"/>
                      <a:r>
                        <a:rPr lang="en-US" dirty="0" smtClean="0"/>
                        <a:t>7</a:t>
                      </a:r>
                      <a:endParaRPr lang="en-PH" dirty="0"/>
                    </a:p>
                  </a:txBody>
                  <a:tcPr/>
                </a:tc>
              </a:tr>
              <a:tr h="370840">
                <a:tc>
                  <a:txBody>
                    <a:bodyPr/>
                    <a:lstStyle/>
                    <a:p>
                      <a:pPr algn="ctr"/>
                      <a:r>
                        <a:rPr lang="en-US" dirty="0" smtClean="0"/>
                        <a:t>Can’t Open the File</a:t>
                      </a:r>
                      <a:endParaRPr lang="en-PH" dirty="0"/>
                    </a:p>
                  </a:txBody>
                  <a:tcPr/>
                </a:tc>
                <a:tc>
                  <a:txBody>
                    <a:bodyPr/>
                    <a:lstStyle/>
                    <a:p>
                      <a:pPr algn="ctr"/>
                      <a:r>
                        <a:rPr lang="en-US" dirty="0" smtClean="0"/>
                        <a:t>6</a:t>
                      </a:r>
                      <a:endParaRPr lang="en-PH" dirty="0"/>
                    </a:p>
                  </a:txBody>
                  <a:tcPr/>
                </a:tc>
              </a:tr>
              <a:tr h="370840">
                <a:tc>
                  <a:txBody>
                    <a:bodyPr/>
                    <a:lstStyle/>
                    <a:p>
                      <a:pPr algn="ctr"/>
                      <a:r>
                        <a:rPr lang="en-US" dirty="0" smtClean="0"/>
                        <a:t>Found a Bug</a:t>
                      </a:r>
                      <a:endParaRPr lang="en-PH" dirty="0"/>
                    </a:p>
                  </a:txBody>
                  <a:tcPr/>
                </a:tc>
                <a:tc>
                  <a:txBody>
                    <a:bodyPr/>
                    <a:lstStyle/>
                    <a:p>
                      <a:pPr algn="ctr"/>
                      <a:r>
                        <a:rPr lang="en-US" dirty="0" smtClean="0"/>
                        <a:t>5</a:t>
                      </a:r>
                      <a:endParaRPr lang="en-PH" dirty="0"/>
                    </a:p>
                  </a:txBody>
                  <a:tcPr/>
                </a:tc>
              </a:tr>
              <a:tr h="370840">
                <a:tc>
                  <a:txBody>
                    <a:bodyPr/>
                    <a:lstStyle/>
                    <a:p>
                      <a:pPr algn="ctr"/>
                      <a:r>
                        <a:rPr lang="en-US" dirty="0" smtClean="0"/>
                        <a:t>Can’t save Changes</a:t>
                      </a:r>
                      <a:endParaRPr lang="en-PH" dirty="0"/>
                    </a:p>
                  </a:txBody>
                  <a:tcPr/>
                </a:tc>
                <a:tc>
                  <a:txBody>
                    <a:bodyPr/>
                    <a:lstStyle/>
                    <a:p>
                      <a:pPr algn="ctr"/>
                      <a:r>
                        <a:rPr lang="en-US" dirty="0" smtClean="0"/>
                        <a:t>4</a:t>
                      </a:r>
                      <a:endParaRPr lang="en-PH" dirty="0"/>
                    </a:p>
                  </a:txBody>
                  <a:tcPr/>
                </a:tc>
              </a:tr>
              <a:tr h="370840">
                <a:tc>
                  <a:txBody>
                    <a:bodyPr/>
                    <a:lstStyle/>
                    <a:p>
                      <a:pPr algn="ctr"/>
                      <a:r>
                        <a:rPr lang="en-US" dirty="0" smtClean="0"/>
                        <a:t>Don’t Have Excel</a:t>
                      </a:r>
                      <a:endParaRPr lang="en-PH" dirty="0"/>
                    </a:p>
                  </a:txBody>
                  <a:tcPr/>
                </a:tc>
                <a:tc>
                  <a:txBody>
                    <a:bodyPr/>
                    <a:lstStyle/>
                    <a:p>
                      <a:pPr algn="ctr"/>
                      <a:r>
                        <a:rPr lang="en-US" dirty="0" smtClean="0"/>
                        <a:t>4</a:t>
                      </a:r>
                      <a:endParaRPr lang="en-PH" dirty="0"/>
                    </a:p>
                  </a:txBody>
                  <a:tcPr/>
                </a:tc>
              </a:tr>
              <a:tr h="370840">
                <a:tc>
                  <a:txBody>
                    <a:bodyPr/>
                    <a:lstStyle/>
                    <a:p>
                      <a:pPr algn="ctr"/>
                      <a:r>
                        <a:rPr lang="en-US" dirty="0" smtClean="0"/>
                        <a:t>Does</a:t>
                      </a:r>
                      <a:r>
                        <a:rPr lang="en-US" baseline="0" dirty="0" smtClean="0"/>
                        <a:t>n’t Work in </a:t>
                      </a:r>
                      <a:r>
                        <a:rPr lang="en-US" baseline="0" dirty="0" err="1" smtClean="0"/>
                        <a:t>OpenOffice</a:t>
                      </a:r>
                      <a:endParaRPr lang="en-PH" dirty="0"/>
                    </a:p>
                  </a:txBody>
                  <a:tcPr/>
                </a:tc>
                <a:tc>
                  <a:txBody>
                    <a:bodyPr/>
                    <a:lstStyle/>
                    <a:p>
                      <a:pPr algn="ctr"/>
                      <a:r>
                        <a:rPr lang="en-US" dirty="0" smtClean="0"/>
                        <a:t>4</a:t>
                      </a:r>
                      <a:endParaRPr lang="en-PH" dirty="0"/>
                    </a:p>
                  </a:txBody>
                  <a:tcPr/>
                </a:tc>
              </a:tr>
            </a:tbl>
          </a:graphicData>
        </a:graphic>
      </p:graphicFrame>
      <p:sp>
        <p:nvSpPr>
          <p:cNvPr id="5" name="Slide Number Placeholder 4"/>
          <p:cNvSpPr>
            <a:spLocks noGrp="1"/>
          </p:cNvSpPr>
          <p:nvPr>
            <p:ph type="sldNum" sz="quarter" idx="12"/>
          </p:nvPr>
        </p:nvSpPr>
        <p:spPr/>
        <p:txBody>
          <a:bodyPr/>
          <a:lstStyle/>
          <a:p>
            <a:fld id="{09A02BB9-3F86-4823-9A8F-6A16970CA7F2}" type="slidenum">
              <a:rPr lang="en-US" smtClean="0"/>
              <a:pPr/>
              <a:t>52</a:t>
            </a:fld>
            <a:endParaRPr lang="en-US"/>
          </a:p>
        </p:txBody>
      </p:sp>
    </p:spTree>
    <p:extLst>
      <p:ext uri="{BB962C8B-B14F-4D97-AF65-F5344CB8AC3E}">
        <p14:creationId xmlns:p14="http://schemas.microsoft.com/office/powerpoint/2010/main" val="71826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220200" cy="1143000"/>
          </a:xfrm>
        </p:spPr>
        <p:txBody>
          <a:bodyPr>
            <a:normAutofit/>
          </a:bodyPr>
          <a:lstStyle/>
          <a:p>
            <a:r>
              <a:rPr lang="en-PH" sz="4000" dirty="0" smtClean="0"/>
              <a:t>Difference of Histogram &amp; Pareto Chart</a:t>
            </a:r>
            <a:endParaRPr lang="en-PH" sz="4000" dirty="0"/>
          </a:p>
        </p:txBody>
      </p:sp>
      <p:sp>
        <p:nvSpPr>
          <p:cNvPr id="6" name="Content Placeholder 5"/>
          <p:cNvSpPr>
            <a:spLocks noGrp="1"/>
          </p:cNvSpPr>
          <p:nvPr>
            <p:ph sz="half" idx="1"/>
          </p:nvPr>
        </p:nvSpPr>
        <p:spPr>
          <a:xfrm>
            <a:off x="381000" y="4724400"/>
            <a:ext cx="4038600" cy="1706563"/>
          </a:xfrm>
        </p:spPr>
        <p:txBody>
          <a:bodyPr>
            <a:noAutofit/>
          </a:bodyPr>
          <a:lstStyle/>
          <a:p>
            <a:r>
              <a:rPr lang="en-PH" sz="1800" dirty="0" smtClean="0"/>
              <a:t>Use histogram if data to be tallied is quantitative.</a:t>
            </a:r>
          </a:p>
          <a:p>
            <a:r>
              <a:rPr lang="en-PH" sz="1800" dirty="0" smtClean="0"/>
              <a:t>Computation of average, variability and changes over time is possible.</a:t>
            </a:r>
          </a:p>
          <a:p>
            <a:r>
              <a:rPr lang="en-PH" sz="1800" dirty="0" smtClean="0"/>
              <a:t>Can be used to display how bad the problem is.</a:t>
            </a:r>
            <a:endParaRPr lang="en-PH" sz="1800" dirty="0"/>
          </a:p>
        </p:txBody>
      </p:sp>
      <p:sp>
        <p:nvSpPr>
          <p:cNvPr id="7" name="Content Placeholder 6"/>
          <p:cNvSpPr>
            <a:spLocks noGrp="1"/>
          </p:cNvSpPr>
          <p:nvPr>
            <p:ph sz="half" idx="2"/>
          </p:nvPr>
        </p:nvSpPr>
        <p:spPr>
          <a:xfrm>
            <a:off x="4800600" y="4724400"/>
            <a:ext cx="4038600" cy="1828800"/>
          </a:xfrm>
        </p:spPr>
        <p:txBody>
          <a:bodyPr>
            <a:normAutofit fontScale="62500" lnSpcReduction="20000"/>
          </a:bodyPr>
          <a:lstStyle/>
          <a:p>
            <a:r>
              <a:rPr lang="en-PH" dirty="0" smtClean="0"/>
              <a:t>Use </a:t>
            </a:r>
            <a:r>
              <a:rPr lang="en-PH" dirty="0" err="1" smtClean="0"/>
              <a:t>pareto</a:t>
            </a:r>
            <a:r>
              <a:rPr lang="en-PH" dirty="0" smtClean="0"/>
              <a:t> chart if data to be tallied is qualitative.</a:t>
            </a:r>
          </a:p>
          <a:p>
            <a:r>
              <a:rPr lang="en-PH" dirty="0" smtClean="0"/>
              <a:t>Average and variability computation not possible.</a:t>
            </a:r>
          </a:p>
          <a:p>
            <a:r>
              <a:rPr lang="en-PH" dirty="0" smtClean="0"/>
              <a:t>Can be used to display which and where the problem is the greatest.</a:t>
            </a:r>
          </a:p>
          <a:p>
            <a:endParaRPr lang="en-PH"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38862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Pareto Ch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47800"/>
            <a:ext cx="3395662" cy="3048000"/>
          </a:xfrm>
          <a:prstGeom prst="rect">
            <a:avLst/>
          </a:prstGeom>
          <a:noFill/>
          <a:ln>
            <a:noFill/>
          </a:ln>
        </p:spPr>
      </p:pic>
      <p:sp>
        <p:nvSpPr>
          <p:cNvPr id="3" name="Slide Number Placeholder 2"/>
          <p:cNvSpPr>
            <a:spLocks noGrp="1"/>
          </p:cNvSpPr>
          <p:nvPr>
            <p:ph type="sldNum" sz="quarter" idx="12"/>
          </p:nvPr>
        </p:nvSpPr>
        <p:spPr/>
        <p:txBody>
          <a:bodyPr/>
          <a:lstStyle/>
          <a:p>
            <a:fld id="{09A02BB9-3F86-4823-9A8F-6A16970CA7F2}" type="slidenum">
              <a:rPr lang="en-US" smtClean="0"/>
              <a:pPr/>
              <a:t>53</a:t>
            </a:fld>
            <a:endParaRPr lang="en-US"/>
          </a:p>
        </p:txBody>
      </p:sp>
    </p:spTree>
    <p:extLst>
      <p:ext uri="{BB962C8B-B14F-4D97-AF65-F5344CB8AC3E}">
        <p14:creationId xmlns:p14="http://schemas.microsoft.com/office/powerpoint/2010/main" val="8740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6929" name="Rectangle 2"/>
          <p:cNvSpPr>
            <a:spLocks noGrp="1" noChangeArrowheads="1"/>
          </p:cNvSpPr>
          <p:nvPr>
            <p:ph type="title"/>
          </p:nvPr>
        </p:nvSpPr>
        <p:spPr>
          <a:xfrm>
            <a:off x="990600" y="381000"/>
            <a:ext cx="7640715" cy="1143000"/>
          </a:xfrm>
        </p:spPr>
        <p:txBody>
          <a:bodyPr/>
          <a:lstStyle/>
          <a:p>
            <a:pPr algn="r"/>
            <a:r>
              <a:rPr lang="en-US" dirty="0" smtClean="0"/>
              <a:t>Scatter Plot</a:t>
            </a:r>
          </a:p>
        </p:txBody>
      </p:sp>
      <p:sp>
        <p:nvSpPr>
          <p:cNvPr id="2556930" name="Rectangle 4"/>
          <p:cNvSpPr>
            <a:spLocks noGrp="1" noChangeArrowheads="1"/>
          </p:cNvSpPr>
          <p:nvPr>
            <p:ph idx="1"/>
          </p:nvPr>
        </p:nvSpPr>
        <p:spPr>
          <a:xfrm>
            <a:off x="533400" y="1371600"/>
            <a:ext cx="3962400" cy="5095438"/>
          </a:xfrm>
        </p:spPr>
        <p:txBody>
          <a:bodyPr>
            <a:normAutofit lnSpcReduction="10000"/>
          </a:bodyPr>
          <a:lstStyle/>
          <a:p>
            <a:pPr>
              <a:lnSpc>
                <a:spcPct val="90000"/>
              </a:lnSpc>
            </a:pPr>
            <a:r>
              <a:rPr lang="en-US" sz="2800" dirty="0" smtClean="0"/>
              <a:t>Graphs pairs of numerical data, with one variable on each axis, to look for a relationship between them. </a:t>
            </a:r>
          </a:p>
          <a:p>
            <a:pPr>
              <a:lnSpc>
                <a:spcPct val="90000"/>
              </a:lnSpc>
            </a:pPr>
            <a:r>
              <a:rPr lang="en-US" sz="2800" dirty="0" smtClean="0"/>
              <a:t>If the variables are correlated, the points will fall along a line or curve. The better the correlation, the tighter the points will hug the line.</a:t>
            </a:r>
          </a:p>
        </p:txBody>
      </p:sp>
      <p:grpSp>
        <p:nvGrpSpPr>
          <p:cNvPr id="2" name="Group 5"/>
          <p:cNvGrpSpPr>
            <a:grpSpLocks/>
          </p:cNvGrpSpPr>
          <p:nvPr/>
        </p:nvGrpSpPr>
        <p:grpSpPr bwMode="auto">
          <a:xfrm>
            <a:off x="4267200" y="1752600"/>
            <a:ext cx="3795713" cy="4044950"/>
            <a:chOff x="2880" y="2064"/>
            <a:chExt cx="1053" cy="720"/>
          </a:xfrm>
        </p:grpSpPr>
        <p:grpSp>
          <p:nvGrpSpPr>
            <p:cNvPr id="3" name="Group 6"/>
            <p:cNvGrpSpPr>
              <a:grpSpLocks/>
            </p:cNvGrpSpPr>
            <p:nvPr/>
          </p:nvGrpSpPr>
          <p:grpSpPr bwMode="auto">
            <a:xfrm>
              <a:off x="2880" y="2064"/>
              <a:ext cx="1053" cy="720"/>
              <a:chOff x="2880" y="2064"/>
              <a:chExt cx="1053" cy="720"/>
            </a:xfrm>
          </p:grpSpPr>
          <p:sp>
            <p:nvSpPr>
              <p:cNvPr id="2556944" name="Line 7"/>
              <p:cNvSpPr>
                <a:spLocks noChangeShapeType="1"/>
              </p:cNvSpPr>
              <p:nvPr/>
            </p:nvSpPr>
            <p:spPr bwMode="auto">
              <a:xfrm flipV="1">
                <a:off x="3120" y="2064"/>
                <a:ext cx="0" cy="719"/>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2556945" name="Line 8"/>
              <p:cNvSpPr>
                <a:spLocks noChangeShapeType="1"/>
              </p:cNvSpPr>
              <p:nvPr/>
            </p:nvSpPr>
            <p:spPr bwMode="auto">
              <a:xfrm>
                <a:off x="3121" y="2784"/>
                <a:ext cx="719"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2556946" name="Rectangle 9"/>
              <p:cNvSpPr>
                <a:spLocks noChangeArrowheads="1"/>
              </p:cNvSpPr>
              <p:nvPr/>
            </p:nvSpPr>
            <p:spPr bwMode="auto">
              <a:xfrm>
                <a:off x="3840" y="2688"/>
                <a:ext cx="93" cy="65"/>
              </a:xfrm>
              <a:prstGeom prst="rect">
                <a:avLst/>
              </a:prstGeom>
              <a:noFill/>
              <a:ln w="9525">
                <a:noFill/>
                <a:miter lim="800000"/>
                <a:headEnd/>
                <a:tailEnd/>
              </a:ln>
            </p:spPr>
            <p:txBody>
              <a:bodyPr wrap="none" lIns="92075" tIns="46038" rIns="92075" bIns="46038">
                <a:spAutoFit/>
              </a:bodyPr>
              <a:lstStyle/>
              <a:p>
                <a:pPr eaLnBrk="0" hangingPunct="0"/>
                <a:r>
                  <a:rPr lang="en-US" b="1" i="1">
                    <a:solidFill>
                      <a:srgbClr val="006600"/>
                    </a:solidFill>
                    <a:latin typeface="Times New Roman" pitchFamily="18" charset="0"/>
                  </a:rPr>
                  <a:t>X</a:t>
                </a:r>
              </a:p>
            </p:txBody>
          </p:sp>
          <p:sp>
            <p:nvSpPr>
              <p:cNvPr id="2556947" name="Rectangle 10"/>
              <p:cNvSpPr>
                <a:spLocks noChangeArrowheads="1"/>
              </p:cNvSpPr>
              <p:nvPr/>
            </p:nvSpPr>
            <p:spPr bwMode="auto">
              <a:xfrm>
                <a:off x="2880" y="2064"/>
                <a:ext cx="90" cy="65"/>
              </a:xfrm>
              <a:prstGeom prst="rect">
                <a:avLst/>
              </a:prstGeom>
              <a:noFill/>
              <a:ln w="9525">
                <a:noFill/>
                <a:miter lim="800000"/>
                <a:headEnd/>
                <a:tailEnd/>
              </a:ln>
            </p:spPr>
            <p:txBody>
              <a:bodyPr wrap="none" lIns="92075" tIns="46038" rIns="92075" bIns="46038">
                <a:spAutoFit/>
              </a:bodyPr>
              <a:lstStyle/>
              <a:p>
                <a:pPr eaLnBrk="0" hangingPunct="0"/>
                <a:r>
                  <a:rPr lang="en-US" b="1" i="1">
                    <a:solidFill>
                      <a:srgbClr val="006600"/>
                    </a:solidFill>
                    <a:latin typeface="Times New Roman" pitchFamily="18" charset="0"/>
                  </a:rPr>
                  <a:t>Y</a:t>
                </a:r>
              </a:p>
            </p:txBody>
          </p:sp>
        </p:grpSp>
        <p:grpSp>
          <p:nvGrpSpPr>
            <p:cNvPr id="4" name="Group 11"/>
            <p:cNvGrpSpPr>
              <a:grpSpLocks/>
            </p:cNvGrpSpPr>
            <p:nvPr/>
          </p:nvGrpSpPr>
          <p:grpSpPr bwMode="auto">
            <a:xfrm>
              <a:off x="3154" y="2106"/>
              <a:ext cx="652" cy="586"/>
              <a:chOff x="3154" y="2106"/>
              <a:chExt cx="652" cy="586"/>
            </a:xfrm>
          </p:grpSpPr>
          <p:sp>
            <p:nvSpPr>
              <p:cNvPr id="2556934" name="Oval 12"/>
              <p:cNvSpPr>
                <a:spLocks noChangeArrowheads="1"/>
              </p:cNvSpPr>
              <p:nvPr/>
            </p:nvSpPr>
            <p:spPr bwMode="auto">
              <a:xfrm>
                <a:off x="3239" y="2518"/>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35" name="Oval 13"/>
              <p:cNvSpPr>
                <a:spLocks noChangeArrowheads="1"/>
              </p:cNvSpPr>
              <p:nvPr/>
            </p:nvSpPr>
            <p:spPr bwMode="auto">
              <a:xfrm>
                <a:off x="3262" y="2168"/>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36" name="Oval 14"/>
              <p:cNvSpPr>
                <a:spLocks noChangeArrowheads="1"/>
              </p:cNvSpPr>
              <p:nvPr/>
            </p:nvSpPr>
            <p:spPr bwMode="auto">
              <a:xfrm>
                <a:off x="3491" y="2106"/>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37" name="Oval 15"/>
              <p:cNvSpPr>
                <a:spLocks noChangeArrowheads="1"/>
              </p:cNvSpPr>
              <p:nvPr/>
            </p:nvSpPr>
            <p:spPr bwMode="auto">
              <a:xfrm>
                <a:off x="3755" y="2382"/>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38" name="Oval 16"/>
              <p:cNvSpPr>
                <a:spLocks noChangeArrowheads="1"/>
              </p:cNvSpPr>
              <p:nvPr/>
            </p:nvSpPr>
            <p:spPr bwMode="auto">
              <a:xfrm>
                <a:off x="3737" y="2571"/>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39" name="Oval 17"/>
              <p:cNvSpPr>
                <a:spLocks noChangeArrowheads="1"/>
              </p:cNvSpPr>
              <p:nvPr/>
            </p:nvSpPr>
            <p:spPr bwMode="auto">
              <a:xfrm>
                <a:off x="3154" y="2432"/>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40" name="Oval 18"/>
              <p:cNvSpPr>
                <a:spLocks noChangeArrowheads="1"/>
              </p:cNvSpPr>
              <p:nvPr/>
            </p:nvSpPr>
            <p:spPr bwMode="auto">
              <a:xfrm>
                <a:off x="3498" y="2499"/>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41" name="Oval 19"/>
              <p:cNvSpPr>
                <a:spLocks noChangeArrowheads="1"/>
              </p:cNvSpPr>
              <p:nvPr/>
            </p:nvSpPr>
            <p:spPr bwMode="auto">
              <a:xfrm>
                <a:off x="3398" y="2641"/>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42" name="Oval 20"/>
              <p:cNvSpPr>
                <a:spLocks noChangeArrowheads="1"/>
              </p:cNvSpPr>
              <p:nvPr/>
            </p:nvSpPr>
            <p:spPr bwMode="auto">
              <a:xfrm>
                <a:off x="3343" y="2466"/>
                <a:ext cx="51" cy="51"/>
              </a:xfrm>
              <a:prstGeom prst="ellipse">
                <a:avLst/>
              </a:prstGeom>
              <a:solidFill>
                <a:srgbClr val="000080"/>
              </a:solidFill>
              <a:ln w="12700">
                <a:solidFill>
                  <a:srgbClr val="000080"/>
                </a:solidFill>
                <a:round/>
                <a:headEnd/>
                <a:tailEnd/>
              </a:ln>
            </p:spPr>
            <p:txBody>
              <a:bodyPr wrap="none" anchor="ctr"/>
              <a:lstStyle/>
              <a:p>
                <a:endParaRPr lang="en-PH"/>
              </a:p>
            </p:txBody>
          </p:sp>
          <p:sp>
            <p:nvSpPr>
              <p:cNvPr id="2556943" name="Oval 21"/>
              <p:cNvSpPr>
                <a:spLocks noChangeArrowheads="1"/>
              </p:cNvSpPr>
              <p:nvPr/>
            </p:nvSpPr>
            <p:spPr bwMode="auto">
              <a:xfrm>
                <a:off x="3326" y="2422"/>
                <a:ext cx="51" cy="51"/>
              </a:xfrm>
              <a:prstGeom prst="ellipse">
                <a:avLst/>
              </a:prstGeom>
              <a:solidFill>
                <a:srgbClr val="000080"/>
              </a:solidFill>
              <a:ln w="12700">
                <a:solidFill>
                  <a:srgbClr val="000080"/>
                </a:solidFill>
                <a:round/>
                <a:headEnd/>
                <a:tailEnd/>
              </a:ln>
            </p:spPr>
            <p:txBody>
              <a:bodyPr wrap="none" anchor="ctr"/>
              <a:lstStyle/>
              <a:p>
                <a:endParaRPr lang="en-PH"/>
              </a:p>
            </p:txBody>
          </p:sp>
        </p:grpSp>
      </p:grpSp>
      <p:sp>
        <p:nvSpPr>
          <p:cNvPr id="5" name="Slide Number Placeholder 4"/>
          <p:cNvSpPr>
            <a:spLocks noGrp="1"/>
          </p:cNvSpPr>
          <p:nvPr>
            <p:ph type="sldNum" sz="quarter" idx="12"/>
          </p:nvPr>
        </p:nvSpPr>
        <p:spPr/>
        <p:txBody>
          <a:bodyPr/>
          <a:lstStyle/>
          <a:p>
            <a:fld id="{09A02BB9-3F86-4823-9A8F-6A16970CA7F2}" type="slidenum">
              <a:rPr lang="en-US" smtClean="0"/>
              <a:pPr/>
              <a:t>54</a:t>
            </a:fld>
            <a:endParaRPr lang="en-US"/>
          </a:p>
        </p:txBody>
      </p:sp>
    </p:spTree>
    <p:extLst>
      <p:ext uri="{BB962C8B-B14F-4D97-AF65-F5344CB8AC3E}">
        <p14:creationId xmlns:p14="http://schemas.microsoft.com/office/powerpoint/2010/main" val="68174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1143000"/>
          </a:xfrm>
        </p:spPr>
        <p:txBody>
          <a:bodyPr>
            <a:normAutofit/>
          </a:bodyPr>
          <a:lstStyle/>
          <a:p>
            <a:r>
              <a:rPr lang="en-US" sz="3200" dirty="0" smtClean="0"/>
              <a:t>Scatter Plot: Individual Practice Exercise</a:t>
            </a:r>
            <a:endParaRPr lang="en-PH" sz="3200" dirty="0"/>
          </a:p>
        </p:txBody>
      </p:sp>
      <p:sp>
        <p:nvSpPr>
          <p:cNvPr id="3" name="Content Placeholder 2"/>
          <p:cNvSpPr>
            <a:spLocks noGrp="1"/>
          </p:cNvSpPr>
          <p:nvPr>
            <p:ph idx="1"/>
          </p:nvPr>
        </p:nvSpPr>
        <p:spPr>
          <a:xfrm>
            <a:off x="381000" y="1219200"/>
            <a:ext cx="8229600" cy="1143000"/>
          </a:xfrm>
        </p:spPr>
        <p:txBody>
          <a:bodyPr>
            <a:normAutofit/>
          </a:bodyPr>
          <a:lstStyle/>
          <a:p>
            <a:pPr marL="0" indent="0" algn="just">
              <a:buNone/>
            </a:pPr>
            <a:r>
              <a:rPr lang="en-US" sz="2000" dirty="0" smtClean="0"/>
              <a:t>In 2 sections in the 4</a:t>
            </a:r>
            <a:r>
              <a:rPr lang="en-US" sz="2000" baseline="30000" dirty="0" smtClean="0"/>
              <a:t>th</a:t>
            </a:r>
            <a:r>
              <a:rPr lang="en-US" sz="2000" dirty="0" smtClean="0"/>
              <a:t> year level, the final grades of the students in Math and Science were gathered. Construct a scatter plot using Excel. </a:t>
            </a:r>
            <a:endParaRPr lang="en-PH" sz="2000" dirty="0"/>
          </a:p>
        </p:txBody>
      </p:sp>
      <p:graphicFrame>
        <p:nvGraphicFramePr>
          <p:cNvPr id="5" name="Table 4"/>
          <p:cNvGraphicFramePr>
            <a:graphicFrameLocks noGrp="1"/>
          </p:cNvGraphicFramePr>
          <p:nvPr/>
        </p:nvGraphicFramePr>
        <p:xfrm>
          <a:off x="990600" y="2362200"/>
          <a:ext cx="5943600" cy="4267200"/>
        </p:xfrm>
        <a:graphic>
          <a:graphicData uri="http://schemas.openxmlformats.org/drawingml/2006/table">
            <a:tbl>
              <a:tblPr/>
              <a:tblGrid>
                <a:gridCol w="1470739"/>
                <a:gridCol w="1501061"/>
                <a:gridCol w="1485900"/>
                <a:gridCol w="1485900"/>
              </a:tblGrid>
              <a:tr h="203200">
                <a:tc gridSpan="2">
                  <a:txBody>
                    <a:bodyPr/>
                    <a:lstStyle/>
                    <a:p>
                      <a:pPr algn="ctr" fontAlgn="b"/>
                      <a:r>
                        <a:rPr lang="en-PH" sz="1100" b="0" i="0" u="none" strike="noStrike">
                          <a:solidFill>
                            <a:srgbClr val="000000"/>
                          </a:solidFill>
                          <a:latin typeface="Calibri"/>
                        </a:rPr>
                        <a:t>Section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PH"/>
                    </a:p>
                  </a:txBody>
                  <a:tcPr/>
                </a:tc>
                <a:tc gridSpan="2">
                  <a:txBody>
                    <a:bodyPr/>
                    <a:lstStyle/>
                    <a:p>
                      <a:pPr algn="ctr" fontAlgn="b"/>
                      <a:r>
                        <a:rPr lang="en-PH" sz="1100" b="0" i="0" u="none" strike="noStrike">
                          <a:solidFill>
                            <a:srgbClr val="000000"/>
                          </a:solidFill>
                          <a:latin typeface="Calibri"/>
                        </a:rPr>
                        <a:t>Section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PH"/>
                    </a:p>
                  </a:txBody>
                  <a:tcPr/>
                </a:tc>
              </a:tr>
              <a:tr h="203200">
                <a:tc>
                  <a:txBody>
                    <a:bodyPr/>
                    <a:lstStyle/>
                    <a:p>
                      <a:pPr algn="ctr" fontAlgn="b"/>
                      <a:r>
                        <a:rPr lang="en-PH" sz="1100" b="0" i="0" u="none" strike="noStrike">
                          <a:solidFill>
                            <a:srgbClr val="000000"/>
                          </a:solidFill>
                          <a:latin typeface="Calibri"/>
                        </a:rPr>
                        <a:t>Math Scores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Science Scores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Math Scores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Science Scores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ctr" fontAlgn="b"/>
                      <a:r>
                        <a:rPr lang="en-PH" sz="1100" b="0" i="0" u="none" strike="noStrike">
                          <a:solidFill>
                            <a:srgbClr val="000000"/>
                          </a:solidFill>
                          <a:latin typeface="Calibri"/>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a:solidFill>
                            <a:srgbClr val="000000"/>
                          </a:solidFill>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PH" sz="1100" b="0" i="0" u="none" strike="noStrike" dirty="0">
                          <a:solidFill>
                            <a:srgbClr val="000000"/>
                          </a:solidFill>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09A02BB9-3F86-4823-9A8F-6A16970CA7F2}" type="slidenum">
              <a:rPr lang="en-US" smtClean="0"/>
              <a:pPr/>
              <a:t>55</a:t>
            </a:fld>
            <a:endParaRPr lang="en-US"/>
          </a:p>
        </p:txBody>
      </p:sp>
    </p:spTree>
    <p:extLst>
      <p:ext uri="{BB962C8B-B14F-4D97-AF65-F5344CB8AC3E}">
        <p14:creationId xmlns:p14="http://schemas.microsoft.com/office/powerpoint/2010/main" val="182359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Final Words</a:t>
            </a:r>
            <a:endParaRPr lang="en-PH" dirty="0"/>
          </a:p>
        </p:txBody>
      </p:sp>
      <p:sp>
        <p:nvSpPr>
          <p:cNvPr id="3" name="Content Placeholder 2"/>
          <p:cNvSpPr>
            <a:spLocks noGrp="1"/>
          </p:cNvSpPr>
          <p:nvPr>
            <p:ph idx="1"/>
          </p:nvPr>
        </p:nvSpPr>
        <p:spPr/>
        <p:txBody>
          <a:bodyPr/>
          <a:lstStyle/>
          <a:p>
            <a:r>
              <a:rPr lang="en-US" dirty="0" smtClean="0"/>
              <a:t>Use and take advantage of MS Excel.</a:t>
            </a:r>
          </a:p>
          <a:p>
            <a:r>
              <a:rPr lang="en-US" dirty="0" smtClean="0"/>
              <a:t>Take care to stratify data from collection to analysis.</a:t>
            </a:r>
          </a:p>
          <a:p>
            <a:r>
              <a:rPr lang="en-US" dirty="0" smtClean="0"/>
              <a:t>Scales and categories matter.</a:t>
            </a:r>
          </a:p>
          <a:p>
            <a:r>
              <a:rPr lang="en-US" dirty="0" smtClean="0"/>
              <a:t>Data types dictate the appropriate graphical display </a:t>
            </a:r>
            <a:r>
              <a:rPr lang="en-US" smtClean="0"/>
              <a:t>tool.</a:t>
            </a:r>
          </a:p>
          <a:p>
            <a:pPr marL="0" indent="0">
              <a:buNone/>
            </a:pPr>
            <a:endParaRPr lang="en-PH"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56</a:t>
            </a:fld>
            <a:endParaRPr lang="en-US"/>
          </a:p>
        </p:txBody>
      </p:sp>
    </p:spTree>
    <p:extLst>
      <p:ext uri="{BB962C8B-B14F-4D97-AF65-F5344CB8AC3E}">
        <p14:creationId xmlns:p14="http://schemas.microsoft.com/office/powerpoint/2010/main" val="145943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Selecting the Focused Problem Statement</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9A02BB9-3F86-4823-9A8F-6A16970CA7F2}" type="slidenum">
              <a:rPr lang="en-US" smtClean="0"/>
              <a:pPr/>
              <a:t>57</a:t>
            </a:fld>
            <a:endParaRPr lang="en-US"/>
          </a:p>
        </p:txBody>
      </p:sp>
    </p:spTree>
    <p:extLst>
      <p:ext uri="{BB962C8B-B14F-4D97-AF65-F5344CB8AC3E}">
        <p14:creationId xmlns:p14="http://schemas.microsoft.com/office/powerpoint/2010/main" val="387534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Focused Problem Statement</a:t>
            </a:r>
            <a:endParaRPr lang="en-US" sz="4000" dirty="0"/>
          </a:p>
        </p:txBody>
      </p:sp>
      <p:sp>
        <p:nvSpPr>
          <p:cNvPr id="3" name="Content Placeholder 2"/>
          <p:cNvSpPr>
            <a:spLocks noGrp="1"/>
          </p:cNvSpPr>
          <p:nvPr>
            <p:ph sz="half" idx="1"/>
          </p:nvPr>
        </p:nvSpPr>
        <p:spPr>
          <a:xfrm>
            <a:off x="457199" y="1828800"/>
            <a:ext cx="5028759" cy="4297363"/>
          </a:xfrm>
        </p:spPr>
        <p:txBody>
          <a:bodyPr/>
          <a:lstStyle/>
          <a:p>
            <a:r>
              <a:rPr lang="en-US" dirty="0" smtClean="0"/>
              <a:t>Objective</a:t>
            </a:r>
          </a:p>
          <a:p>
            <a:pPr lvl="1"/>
            <a:r>
              <a:rPr lang="en-US" dirty="0"/>
              <a:t>Focus the improvement effort by analyzing the gathered data on the process area </a:t>
            </a:r>
            <a:endParaRPr lang="en-US" dirty="0" smtClean="0"/>
          </a:p>
          <a:p>
            <a:r>
              <a:rPr lang="en-US" dirty="0" smtClean="0"/>
              <a:t>Deliverables</a:t>
            </a:r>
          </a:p>
          <a:p>
            <a:pPr lvl="1"/>
            <a:r>
              <a:rPr lang="en-US" dirty="0" smtClean="0"/>
              <a:t>Focused problem statement</a:t>
            </a:r>
          </a:p>
          <a:p>
            <a:pPr lvl="1"/>
            <a:r>
              <a:rPr lang="en-US" dirty="0" smtClean="0"/>
              <a:t>Data that pinpoints problem </a:t>
            </a:r>
          </a:p>
        </p:txBody>
      </p:sp>
      <p:pic>
        <p:nvPicPr>
          <p:cNvPr id="9" name="Content Placeholder 8"/>
          <p:cNvPicPr>
            <a:picLocks noGrp="1" noChangeAspect="1"/>
          </p:cNvPicPr>
          <p:nvPr>
            <p:ph sz="half" idx="2"/>
          </p:nvPr>
        </p:nvPicPr>
        <p:blipFill>
          <a:blip r:embed="rId2"/>
          <a:srcRect l="797" r="797"/>
          <a:stretch>
            <a:fillRect/>
          </a:stretch>
        </p:blipFill>
        <p:spPr>
          <a:xfrm>
            <a:off x="5303253" y="1752600"/>
            <a:ext cx="3657735" cy="3892095"/>
          </a:xfrm>
        </p:spPr>
      </p:pic>
      <p:sp>
        <p:nvSpPr>
          <p:cNvPr id="8" name="Rectangle 7"/>
          <p:cNvSpPr/>
          <p:nvPr/>
        </p:nvSpPr>
        <p:spPr>
          <a:xfrm>
            <a:off x="0" y="6616659"/>
            <a:ext cx="8960988" cy="246221"/>
          </a:xfrm>
          <a:prstGeom prst="rect">
            <a:avLst/>
          </a:prstGeom>
        </p:spPr>
        <p:txBody>
          <a:bodyPr wrap="square">
            <a:spAutoFit/>
          </a:bodyPr>
          <a:lstStyle/>
          <a:p>
            <a:r>
              <a:rPr lang="en-US" sz="1000" dirty="0" smtClean="0"/>
              <a:t>http://us.123rf.com/400wm/400/400/</a:t>
            </a:r>
            <a:r>
              <a:rPr lang="en-US" sz="1000" dirty="0" err="1" smtClean="0"/>
              <a:t>chudtsankov</a:t>
            </a:r>
            <a:r>
              <a:rPr lang="en-US" sz="1000" dirty="0" smtClean="0"/>
              <a:t>/chudtsankov1202/chudtsankov120200196/12493294-detective-dog-holding-a-magnifying-glass.jpg</a:t>
            </a:r>
            <a:endParaRPr lang="en-US" sz="1000"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58</a:t>
            </a:fld>
            <a:endParaRPr lang="en-US"/>
          </a:p>
        </p:txBody>
      </p:sp>
    </p:spTree>
    <p:extLst>
      <p:ext uri="{BB962C8B-B14F-4D97-AF65-F5344CB8AC3E}">
        <p14:creationId xmlns:p14="http://schemas.microsoft.com/office/powerpoint/2010/main" val="176724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 to walk the process</a:t>
            </a:r>
            <a:endParaRPr lang="en-US" dirty="0"/>
          </a:p>
        </p:txBody>
      </p:sp>
      <p:sp>
        <p:nvSpPr>
          <p:cNvPr id="2" name="Content Placeholder 1"/>
          <p:cNvSpPr>
            <a:spLocks noGrp="1"/>
          </p:cNvSpPr>
          <p:nvPr>
            <p:ph idx="1"/>
          </p:nvPr>
        </p:nvSpPr>
        <p:spPr/>
        <p:txBody>
          <a:bodyPr>
            <a:normAutofit fontScale="92500"/>
          </a:bodyPr>
          <a:lstStyle/>
          <a:p>
            <a:r>
              <a:rPr lang="en-US" sz="3200" dirty="0" smtClean="0"/>
              <a:t>The team has a detailed process map of the process for improvement</a:t>
            </a:r>
          </a:p>
          <a:p>
            <a:r>
              <a:rPr lang="en-US" sz="3200" dirty="0" smtClean="0"/>
              <a:t>The team has identified storm clouds in the details steps of the process for improvement</a:t>
            </a:r>
          </a:p>
          <a:p>
            <a:r>
              <a:rPr lang="en-US" sz="3200" dirty="0"/>
              <a:t>Identified relevant measures on storm clouds </a:t>
            </a:r>
            <a:r>
              <a:rPr lang="en-US" sz="3200" dirty="0" smtClean="0"/>
              <a:t>items</a:t>
            </a:r>
            <a:endParaRPr lang="en-PH" sz="3200" dirty="0"/>
          </a:p>
          <a:p>
            <a:r>
              <a:rPr lang="en-US" sz="3200" dirty="0" smtClean="0"/>
              <a:t>The team has developed a data collection plan</a:t>
            </a:r>
          </a:p>
          <a:p>
            <a:endParaRPr lang="en-US" sz="3200" dirty="0"/>
          </a:p>
        </p:txBody>
      </p:sp>
      <p:sp>
        <p:nvSpPr>
          <p:cNvPr id="3" name="Slide Number Placeholder 2"/>
          <p:cNvSpPr>
            <a:spLocks noGrp="1"/>
          </p:cNvSpPr>
          <p:nvPr>
            <p:ph type="sldNum" sz="quarter" idx="12"/>
          </p:nvPr>
        </p:nvSpPr>
        <p:spPr/>
        <p:txBody>
          <a:bodyPr/>
          <a:lstStyle/>
          <a:p>
            <a:fld id="{09A02BB9-3F86-4823-9A8F-6A16970CA7F2}" type="slidenum">
              <a:rPr lang="en-US" smtClean="0"/>
              <a:pPr/>
              <a:t>59</a:t>
            </a:fld>
            <a:endParaRPr lang="en-US"/>
          </a:p>
        </p:txBody>
      </p:sp>
    </p:spTree>
    <p:extLst>
      <p:ext uri="{BB962C8B-B14F-4D97-AF65-F5344CB8AC3E}">
        <p14:creationId xmlns:p14="http://schemas.microsoft.com/office/powerpoint/2010/main" val="132840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SITUATING the STORM CLOUD</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09A02BB9-3F86-4823-9A8F-6A16970CA7F2}" type="slidenum">
              <a:rPr lang="en-US" smtClean="0"/>
              <a:pPr/>
              <a:t>6</a:t>
            </a:fld>
            <a:endParaRPr lang="en-US"/>
          </a:p>
        </p:txBody>
      </p:sp>
    </p:spTree>
    <p:extLst>
      <p:ext uri="{BB962C8B-B14F-4D97-AF65-F5344CB8AC3E}">
        <p14:creationId xmlns:p14="http://schemas.microsoft.com/office/powerpoint/2010/main" val="294148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a Focused Problem Statement</a:t>
            </a:r>
            <a:endParaRPr lang="en-US" sz="3600" dirty="0"/>
          </a:p>
        </p:txBody>
      </p:sp>
      <p:sp>
        <p:nvSpPr>
          <p:cNvPr id="3" name="Content Placeholder 2"/>
          <p:cNvSpPr>
            <a:spLocks noGrp="1"/>
          </p:cNvSpPr>
          <p:nvPr>
            <p:ph idx="1"/>
          </p:nvPr>
        </p:nvSpPr>
        <p:spPr/>
        <p:txBody>
          <a:bodyPr>
            <a:normAutofit/>
          </a:bodyPr>
          <a:lstStyle/>
          <a:p>
            <a:r>
              <a:rPr lang="en-US" dirty="0" smtClean="0"/>
              <a:t>Problem statements that pertain to a specific component only</a:t>
            </a:r>
          </a:p>
          <a:p>
            <a:r>
              <a:rPr lang="en-US" dirty="0"/>
              <a:t>P</a:t>
            </a:r>
            <a:r>
              <a:rPr lang="en-US" dirty="0" smtClean="0"/>
              <a:t>roblem statements that </a:t>
            </a:r>
            <a:r>
              <a:rPr lang="en-US" dirty="0"/>
              <a:t>include information about </a:t>
            </a:r>
            <a:r>
              <a:rPr lang="en-US" dirty="0" smtClean="0"/>
              <a:t>the following questions</a:t>
            </a:r>
            <a:endParaRPr lang="en-US" dirty="0"/>
          </a:p>
          <a:p>
            <a:pPr marL="742950" lvl="2" indent="-342900"/>
            <a:r>
              <a:rPr lang="en-US" b="1" dirty="0"/>
              <a:t>What</a:t>
            </a:r>
            <a:r>
              <a:rPr lang="en-US" dirty="0"/>
              <a:t> </a:t>
            </a:r>
            <a:r>
              <a:rPr lang="en-US" dirty="0" smtClean="0"/>
              <a:t>is the </a:t>
            </a:r>
            <a:r>
              <a:rPr lang="en-US" dirty="0"/>
              <a:t>problem, and how often is it happening</a:t>
            </a:r>
          </a:p>
          <a:p>
            <a:pPr marL="742950" lvl="2" indent="-342900"/>
            <a:r>
              <a:rPr lang="en-US" b="1" dirty="0"/>
              <a:t>Where</a:t>
            </a:r>
            <a:r>
              <a:rPr lang="en-US" dirty="0"/>
              <a:t> is it happening</a:t>
            </a:r>
          </a:p>
          <a:p>
            <a:pPr marL="742950" lvl="2" indent="-342900"/>
            <a:r>
              <a:rPr lang="en-US" b="1" dirty="0"/>
              <a:t>Who </a:t>
            </a:r>
            <a:r>
              <a:rPr lang="en-US" dirty="0"/>
              <a:t>is engaged in the behavior</a:t>
            </a:r>
          </a:p>
          <a:p>
            <a:pPr marL="742950" lvl="2" indent="-342900"/>
            <a:r>
              <a:rPr lang="en-US" b="1" dirty="0"/>
              <a:t>When</a:t>
            </a:r>
            <a:r>
              <a:rPr lang="en-US" dirty="0"/>
              <a:t> the problem is most likely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60</a:t>
            </a:fld>
            <a:endParaRPr lang="en-US"/>
          </a:p>
        </p:txBody>
      </p:sp>
    </p:spTree>
    <p:extLst>
      <p:ext uri="{BB962C8B-B14F-4D97-AF65-F5344CB8AC3E}">
        <p14:creationId xmlns:p14="http://schemas.microsoft.com/office/powerpoint/2010/main" val="88751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50838" y="685800"/>
            <a:ext cx="7128140" cy="1077938"/>
          </a:xfrm>
        </p:spPr>
        <p:txBody>
          <a:bodyPr vert="horz" lIns="91440" tIns="45720" rIns="91440" bIns="45720" rtlCol="0" anchor="ctr">
            <a:noAutofit/>
          </a:bodyPr>
          <a:lstStyle/>
          <a:p>
            <a:r>
              <a:rPr lang="en-US" sz="3600" dirty="0" smtClean="0"/>
              <a:t>The </a:t>
            </a:r>
            <a:r>
              <a:rPr lang="en-US" sz="3600" dirty="0"/>
              <a:t>Focused Problem Definition</a:t>
            </a:r>
          </a:p>
        </p:txBody>
      </p:sp>
      <p:grpSp>
        <p:nvGrpSpPr>
          <p:cNvPr id="2" name="Group 1"/>
          <p:cNvGrpSpPr/>
          <p:nvPr/>
        </p:nvGrpSpPr>
        <p:grpSpPr>
          <a:xfrm>
            <a:off x="1342521" y="2011082"/>
            <a:ext cx="6753747" cy="4341813"/>
            <a:chOff x="3930650" y="1571625"/>
            <a:chExt cx="5002213" cy="4341813"/>
          </a:xfrm>
        </p:grpSpPr>
        <p:grpSp>
          <p:nvGrpSpPr>
            <p:cNvPr id="36867" name="Group 4"/>
            <p:cNvGrpSpPr>
              <a:grpSpLocks/>
            </p:cNvGrpSpPr>
            <p:nvPr/>
          </p:nvGrpSpPr>
          <p:grpSpPr bwMode="auto">
            <a:xfrm>
              <a:off x="5089525" y="1571625"/>
              <a:ext cx="3386138" cy="3679825"/>
              <a:chOff x="3206" y="990"/>
              <a:chExt cx="2133" cy="2411"/>
            </a:xfrm>
          </p:grpSpPr>
          <p:sp>
            <p:nvSpPr>
              <p:cNvPr id="36884" name="Line 5"/>
              <p:cNvSpPr>
                <a:spLocks noChangeShapeType="1"/>
              </p:cNvSpPr>
              <p:nvPr/>
            </p:nvSpPr>
            <p:spPr bwMode="auto">
              <a:xfrm>
                <a:off x="3206" y="990"/>
                <a:ext cx="0" cy="2411"/>
              </a:xfrm>
              <a:prstGeom prst="line">
                <a:avLst/>
              </a:prstGeom>
              <a:noFill/>
              <a:ln w="28575">
                <a:solidFill>
                  <a:schemeClr val="tx1"/>
                </a:solidFill>
                <a:round/>
                <a:headEnd/>
                <a:tailEnd/>
              </a:ln>
            </p:spPr>
            <p:txBody>
              <a:bodyPr/>
              <a:lstStyle/>
              <a:p>
                <a:endParaRPr lang="en-US"/>
              </a:p>
            </p:txBody>
          </p:sp>
          <p:sp>
            <p:nvSpPr>
              <p:cNvPr id="36885" name="Line 6"/>
              <p:cNvSpPr>
                <a:spLocks noChangeShapeType="1"/>
              </p:cNvSpPr>
              <p:nvPr/>
            </p:nvSpPr>
            <p:spPr bwMode="auto">
              <a:xfrm>
                <a:off x="3215" y="3401"/>
                <a:ext cx="2124" cy="0"/>
              </a:xfrm>
              <a:prstGeom prst="line">
                <a:avLst/>
              </a:prstGeom>
              <a:noFill/>
              <a:ln w="28575">
                <a:solidFill>
                  <a:schemeClr val="tx1"/>
                </a:solidFill>
                <a:round/>
                <a:headEnd/>
                <a:tailEnd/>
              </a:ln>
            </p:spPr>
            <p:txBody>
              <a:bodyPr/>
              <a:lstStyle/>
              <a:p>
                <a:endParaRPr lang="en-US"/>
              </a:p>
            </p:txBody>
          </p:sp>
          <p:sp>
            <p:nvSpPr>
              <p:cNvPr id="36886" name="Rectangle 7"/>
              <p:cNvSpPr>
                <a:spLocks noChangeArrowheads="1"/>
              </p:cNvSpPr>
              <p:nvPr/>
            </p:nvSpPr>
            <p:spPr bwMode="auto">
              <a:xfrm>
                <a:off x="3389" y="1056"/>
                <a:ext cx="183" cy="2269"/>
              </a:xfrm>
              <a:prstGeom prst="rect">
                <a:avLst/>
              </a:prstGeom>
              <a:solidFill>
                <a:srgbClr val="EAEAEA"/>
              </a:solidFill>
              <a:ln w="28575">
                <a:solidFill>
                  <a:schemeClr val="tx1"/>
                </a:solidFill>
                <a:miter lim="800000"/>
                <a:headEnd/>
                <a:tailEnd/>
              </a:ln>
            </p:spPr>
            <p:txBody>
              <a:bodyPr/>
              <a:lstStyle/>
              <a:p>
                <a:endParaRPr lang="en-US"/>
              </a:p>
            </p:txBody>
          </p:sp>
        </p:grpSp>
        <p:sp>
          <p:nvSpPr>
            <p:cNvPr id="36868" name="WordArt 8"/>
            <p:cNvSpPr>
              <a:spLocks noChangeArrowheads="1" noChangeShapeType="1" noTextEdit="1"/>
            </p:cNvSpPr>
            <p:nvPr/>
          </p:nvSpPr>
          <p:spPr bwMode="auto">
            <a:xfrm>
              <a:off x="5818188" y="2190750"/>
              <a:ext cx="2971800" cy="261938"/>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"An Inch Wide and a Mile Deep"</a:t>
              </a:r>
            </a:p>
          </p:txBody>
        </p:sp>
        <p:sp>
          <p:nvSpPr>
            <p:cNvPr id="36869" name="Text Box 9"/>
            <p:cNvSpPr txBox="1">
              <a:spLocks noChangeArrowheads="1"/>
            </p:cNvSpPr>
            <p:nvPr/>
          </p:nvSpPr>
          <p:spPr bwMode="auto">
            <a:xfrm>
              <a:off x="6122988" y="2486025"/>
              <a:ext cx="2286000" cy="396875"/>
            </a:xfrm>
            <a:prstGeom prst="rect">
              <a:avLst/>
            </a:prstGeom>
            <a:noFill/>
            <a:ln w="9525">
              <a:noFill/>
              <a:miter lim="800000"/>
              <a:headEnd/>
              <a:tailEnd/>
            </a:ln>
          </p:spPr>
          <p:txBody>
            <a:bodyPr>
              <a:spAutoFit/>
            </a:bodyPr>
            <a:lstStyle/>
            <a:p>
              <a:pPr>
                <a:spcBef>
                  <a:spcPct val="50000"/>
                </a:spcBef>
              </a:pPr>
              <a:r>
                <a:rPr lang="en-US" sz="2000" i="1">
                  <a:latin typeface="Times New Roman" pitchFamily="18" charset="0"/>
                </a:rPr>
                <a:t>Quality not quantity</a:t>
              </a:r>
            </a:p>
          </p:txBody>
        </p:sp>
        <p:sp>
          <p:nvSpPr>
            <p:cNvPr id="36870" name="Line 10"/>
            <p:cNvSpPr>
              <a:spLocks noChangeShapeType="1"/>
            </p:cNvSpPr>
            <p:nvPr/>
          </p:nvSpPr>
          <p:spPr bwMode="auto">
            <a:xfrm flipV="1">
              <a:off x="4532313" y="2393950"/>
              <a:ext cx="0" cy="517525"/>
            </a:xfrm>
            <a:prstGeom prst="line">
              <a:avLst/>
            </a:prstGeom>
            <a:noFill/>
            <a:ln w="9525">
              <a:solidFill>
                <a:srgbClr val="000000"/>
              </a:solidFill>
              <a:round/>
              <a:headEnd/>
              <a:tailEnd type="triangle" w="med" len="med"/>
            </a:ln>
          </p:spPr>
          <p:txBody>
            <a:bodyPr/>
            <a:lstStyle/>
            <a:p>
              <a:endParaRPr lang="en-US"/>
            </a:p>
          </p:txBody>
        </p:sp>
        <p:sp>
          <p:nvSpPr>
            <p:cNvPr id="36871" name="Line 11"/>
            <p:cNvSpPr>
              <a:spLocks noChangeShapeType="1"/>
            </p:cNvSpPr>
            <p:nvPr/>
          </p:nvSpPr>
          <p:spPr bwMode="auto">
            <a:xfrm>
              <a:off x="4532313" y="3778250"/>
              <a:ext cx="0" cy="865188"/>
            </a:xfrm>
            <a:prstGeom prst="line">
              <a:avLst/>
            </a:prstGeom>
            <a:noFill/>
            <a:ln w="9525">
              <a:solidFill>
                <a:srgbClr val="000000"/>
              </a:solidFill>
              <a:round/>
              <a:headEnd/>
              <a:tailEnd type="triangle" w="med" len="med"/>
            </a:ln>
          </p:spPr>
          <p:txBody>
            <a:bodyPr/>
            <a:lstStyle/>
            <a:p>
              <a:endParaRPr lang="en-US"/>
            </a:p>
          </p:txBody>
        </p:sp>
        <p:sp>
          <p:nvSpPr>
            <p:cNvPr id="36872" name="Line 12"/>
            <p:cNvSpPr>
              <a:spLocks noChangeShapeType="1"/>
            </p:cNvSpPr>
            <p:nvPr/>
          </p:nvSpPr>
          <p:spPr bwMode="auto">
            <a:xfrm>
              <a:off x="7583488" y="5645150"/>
              <a:ext cx="539750" cy="0"/>
            </a:xfrm>
            <a:prstGeom prst="line">
              <a:avLst/>
            </a:prstGeom>
            <a:noFill/>
            <a:ln w="9525">
              <a:solidFill>
                <a:srgbClr val="000000"/>
              </a:solidFill>
              <a:round/>
              <a:headEnd/>
              <a:tailEnd type="stealth" w="lg" len="lg"/>
            </a:ln>
          </p:spPr>
          <p:txBody>
            <a:bodyPr/>
            <a:lstStyle/>
            <a:p>
              <a:endParaRPr lang="en-US"/>
            </a:p>
          </p:txBody>
        </p:sp>
        <p:sp>
          <p:nvSpPr>
            <p:cNvPr id="36873" name="Line 13"/>
            <p:cNvSpPr>
              <a:spLocks noChangeShapeType="1"/>
            </p:cNvSpPr>
            <p:nvPr/>
          </p:nvSpPr>
          <p:spPr bwMode="auto">
            <a:xfrm flipH="1">
              <a:off x="5532438" y="5638800"/>
              <a:ext cx="539750" cy="0"/>
            </a:xfrm>
            <a:prstGeom prst="line">
              <a:avLst/>
            </a:prstGeom>
            <a:noFill/>
            <a:ln w="9525">
              <a:solidFill>
                <a:srgbClr val="000000"/>
              </a:solidFill>
              <a:round/>
              <a:headEnd/>
              <a:tailEnd type="stealth" w="lg" len="lg"/>
            </a:ln>
          </p:spPr>
          <p:txBody>
            <a:bodyPr/>
            <a:lstStyle/>
            <a:p>
              <a:endParaRPr lang="en-US"/>
            </a:p>
          </p:txBody>
        </p:sp>
        <p:sp>
          <p:nvSpPr>
            <p:cNvPr id="36874" name="Text Box 14"/>
            <p:cNvSpPr txBox="1">
              <a:spLocks noChangeArrowheads="1"/>
            </p:cNvSpPr>
            <p:nvPr/>
          </p:nvSpPr>
          <p:spPr bwMode="auto">
            <a:xfrm>
              <a:off x="4964113" y="5465763"/>
              <a:ext cx="668337" cy="344487"/>
            </a:xfrm>
            <a:prstGeom prst="rect">
              <a:avLst/>
            </a:prstGeom>
            <a:noFill/>
            <a:ln w="9525">
              <a:noFill/>
              <a:miter lim="800000"/>
              <a:headEnd/>
              <a:tailEnd/>
            </a:ln>
          </p:spPr>
          <p:txBody>
            <a:bodyPr/>
            <a:lstStyle/>
            <a:p>
              <a:pPr eaLnBrk="0" hangingPunct="0"/>
              <a:r>
                <a:rPr lang="en-US" sz="1600">
                  <a:latin typeface="Times New Roman" pitchFamily="18" charset="0"/>
                </a:rPr>
                <a:t>FEW</a:t>
              </a:r>
            </a:p>
          </p:txBody>
        </p:sp>
        <p:sp>
          <p:nvSpPr>
            <p:cNvPr id="36875" name="Text Box 15"/>
            <p:cNvSpPr txBox="1">
              <a:spLocks noChangeArrowheads="1"/>
            </p:cNvSpPr>
            <p:nvPr/>
          </p:nvSpPr>
          <p:spPr bwMode="auto">
            <a:xfrm>
              <a:off x="4202113" y="4714875"/>
              <a:ext cx="844550" cy="346075"/>
            </a:xfrm>
            <a:prstGeom prst="rect">
              <a:avLst/>
            </a:prstGeom>
            <a:noFill/>
            <a:ln w="9525">
              <a:noFill/>
              <a:miter lim="800000"/>
              <a:headEnd/>
              <a:tailEnd/>
            </a:ln>
          </p:spPr>
          <p:txBody>
            <a:bodyPr/>
            <a:lstStyle/>
            <a:p>
              <a:pPr eaLnBrk="0" hangingPunct="0"/>
              <a:r>
                <a:rPr lang="en-US" sz="1600">
                  <a:latin typeface="Times New Roman" pitchFamily="18" charset="0"/>
                </a:rPr>
                <a:t>DEEP</a:t>
              </a:r>
            </a:p>
          </p:txBody>
        </p:sp>
        <p:sp>
          <p:nvSpPr>
            <p:cNvPr id="36876" name="Text Box 16"/>
            <p:cNvSpPr txBox="1">
              <a:spLocks noChangeArrowheads="1"/>
            </p:cNvSpPr>
            <p:nvPr/>
          </p:nvSpPr>
          <p:spPr bwMode="auto">
            <a:xfrm>
              <a:off x="3930650" y="2060575"/>
              <a:ext cx="1271588" cy="347663"/>
            </a:xfrm>
            <a:prstGeom prst="rect">
              <a:avLst/>
            </a:prstGeom>
            <a:noFill/>
            <a:ln w="9525">
              <a:noFill/>
              <a:miter lim="800000"/>
              <a:headEnd/>
              <a:tailEnd/>
            </a:ln>
          </p:spPr>
          <p:txBody>
            <a:bodyPr/>
            <a:lstStyle/>
            <a:p>
              <a:pPr eaLnBrk="0" hangingPunct="0"/>
              <a:r>
                <a:rPr lang="en-US" sz="1600">
                  <a:solidFill>
                    <a:srgbClr val="000099"/>
                  </a:solidFill>
                  <a:latin typeface="Times New Roman" pitchFamily="18" charset="0"/>
                </a:rPr>
                <a:t>SHALLOW</a:t>
              </a:r>
            </a:p>
          </p:txBody>
        </p:sp>
        <p:sp>
          <p:nvSpPr>
            <p:cNvPr id="36877" name="Line 17"/>
            <p:cNvSpPr>
              <a:spLocks noChangeShapeType="1"/>
            </p:cNvSpPr>
            <p:nvPr/>
          </p:nvSpPr>
          <p:spPr bwMode="auto">
            <a:xfrm flipV="1">
              <a:off x="4532313" y="2393950"/>
              <a:ext cx="0" cy="517525"/>
            </a:xfrm>
            <a:prstGeom prst="line">
              <a:avLst/>
            </a:prstGeom>
            <a:noFill/>
            <a:ln w="28575">
              <a:solidFill>
                <a:schemeClr val="tx1"/>
              </a:solidFill>
              <a:round/>
              <a:headEnd/>
              <a:tailEnd type="triangle" w="med" len="med"/>
            </a:ln>
          </p:spPr>
          <p:txBody>
            <a:bodyPr/>
            <a:lstStyle/>
            <a:p>
              <a:endParaRPr lang="en-US"/>
            </a:p>
          </p:txBody>
        </p:sp>
        <p:sp>
          <p:nvSpPr>
            <p:cNvPr id="36878" name="Line 18"/>
            <p:cNvSpPr>
              <a:spLocks noChangeShapeType="1"/>
            </p:cNvSpPr>
            <p:nvPr/>
          </p:nvSpPr>
          <p:spPr bwMode="auto">
            <a:xfrm>
              <a:off x="4532313" y="3778250"/>
              <a:ext cx="0" cy="865188"/>
            </a:xfrm>
            <a:prstGeom prst="line">
              <a:avLst/>
            </a:prstGeom>
            <a:noFill/>
            <a:ln w="28575">
              <a:solidFill>
                <a:schemeClr val="tx1"/>
              </a:solidFill>
              <a:round/>
              <a:headEnd/>
              <a:tailEnd type="triangle" w="med" len="med"/>
            </a:ln>
          </p:spPr>
          <p:txBody>
            <a:bodyPr/>
            <a:lstStyle/>
            <a:p>
              <a:endParaRPr lang="en-US"/>
            </a:p>
          </p:txBody>
        </p:sp>
        <p:sp>
          <p:nvSpPr>
            <p:cNvPr id="36879" name="Line 19"/>
            <p:cNvSpPr>
              <a:spLocks noChangeShapeType="1"/>
            </p:cNvSpPr>
            <p:nvPr/>
          </p:nvSpPr>
          <p:spPr bwMode="auto">
            <a:xfrm>
              <a:off x="7583488" y="5638800"/>
              <a:ext cx="539750" cy="0"/>
            </a:xfrm>
            <a:prstGeom prst="line">
              <a:avLst/>
            </a:prstGeom>
            <a:noFill/>
            <a:ln w="28575">
              <a:solidFill>
                <a:schemeClr val="tx1"/>
              </a:solidFill>
              <a:round/>
              <a:headEnd/>
              <a:tailEnd type="stealth" w="lg" len="lg"/>
            </a:ln>
          </p:spPr>
          <p:txBody>
            <a:bodyPr/>
            <a:lstStyle/>
            <a:p>
              <a:endParaRPr lang="en-US"/>
            </a:p>
          </p:txBody>
        </p:sp>
        <p:sp>
          <p:nvSpPr>
            <p:cNvPr id="36880" name="Line 20"/>
            <p:cNvSpPr>
              <a:spLocks noChangeShapeType="1"/>
            </p:cNvSpPr>
            <p:nvPr/>
          </p:nvSpPr>
          <p:spPr bwMode="auto">
            <a:xfrm flipH="1">
              <a:off x="5532438" y="5638800"/>
              <a:ext cx="539750" cy="0"/>
            </a:xfrm>
            <a:prstGeom prst="line">
              <a:avLst/>
            </a:prstGeom>
            <a:noFill/>
            <a:ln w="28575">
              <a:solidFill>
                <a:schemeClr val="tx1"/>
              </a:solidFill>
              <a:round/>
              <a:headEnd/>
              <a:tailEnd type="stealth" w="lg" len="lg"/>
            </a:ln>
          </p:spPr>
          <p:txBody>
            <a:bodyPr/>
            <a:lstStyle/>
            <a:p>
              <a:endParaRPr lang="en-US"/>
            </a:p>
          </p:txBody>
        </p:sp>
        <p:sp>
          <p:nvSpPr>
            <p:cNvPr id="36881" name="Text Box 21"/>
            <p:cNvSpPr txBox="1">
              <a:spLocks noChangeArrowheads="1"/>
            </p:cNvSpPr>
            <p:nvPr/>
          </p:nvSpPr>
          <p:spPr bwMode="auto">
            <a:xfrm>
              <a:off x="8078788" y="5454650"/>
              <a:ext cx="854075" cy="344488"/>
            </a:xfrm>
            <a:prstGeom prst="rect">
              <a:avLst/>
            </a:prstGeom>
            <a:noFill/>
            <a:ln w="9525">
              <a:noFill/>
              <a:miter lim="800000"/>
              <a:headEnd/>
              <a:tailEnd/>
            </a:ln>
          </p:spPr>
          <p:txBody>
            <a:bodyPr/>
            <a:lstStyle/>
            <a:p>
              <a:pPr eaLnBrk="0" hangingPunct="0"/>
              <a:r>
                <a:rPr lang="en-US" sz="1600">
                  <a:latin typeface="Times New Roman" pitchFamily="18" charset="0"/>
                </a:rPr>
                <a:t>MANY</a:t>
              </a:r>
            </a:p>
          </p:txBody>
        </p:sp>
        <p:sp>
          <p:nvSpPr>
            <p:cNvPr id="2206742" name="Text Box 22"/>
            <p:cNvSpPr txBox="1">
              <a:spLocks noChangeArrowheads="1"/>
            </p:cNvSpPr>
            <p:nvPr/>
          </p:nvSpPr>
          <p:spPr bwMode="auto">
            <a:xfrm>
              <a:off x="4070350" y="3040063"/>
              <a:ext cx="919163" cy="658812"/>
            </a:xfrm>
            <a:prstGeom prst="rect">
              <a:avLst/>
            </a:prstGeom>
            <a:solidFill>
              <a:srgbClr val="FFFFFF"/>
            </a:solidFill>
            <a:ln w="9525">
              <a:solidFill>
                <a:srgbClr val="000099"/>
              </a:solidFill>
              <a:miter lim="800000"/>
              <a:headEnd/>
              <a:tailEnd/>
            </a:ln>
          </p:spPr>
          <p:txBody>
            <a:bodyPr anchor="ctr" anchorCtr="1"/>
            <a:lstStyle/>
            <a:p>
              <a:pPr algn="ctr" eaLnBrk="0" hangingPunct="0">
                <a:defRPr/>
              </a:pPr>
              <a:r>
                <a:rPr lang="en-US" sz="1400" b="1">
                  <a:effectLst>
                    <a:outerShdw blurRad="38100" dist="38100" dir="2700000" algn="tl">
                      <a:srgbClr val="C0C0C0"/>
                    </a:outerShdw>
                  </a:effectLst>
                  <a:latin typeface="Times New Roman" pitchFamily="18" charset="0"/>
                </a:rPr>
                <a:t>Depth of Analysis</a:t>
              </a:r>
              <a:endParaRPr lang="en-US" sz="1400" b="1">
                <a:latin typeface="Times New Roman" pitchFamily="18" charset="0"/>
              </a:endParaRPr>
            </a:p>
          </p:txBody>
        </p:sp>
        <p:sp>
          <p:nvSpPr>
            <p:cNvPr id="2206743" name="Text Box 23"/>
            <p:cNvSpPr txBox="1">
              <a:spLocks noChangeArrowheads="1"/>
            </p:cNvSpPr>
            <p:nvPr/>
          </p:nvSpPr>
          <p:spPr bwMode="auto">
            <a:xfrm>
              <a:off x="6072188" y="5368925"/>
              <a:ext cx="1638300" cy="544513"/>
            </a:xfrm>
            <a:prstGeom prst="rect">
              <a:avLst/>
            </a:prstGeom>
            <a:solidFill>
              <a:srgbClr val="FFFFFF"/>
            </a:solidFill>
            <a:ln w="9525">
              <a:solidFill>
                <a:srgbClr val="000099"/>
              </a:solidFill>
              <a:miter lim="800000"/>
              <a:headEnd/>
              <a:tailEnd/>
            </a:ln>
          </p:spPr>
          <p:txBody>
            <a:bodyPr anchor="ctr" anchorCtr="1"/>
            <a:lstStyle/>
            <a:p>
              <a:pPr algn="ctr" eaLnBrk="0" hangingPunct="0">
                <a:defRPr/>
              </a:pPr>
              <a:r>
                <a:rPr lang="en-US" sz="1400" b="1">
                  <a:effectLst>
                    <a:outerShdw blurRad="38100" dist="38100" dir="2700000" algn="tl">
                      <a:srgbClr val="C0C0C0"/>
                    </a:outerShdw>
                  </a:effectLst>
                  <a:latin typeface="Times New Roman" pitchFamily="18" charset="0"/>
                </a:rPr>
                <a:t>Problems Dealt With</a:t>
              </a:r>
            </a:p>
          </p:txBody>
        </p:sp>
      </p:grpSp>
      <p:sp>
        <p:nvSpPr>
          <p:cNvPr id="3" name="Slide Number Placeholder 2"/>
          <p:cNvSpPr>
            <a:spLocks noGrp="1"/>
          </p:cNvSpPr>
          <p:nvPr>
            <p:ph type="sldNum" sz="quarter" idx="12"/>
          </p:nvPr>
        </p:nvSpPr>
        <p:spPr/>
        <p:txBody>
          <a:bodyPr/>
          <a:lstStyle/>
          <a:p>
            <a:fld id="{09A02BB9-3F86-4823-9A8F-6A16970CA7F2}" type="slidenum">
              <a:rPr lang="en-US" smtClean="0"/>
              <a:pPr/>
              <a:t>61</a:t>
            </a:fld>
            <a:endParaRPr lang="en-US"/>
          </a:p>
        </p:txBody>
      </p:sp>
    </p:spTree>
    <p:extLst>
      <p:ext uri="{BB962C8B-B14F-4D97-AF65-F5344CB8AC3E}">
        <p14:creationId xmlns:p14="http://schemas.microsoft.com/office/powerpoint/2010/main" val="229646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82015" y="666105"/>
            <a:ext cx="8262519" cy="927100"/>
          </a:xfrm>
        </p:spPr>
        <p:txBody>
          <a:bodyPr/>
          <a:lstStyle/>
          <a:p>
            <a:r>
              <a:rPr lang="en-US" sz="3600" dirty="0" smtClean="0"/>
              <a:t>Focusing a Problem Definition</a:t>
            </a:r>
          </a:p>
        </p:txBody>
      </p:sp>
      <p:grpSp>
        <p:nvGrpSpPr>
          <p:cNvPr id="38914" name="Group 3"/>
          <p:cNvGrpSpPr>
            <a:grpSpLocks/>
          </p:cNvGrpSpPr>
          <p:nvPr/>
        </p:nvGrpSpPr>
        <p:grpSpPr bwMode="auto">
          <a:xfrm>
            <a:off x="7358063" y="4152900"/>
            <a:ext cx="177800" cy="139700"/>
            <a:chOff x="5293" y="2944"/>
            <a:chExt cx="82" cy="90"/>
          </a:xfrm>
        </p:grpSpPr>
        <p:sp>
          <p:nvSpPr>
            <p:cNvPr id="38971" name="Line 4"/>
            <p:cNvSpPr>
              <a:spLocks noChangeShapeType="1"/>
            </p:cNvSpPr>
            <p:nvPr/>
          </p:nvSpPr>
          <p:spPr bwMode="auto">
            <a:xfrm>
              <a:off x="5301" y="2944"/>
              <a:ext cx="65" cy="90"/>
            </a:xfrm>
            <a:prstGeom prst="line">
              <a:avLst/>
            </a:prstGeom>
            <a:noFill/>
            <a:ln w="65088">
              <a:solidFill>
                <a:srgbClr val="000000"/>
              </a:solidFill>
              <a:round/>
              <a:headEnd/>
              <a:tailEnd/>
            </a:ln>
          </p:spPr>
          <p:txBody>
            <a:bodyPr/>
            <a:lstStyle/>
            <a:p>
              <a:endParaRPr lang="en-US"/>
            </a:p>
          </p:txBody>
        </p:sp>
        <p:sp>
          <p:nvSpPr>
            <p:cNvPr id="38972" name="Line 5"/>
            <p:cNvSpPr>
              <a:spLocks noChangeShapeType="1"/>
            </p:cNvSpPr>
            <p:nvPr/>
          </p:nvSpPr>
          <p:spPr bwMode="auto">
            <a:xfrm flipV="1">
              <a:off x="5293" y="2952"/>
              <a:ext cx="82" cy="82"/>
            </a:xfrm>
            <a:prstGeom prst="line">
              <a:avLst/>
            </a:prstGeom>
            <a:noFill/>
            <a:ln w="65088">
              <a:solidFill>
                <a:srgbClr val="000000"/>
              </a:solidFill>
              <a:round/>
              <a:headEnd/>
              <a:tailEnd/>
            </a:ln>
          </p:spPr>
          <p:txBody>
            <a:bodyPr/>
            <a:lstStyle/>
            <a:p>
              <a:endParaRPr lang="en-US"/>
            </a:p>
          </p:txBody>
        </p:sp>
      </p:grpSp>
      <p:sp>
        <p:nvSpPr>
          <p:cNvPr id="38915" name="Rectangle 6"/>
          <p:cNvSpPr>
            <a:spLocks noChangeArrowheads="1"/>
          </p:cNvSpPr>
          <p:nvPr/>
        </p:nvSpPr>
        <p:spPr bwMode="auto">
          <a:xfrm>
            <a:off x="762000" y="1689100"/>
            <a:ext cx="2046779" cy="215444"/>
          </a:xfrm>
          <a:prstGeom prst="rect">
            <a:avLst/>
          </a:prstGeom>
          <a:noFill/>
          <a:ln w="9525">
            <a:noFill/>
            <a:miter lim="800000"/>
            <a:headEnd/>
            <a:tailEnd/>
          </a:ln>
        </p:spPr>
        <p:txBody>
          <a:bodyPr wrap="none" lIns="0" tIns="0" rIns="0" bIns="0">
            <a:spAutoFit/>
          </a:bodyPr>
          <a:lstStyle/>
          <a:p>
            <a:pPr eaLnBrk="0" hangingPunct="0"/>
            <a:r>
              <a:rPr lang="en-US" sz="1400" dirty="0">
                <a:latin typeface="Times New Roman" pitchFamily="18" charset="0"/>
              </a:rPr>
              <a:t>The </a:t>
            </a:r>
            <a:r>
              <a:rPr lang="en-US" sz="1400" dirty="0" smtClean="0">
                <a:latin typeface="Times New Roman" pitchFamily="18" charset="0"/>
              </a:rPr>
              <a:t>canteen </a:t>
            </a:r>
            <a:r>
              <a:rPr lang="en-US" sz="1400" dirty="0">
                <a:latin typeface="Times New Roman" pitchFamily="18" charset="0"/>
              </a:rPr>
              <a:t>service is </a:t>
            </a:r>
            <a:r>
              <a:rPr lang="en-US" sz="1400" dirty="0" smtClean="0">
                <a:latin typeface="Times New Roman" pitchFamily="18" charset="0"/>
              </a:rPr>
              <a:t>poor. </a:t>
            </a:r>
            <a:endParaRPr lang="en-US" sz="1400" i="1" dirty="0">
              <a:latin typeface="Times New Roman" pitchFamily="18" charset="0"/>
            </a:endParaRPr>
          </a:p>
        </p:txBody>
      </p:sp>
      <p:sp>
        <p:nvSpPr>
          <p:cNvPr id="38916" name="Rectangle 7"/>
          <p:cNvSpPr>
            <a:spLocks noChangeArrowheads="1"/>
          </p:cNvSpPr>
          <p:nvPr/>
        </p:nvSpPr>
        <p:spPr bwMode="auto">
          <a:xfrm>
            <a:off x="3962400" y="2281238"/>
            <a:ext cx="1363663"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What: Poor service</a:t>
            </a:r>
            <a:endParaRPr lang="en-US" sz="1400" i="1">
              <a:latin typeface="Times New Roman" pitchFamily="18" charset="0"/>
            </a:endParaRPr>
          </a:p>
        </p:txBody>
      </p:sp>
      <p:sp>
        <p:nvSpPr>
          <p:cNvPr id="38917" name="Rectangle 8"/>
          <p:cNvSpPr>
            <a:spLocks noChangeArrowheads="1"/>
          </p:cNvSpPr>
          <p:nvPr/>
        </p:nvSpPr>
        <p:spPr bwMode="auto">
          <a:xfrm>
            <a:off x="762000" y="2751138"/>
            <a:ext cx="2260600" cy="430887"/>
          </a:xfrm>
          <a:prstGeom prst="rect">
            <a:avLst/>
          </a:prstGeom>
          <a:noFill/>
          <a:ln w="9525">
            <a:noFill/>
            <a:miter lim="800000"/>
            <a:headEnd/>
            <a:tailEnd/>
          </a:ln>
        </p:spPr>
        <p:txBody>
          <a:bodyPr lIns="0" tIns="0" rIns="0" bIns="0">
            <a:spAutoFit/>
          </a:bodyPr>
          <a:lstStyle/>
          <a:p>
            <a:pPr eaLnBrk="0" hangingPunct="0"/>
            <a:r>
              <a:rPr lang="en-US" sz="1400" dirty="0">
                <a:latin typeface="Times New Roman" pitchFamily="18" charset="0"/>
              </a:rPr>
              <a:t>The </a:t>
            </a:r>
            <a:r>
              <a:rPr lang="en-US" sz="1400" dirty="0" smtClean="0">
                <a:latin typeface="Times New Roman" pitchFamily="18" charset="0"/>
              </a:rPr>
              <a:t> cashier service of the canteen is taking too long. </a:t>
            </a:r>
            <a:endParaRPr lang="en-US" sz="1400" i="1" dirty="0">
              <a:latin typeface="Times New Roman" pitchFamily="18" charset="0"/>
            </a:endParaRPr>
          </a:p>
        </p:txBody>
      </p:sp>
      <p:sp>
        <p:nvSpPr>
          <p:cNvPr id="38918" name="Rectangle 9"/>
          <p:cNvSpPr>
            <a:spLocks noChangeArrowheads="1"/>
          </p:cNvSpPr>
          <p:nvPr/>
        </p:nvSpPr>
        <p:spPr bwMode="auto">
          <a:xfrm>
            <a:off x="762000" y="4241800"/>
            <a:ext cx="2435225" cy="1292662"/>
          </a:xfrm>
          <a:prstGeom prst="rect">
            <a:avLst/>
          </a:prstGeom>
          <a:noFill/>
          <a:ln w="9525">
            <a:noFill/>
            <a:miter lim="800000"/>
            <a:headEnd/>
            <a:tailEnd/>
          </a:ln>
        </p:spPr>
        <p:txBody>
          <a:bodyPr lIns="0" tIns="0" rIns="0" bIns="0">
            <a:spAutoFit/>
          </a:bodyPr>
          <a:lstStyle/>
          <a:p>
            <a:pPr eaLnBrk="0" hangingPunct="0"/>
            <a:r>
              <a:rPr lang="en-US" sz="1400" dirty="0" smtClean="0">
                <a:latin typeface="Times New Roman" pitchFamily="18" charset="0"/>
              </a:rPr>
              <a:t>Monitoring last Jan. 2014 showed that the cashier </a:t>
            </a:r>
            <a:r>
              <a:rPr lang="en-US" sz="1400" dirty="0">
                <a:latin typeface="Times New Roman" pitchFamily="18" charset="0"/>
              </a:rPr>
              <a:t>service </a:t>
            </a:r>
            <a:r>
              <a:rPr lang="en-US" sz="1400" dirty="0" smtClean="0">
                <a:latin typeface="Times New Roman" pitchFamily="18" charset="0"/>
              </a:rPr>
              <a:t>of the canteen during class recess  during Mondays takes </a:t>
            </a:r>
            <a:r>
              <a:rPr lang="en-US" sz="1400" dirty="0">
                <a:latin typeface="Times New Roman" pitchFamily="18" charset="0"/>
              </a:rPr>
              <a:t>30 minutes </a:t>
            </a:r>
            <a:r>
              <a:rPr lang="en-US" sz="1400" dirty="0" smtClean="0">
                <a:latin typeface="Times New Roman" pitchFamily="18" charset="0"/>
              </a:rPr>
              <a:t> to finish, versus the standard of 15 minutes.</a:t>
            </a:r>
            <a:endParaRPr lang="en-US" sz="1400" i="1" dirty="0">
              <a:latin typeface="Times New Roman" pitchFamily="18" charset="0"/>
            </a:endParaRPr>
          </a:p>
        </p:txBody>
      </p:sp>
      <p:sp>
        <p:nvSpPr>
          <p:cNvPr id="38919" name="Rectangle 10"/>
          <p:cNvSpPr>
            <a:spLocks noChangeArrowheads="1"/>
          </p:cNvSpPr>
          <p:nvPr/>
        </p:nvSpPr>
        <p:spPr bwMode="auto">
          <a:xfrm>
            <a:off x="3980616" y="4843463"/>
            <a:ext cx="3822700" cy="1892313"/>
          </a:xfrm>
          <a:prstGeom prst="rect">
            <a:avLst/>
          </a:prstGeom>
          <a:noFill/>
          <a:ln w="9525">
            <a:noFill/>
            <a:miter lim="800000"/>
            <a:headEnd/>
            <a:tailEnd/>
          </a:ln>
        </p:spPr>
        <p:txBody>
          <a:bodyPr lIns="0" tIns="0" rIns="0" bIns="0">
            <a:spAutoFit/>
          </a:bodyPr>
          <a:lstStyle/>
          <a:p>
            <a:pPr eaLnBrk="0" hangingPunct="0">
              <a:lnSpc>
                <a:spcPct val="110000"/>
              </a:lnSpc>
            </a:pPr>
            <a:r>
              <a:rPr lang="en-US" sz="1400" dirty="0">
                <a:latin typeface="Times New Roman" pitchFamily="18" charset="0"/>
              </a:rPr>
              <a:t>What: </a:t>
            </a:r>
            <a:r>
              <a:rPr lang="en-US" sz="1400" i="1" dirty="0">
                <a:latin typeface="Times New Roman" pitchFamily="18" charset="0"/>
              </a:rPr>
              <a:t>Poor Service</a:t>
            </a:r>
          </a:p>
          <a:p>
            <a:pPr eaLnBrk="0" hangingPunct="0">
              <a:lnSpc>
                <a:spcPct val="110000"/>
              </a:lnSpc>
            </a:pPr>
            <a:r>
              <a:rPr lang="en-US" sz="1400" dirty="0">
                <a:latin typeface="Times New Roman" pitchFamily="18" charset="0"/>
              </a:rPr>
              <a:t>What type of service: </a:t>
            </a:r>
            <a:r>
              <a:rPr lang="en-US" sz="1400" i="1" dirty="0" smtClean="0">
                <a:latin typeface="Times New Roman" pitchFamily="18" charset="0"/>
              </a:rPr>
              <a:t>Cashier </a:t>
            </a:r>
            <a:r>
              <a:rPr lang="en-US" sz="1400" i="1" dirty="0">
                <a:latin typeface="Times New Roman" pitchFamily="18" charset="0"/>
              </a:rPr>
              <a:t>service</a:t>
            </a:r>
          </a:p>
          <a:p>
            <a:pPr eaLnBrk="0" hangingPunct="0">
              <a:lnSpc>
                <a:spcPct val="110000"/>
              </a:lnSpc>
            </a:pPr>
            <a:r>
              <a:rPr lang="en-US" sz="1400" dirty="0">
                <a:latin typeface="Times New Roman" pitchFamily="18" charset="0"/>
              </a:rPr>
              <a:t>What about the service: </a:t>
            </a:r>
            <a:r>
              <a:rPr lang="en-US" sz="1400" i="1" dirty="0">
                <a:latin typeface="Times New Roman" pitchFamily="18" charset="0"/>
              </a:rPr>
              <a:t>It is </a:t>
            </a:r>
            <a:r>
              <a:rPr lang="en-US" sz="1400" i="1" dirty="0" smtClean="0">
                <a:latin typeface="Times New Roman" pitchFamily="18" charset="0"/>
              </a:rPr>
              <a:t>too long.</a:t>
            </a:r>
            <a:endParaRPr lang="en-US" sz="1400" i="1" dirty="0">
              <a:latin typeface="Times New Roman" pitchFamily="18" charset="0"/>
            </a:endParaRPr>
          </a:p>
          <a:p>
            <a:pPr eaLnBrk="0" hangingPunct="0">
              <a:lnSpc>
                <a:spcPct val="110000"/>
              </a:lnSpc>
            </a:pPr>
            <a:r>
              <a:rPr lang="en-US" sz="1400" dirty="0">
                <a:latin typeface="Times New Roman" pitchFamily="18" charset="0"/>
              </a:rPr>
              <a:t>How </a:t>
            </a:r>
            <a:r>
              <a:rPr lang="en-US" sz="1400" dirty="0" smtClean="0">
                <a:latin typeface="Times New Roman" pitchFamily="18" charset="0"/>
              </a:rPr>
              <a:t>long: </a:t>
            </a:r>
            <a:r>
              <a:rPr lang="en-US" sz="1400" i="1" dirty="0">
                <a:latin typeface="Times New Roman" pitchFamily="18" charset="0"/>
              </a:rPr>
              <a:t>30 minutes</a:t>
            </a:r>
          </a:p>
          <a:p>
            <a:pPr eaLnBrk="0" hangingPunct="0">
              <a:lnSpc>
                <a:spcPct val="110000"/>
              </a:lnSpc>
            </a:pPr>
            <a:r>
              <a:rPr lang="en-US" sz="1400" dirty="0" smtClean="0">
                <a:latin typeface="Times New Roman" pitchFamily="18" charset="0"/>
              </a:rPr>
              <a:t>What is the standard: </a:t>
            </a:r>
            <a:r>
              <a:rPr lang="en-US" sz="1400" i="1" dirty="0" smtClean="0">
                <a:latin typeface="Times New Roman" pitchFamily="18" charset="0"/>
              </a:rPr>
              <a:t>15 minutes</a:t>
            </a:r>
          </a:p>
          <a:p>
            <a:pPr eaLnBrk="0" hangingPunct="0">
              <a:lnSpc>
                <a:spcPct val="110000"/>
              </a:lnSpc>
            </a:pPr>
            <a:r>
              <a:rPr lang="en-US" sz="1400" dirty="0" smtClean="0">
                <a:latin typeface="Times New Roman" pitchFamily="18" charset="0"/>
              </a:rPr>
              <a:t>When </a:t>
            </a:r>
            <a:r>
              <a:rPr lang="en-US" sz="1400" dirty="0">
                <a:latin typeface="Times New Roman" pitchFamily="18" charset="0"/>
              </a:rPr>
              <a:t>is this problem the greatest: </a:t>
            </a:r>
            <a:r>
              <a:rPr lang="en-US" sz="1400" i="1" dirty="0" smtClean="0">
                <a:latin typeface="Times New Roman" pitchFamily="18" charset="0"/>
              </a:rPr>
              <a:t>Recess time. </a:t>
            </a:r>
            <a:r>
              <a:rPr lang="en-US" sz="1400" i="1" dirty="0">
                <a:latin typeface="Times New Roman" pitchFamily="18" charset="0"/>
              </a:rPr>
              <a:t>on </a:t>
            </a:r>
            <a:r>
              <a:rPr lang="en-US" sz="1400" i="1" dirty="0" smtClean="0">
                <a:latin typeface="Times New Roman" pitchFamily="18" charset="0"/>
              </a:rPr>
              <a:t>Mondays</a:t>
            </a:r>
          </a:p>
          <a:p>
            <a:pPr eaLnBrk="0" hangingPunct="0">
              <a:lnSpc>
                <a:spcPct val="110000"/>
              </a:lnSpc>
            </a:pPr>
            <a:r>
              <a:rPr lang="en-US" sz="1400" dirty="0" smtClean="0">
                <a:latin typeface="Times New Roman" pitchFamily="18" charset="0"/>
              </a:rPr>
              <a:t>When was this observed: </a:t>
            </a:r>
            <a:r>
              <a:rPr lang="en-US" sz="1400" i="1" dirty="0" smtClean="0">
                <a:latin typeface="Times New Roman" pitchFamily="18" charset="0"/>
              </a:rPr>
              <a:t>Jan. 2014</a:t>
            </a:r>
          </a:p>
        </p:txBody>
      </p:sp>
      <p:sp>
        <p:nvSpPr>
          <p:cNvPr id="38920" name="Rectangle 11"/>
          <p:cNvSpPr>
            <a:spLocks noChangeArrowheads="1"/>
          </p:cNvSpPr>
          <p:nvPr/>
        </p:nvSpPr>
        <p:spPr bwMode="auto">
          <a:xfrm>
            <a:off x="5794375" y="4843463"/>
            <a:ext cx="44450"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endParaRPr lang="en-US" sz="1400" i="1">
              <a:latin typeface="Times New Roman" pitchFamily="18" charset="0"/>
            </a:endParaRPr>
          </a:p>
        </p:txBody>
      </p:sp>
      <p:grpSp>
        <p:nvGrpSpPr>
          <p:cNvPr id="38921" name="Group 12"/>
          <p:cNvGrpSpPr>
            <a:grpSpLocks/>
          </p:cNvGrpSpPr>
          <p:nvPr/>
        </p:nvGrpSpPr>
        <p:grpSpPr bwMode="auto">
          <a:xfrm>
            <a:off x="3873500" y="1638300"/>
            <a:ext cx="3841750" cy="142875"/>
            <a:chOff x="3693" y="1049"/>
            <a:chExt cx="1764" cy="91"/>
          </a:xfrm>
        </p:grpSpPr>
        <p:sp>
          <p:nvSpPr>
            <p:cNvPr id="38963" name="Line 13"/>
            <p:cNvSpPr>
              <a:spLocks noChangeShapeType="1"/>
            </p:cNvSpPr>
            <p:nvPr/>
          </p:nvSpPr>
          <p:spPr bwMode="auto">
            <a:xfrm>
              <a:off x="3693" y="1139"/>
              <a:ext cx="1763" cy="1"/>
            </a:xfrm>
            <a:prstGeom prst="line">
              <a:avLst/>
            </a:prstGeom>
            <a:noFill/>
            <a:ln w="12700">
              <a:solidFill>
                <a:srgbClr val="000000"/>
              </a:solidFill>
              <a:round/>
              <a:headEnd/>
              <a:tailEnd/>
            </a:ln>
          </p:spPr>
          <p:txBody>
            <a:bodyPr/>
            <a:lstStyle/>
            <a:p>
              <a:endParaRPr lang="en-US"/>
            </a:p>
          </p:txBody>
        </p:sp>
        <p:sp>
          <p:nvSpPr>
            <p:cNvPr id="38964" name="Line 14"/>
            <p:cNvSpPr>
              <a:spLocks noChangeShapeType="1"/>
            </p:cNvSpPr>
            <p:nvPr/>
          </p:nvSpPr>
          <p:spPr bwMode="auto">
            <a:xfrm flipV="1">
              <a:off x="3693" y="1049"/>
              <a:ext cx="1" cy="90"/>
            </a:xfrm>
            <a:prstGeom prst="line">
              <a:avLst/>
            </a:prstGeom>
            <a:noFill/>
            <a:ln w="12700">
              <a:solidFill>
                <a:srgbClr val="000000"/>
              </a:solidFill>
              <a:round/>
              <a:headEnd/>
              <a:tailEnd/>
            </a:ln>
          </p:spPr>
          <p:txBody>
            <a:bodyPr/>
            <a:lstStyle/>
            <a:p>
              <a:endParaRPr lang="en-US"/>
            </a:p>
          </p:txBody>
        </p:sp>
        <p:sp>
          <p:nvSpPr>
            <p:cNvPr id="38965" name="Line 15"/>
            <p:cNvSpPr>
              <a:spLocks noChangeShapeType="1"/>
            </p:cNvSpPr>
            <p:nvPr/>
          </p:nvSpPr>
          <p:spPr bwMode="auto">
            <a:xfrm flipV="1">
              <a:off x="5456" y="1049"/>
              <a:ext cx="1" cy="90"/>
            </a:xfrm>
            <a:prstGeom prst="line">
              <a:avLst/>
            </a:prstGeom>
            <a:noFill/>
            <a:ln w="12700">
              <a:solidFill>
                <a:srgbClr val="000000"/>
              </a:solidFill>
              <a:round/>
              <a:headEnd/>
              <a:tailEnd/>
            </a:ln>
          </p:spPr>
          <p:txBody>
            <a:bodyPr/>
            <a:lstStyle/>
            <a:p>
              <a:endParaRPr lang="en-US"/>
            </a:p>
          </p:txBody>
        </p:sp>
        <p:sp>
          <p:nvSpPr>
            <p:cNvPr id="38966" name="Line 16"/>
            <p:cNvSpPr>
              <a:spLocks noChangeShapeType="1"/>
            </p:cNvSpPr>
            <p:nvPr/>
          </p:nvSpPr>
          <p:spPr bwMode="auto">
            <a:xfrm flipV="1">
              <a:off x="3987" y="1049"/>
              <a:ext cx="1" cy="90"/>
            </a:xfrm>
            <a:prstGeom prst="line">
              <a:avLst/>
            </a:prstGeom>
            <a:noFill/>
            <a:ln w="12700">
              <a:solidFill>
                <a:srgbClr val="000000"/>
              </a:solidFill>
              <a:round/>
              <a:headEnd/>
              <a:tailEnd/>
            </a:ln>
          </p:spPr>
          <p:txBody>
            <a:bodyPr/>
            <a:lstStyle/>
            <a:p>
              <a:endParaRPr lang="en-US"/>
            </a:p>
          </p:txBody>
        </p:sp>
        <p:sp>
          <p:nvSpPr>
            <p:cNvPr id="38967" name="Line 17"/>
            <p:cNvSpPr>
              <a:spLocks noChangeShapeType="1"/>
            </p:cNvSpPr>
            <p:nvPr/>
          </p:nvSpPr>
          <p:spPr bwMode="auto">
            <a:xfrm flipV="1">
              <a:off x="4281" y="1049"/>
              <a:ext cx="1" cy="90"/>
            </a:xfrm>
            <a:prstGeom prst="line">
              <a:avLst/>
            </a:prstGeom>
            <a:noFill/>
            <a:ln w="12700">
              <a:solidFill>
                <a:srgbClr val="000000"/>
              </a:solidFill>
              <a:round/>
              <a:headEnd/>
              <a:tailEnd/>
            </a:ln>
          </p:spPr>
          <p:txBody>
            <a:bodyPr/>
            <a:lstStyle/>
            <a:p>
              <a:endParaRPr lang="en-US"/>
            </a:p>
          </p:txBody>
        </p:sp>
        <p:sp>
          <p:nvSpPr>
            <p:cNvPr id="38968" name="Line 18"/>
            <p:cNvSpPr>
              <a:spLocks noChangeShapeType="1"/>
            </p:cNvSpPr>
            <p:nvPr/>
          </p:nvSpPr>
          <p:spPr bwMode="auto">
            <a:xfrm flipV="1">
              <a:off x="4575" y="1049"/>
              <a:ext cx="1" cy="90"/>
            </a:xfrm>
            <a:prstGeom prst="line">
              <a:avLst/>
            </a:prstGeom>
            <a:noFill/>
            <a:ln w="12700">
              <a:solidFill>
                <a:srgbClr val="000000"/>
              </a:solidFill>
              <a:round/>
              <a:headEnd/>
              <a:tailEnd/>
            </a:ln>
          </p:spPr>
          <p:txBody>
            <a:bodyPr/>
            <a:lstStyle/>
            <a:p>
              <a:endParaRPr lang="en-US"/>
            </a:p>
          </p:txBody>
        </p:sp>
        <p:sp>
          <p:nvSpPr>
            <p:cNvPr id="38969" name="Line 19"/>
            <p:cNvSpPr>
              <a:spLocks noChangeShapeType="1"/>
            </p:cNvSpPr>
            <p:nvPr/>
          </p:nvSpPr>
          <p:spPr bwMode="auto">
            <a:xfrm flipV="1">
              <a:off x="4868" y="1049"/>
              <a:ext cx="1" cy="90"/>
            </a:xfrm>
            <a:prstGeom prst="line">
              <a:avLst/>
            </a:prstGeom>
            <a:noFill/>
            <a:ln w="12700">
              <a:solidFill>
                <a:srgbClr val="000000"/>
              </a:solidFill>
              <a:round/>
              <a:headEnd/>
              <a:tailEnd/>
            </a:ln>
          </p:spPr>
          <p:txBody>
            <a:bodyPr/>
            <a:lstStyle/>
            <a:p>
              <a:endParaRPr lang="en-US"/>
            </a:p>
          </p:txBody>
        </p:sp>
        <p:sp>
          <p:nvSpPr>
            <p:cNvPr id="38970" name="Line 20"/>
            <p:cNvSpPr>
              <a:spLocks noChangeShapeType="1"/>
            </p:cNvSpPr>
            <p:nvPr/>
          </p:nvSpPr>
          <p:spPr bwMode="auto">
            <a:xfrm flipV="1">
              <a:off x="5162" y="1049"/>
              <a:ext cx="1" cy="90"/>
            </a:xfrm>
            <a:prstGeom prst="line">
              <a:avLst/>
            </a:prstGeom>
            <a:noFill/>
            <a:ln w="12700">
              <a:solidFill>
                <a:srgbClr val="000000"/>
              </a:solidFill>
              <a:round/>
              <a:headEnd/>
              <a:tailEnd/>
            </a:ln>
          </p:spPr>
          <p:txBody>
            <a:bodyPr/>
            <a:lstStyle/>
            <a:p>
              <a:endParaRPr lang="en-US"/>
            </a:p>
          </p:txBody>
        </p:sp>
      </p:grpSp>
      <p:sp>
        <p:nvSpPr>
          <p:cNvPr id="38922" name="Rectangle 21"/>
          <p:cNvSpPr>
            <a:spLocks noChangeArrowheads="1"/>
          </p:cNvSpPr>
          <p:nvPr/>
        </p:nvSpPr>
        <p:spPr bwMode="auto">
          <a:xfrm>
            <a:off x="6200775" y="1765300"/>
            <a:ext cx="46038"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endParaRPr lang="en-US" sz="1400" i="1">
              <a:latin typeface="Times New Roman" pitchFamily="18" charset="0"/>
            </a:endParaRPr>
          </a:p>
        </p:txBody>
      </p:sp>
      <p:sp>
        <p:nvSpPr>
          <p:cNvPr id="38923" name="Rectangle 22"/>
          <p:cNvSpPr>
            <a:spLocks noChangeArrowheads="1"/>
          </p:cNvSpPr>
          <p:nvPr/>
        </p:nvSpPr>
        <p:spPr bwMode="auto">
          <a:xfrm>
            <a:off x="7732713" y="1779588"/>
            <a:ext cx="42862"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endParaRPr lang="en-US" sz="1400" i="1">
              <a:latin typeface="Times New Roman" pitchFamily="18" charset="0"/>
            </a:endParaRPr>
          </a:p>
        </p:txBody>
      </p:sp>
      <p:grpSp>
        <p:nvGrpSpPr>
          <p:cNvPr id="38924" name="Group 23"/>
          <p:cNvGrpSpPr>
            <a:grpSpLocks/>
          </p:cNvGrpSpPr>
          <p:nvPr/>
        </p:nvGrpSpPr>
        <p:grpSpPr bwMode="auto">
          <a:xfrm>
            <a:off x="3873500" y="4178300"/>
            <a:ext cx="3841750" cy="141288"/>
            <a:chOff x="3693" y="2961"/>
            <a:chExt cx="1764" cy="90"/>
          </a:xfrm>
        </p:grpSpPr>
        <p:sp>
          <p:nvSpPr>
            <p:cNvPr id="38955" name="Line 24"/>
            <p:cNvSpPr>
              <a:spLocks noChangeShapeType="1"/>
            </p:cNvSpPr>
            <p:nvPr/>
          </p:nvSpPr>
          <p:spPr bwMode="auto">
            <a:xfrm>
              <a:off x="3693" y="3050"/>
              <a:ext cx="1763" cy="1"/>
            </a:xfrm>
            <a:prstGeom prst="line">
              <a:avLst/>
            </a:prstGeom>
            <a:noFill/>
            <a:ln w="12700">
              <a:solidFill>
                <a:srgbClr val="000000"/>
              </a:solidFill>
              <a:round/>
              <a:headEnd/>
              <a:tailEnd/>
            </a:ln>
          </p:spPr>
          <p:txBody>
            <a:bodyPr/>
            <a:lstStyle/>
            <a:p>
              <a:endParaRPr lang="en-US"/>
            </a:p>
          </p:txBody>
        </p:sp>
        <p:sp>
          <p:nvSpPr>
            <p:cNvPr id="38956" name="Line 25"/>
            <p:cNvSpPr>
              <a:spLocks noChangeShapeType="1"/>
            </p:cNvSpPr>
            <p:nvPr/>
          </p:nvSpPr>
          <p:spPr bwMode="auto">
            <a:xfrm flipV="1">
              <a:off x="3693" y="2961"/>
              <a:ext cx="1" cy="89"/>
            </a:xfrm>
            <a:prstGeom prst="line">
              <a:avLst/>
            </a:prstGeom>
            <a:noFill/>
            <a:ln w="12700">
              <a:solidFill>
                <a:srgbClr val="000000"/>
              </a:solidFill>
              <a:round/>
              <a:headEnd/>
              <a:tailEnd/>
            </a:ln>
          </p:spPr>
          <p:txBody>
            <a:bodyPr/>
            <a:lstStyle/>
            <a:p>
              <a:endParaRPr lang="en-US"/>
            </a:p>
          </p:txBody>
        </p:sp>
        <p:sp>
          <p:nvSpPr>
            <p:cNvPr id="38957" name="Line 26"/>
            <p:cNvSpPr>
              <a:spLocks noChangeShapeType="1"/>
            </p:cNvSpPr>
            <p:nvPr/>
          </p:nvSpPr>
          <p:spPr bwMode="auto">
            <a:xfrm flipV="1">
              <a:off x="5456" y="2961"/>
              <a:ext cx="1" cy="89"/>
            </a:xfrm>
            <a:prstGeom prst="line">
              <a:avLst/>
            </a:prstGeom>
            <a:noFill/>
            <a:ln w="12700">
              <a:solidFill>
                <a:srgbClr val="000000"/>
              </a:solidFill>
              <a:round/>
              <a:headEnd/>
              <a:tailEnd/>
            </a:ln>
          </p:spPr>
          <p:txBody>
            <a:bodyPr/>
            <a:lstStyle/>
            <a:p>
              <a:endParaRPr lang="en-US"/>
            </a:p>
          </p:txBody>
        </p:sp>
        <p:sp>
          <p:nvSpPr>
            <p:cNvPr id="38958" name="Line 27"/>
            <p:cNvSpPr>
              <a:spLocks noChangeShapeType="1"/>
            </p:cNvSpPr>
            <p:nvPr/>
          </p:nvSpPr>
          <p:spPr bwMode="auto">
            <a:xfrm flipV="1">
              <a:off x="3987" y="2961"/>
              <a:ext cx="1" cy="89"/>
            </a:xfrm>
            <a:prstGeom prst="line">
              <a:avLst/>
            </a:prstGeom>
            <a:noFill/>
            <a:ln w="12700">
              <a:solidFill>
                <a:srgbClr val="000000"/>
              </a:solidFill>
              <a:round/>
              <a:headEnd/>
              <a:tailEnd/>
            </a:ln>
          </p:spPr>
          <p:txBody>
            <a:bodyPr/>
            <a:lstStyle/>
            <a:p>
              <a:endParaRPr lang="en-US"/>
            </a:p>
          </p:txBody>
        </p:sp>
        <p:sp>
          <p:nvSpPr>
            <p:cNvPr id="38959" name="Line 28"/>
            <p:cNvSpPr>
              <a:spLocks noChangeShapeType="1"/>
            </p:cNvSpPr>
            <p:nvPr/>
          </p:nvSpPr>
          <p:spPr bwMode="auto">
            <a:xfrm flipV="1">
              <a:off x="4281" y="2961"/>
              <a:ext cx="1" cy="89"/>
            </a:xfrm>
            <a:prstGeom prst="line">
              <a:avLst/>
            </a:prstGeom>
            <a:noFill/>
            <a:ln w="12700">
              <a:solidFill>
                <a:srgbClr val="000000"/>
              </a:solidFill>
              <a:round/>
              <a:headEnd/>
              <a:tailEnd/>
            </a:ln>
          </p:spPr>
          <p:txBody>
            <a:bodyPr/>
            <a:lstStyle/>
            <a:p>
              <a:endParaRPr lang="en-US"/>
            </a:p>
          </p:txBody>
        </p:sp>
        <p:sp>
          <p:nvSpPr>
            <p:cNvPr id="38960" name="Line 29"/>
            <p:cNvSpPr>
              <a:spLocks noChangeShapeType="1"/>
            </p:cNvSpPr>
            <p:nvPr/>
          </p:nvSpPr>
          <p:spPr bwMode="auto">
            <a:xfrm flipV="1">
              <a:off x="4575" y="2961"/>
              <a:ext cx="1" cy="89"/>
            </a:xfrm>
            <a:prstGeom prst="line">
              <a:avLst/>
            </a:prstGeom>
            <a:noFill/>
            <a:ln w="12700">
              <a:solidFill>
                <a:srgbClr val="000000"/>
              </a:solidFill>
              <a:round/>
              <a:headEnd/>
              <a:tailEnd/>
            </a:ln>
          </p:spPr>
          <p:txBody>
            <a:bodyPr/>
            <a:lstStyle/>
            <a:p>
              <a:endParaRPr lang="en-US"/>
            </a:p>
          </p:txBody>
        </p:sp>
        <p:sp>
          <p:nvSpPr>
            <p:cNvPr id="38961" name="Line 30"/>
            <p:cNvSpPr>
              <a:spLocks noChangeShapeType="1"/>
            </p:cNvSpPr>
            <p:nvPr/>
          </p:nvSpPr>
          <p:spPr bwMode="auto">
            <a:xfrm flipV="1">
              <a:off x="4868" y="2961"/>
              <a:ext cx="1" cy="89"/>
            </a:xfrm>
            <a:prstGeom prst="line">
              <a:avLst/>
            </a:prstGeom>
            <a:noFill/>
            <a:ln w="12700">
              <a:solidFill>
                <a:srgbClr val="000000"/>
              </a:solidFill>
              <a:round/>
              <a:headEnd/>
              <a:tailEnd/>
            </a:ln>
          </p:spPr>
          <p:txBody>
            <a:bodyPr/>
            <a:lstStyle/>
            <a:p>
              <a:endParaRPr lang="en-US"/>
            </a:p>
          </p:txBody>
        </p:sp>
        <p:sp>
          <p:nvSpPr>
            <p:cNvPr id="38962" name="Line 31"/>
            <p:cNvSpPr>
              <a:spLocks noChangeShapeType="1"/>
            </p:cNvSpPr>
            <p:nvPr/>
          </p:nvSpPr>
          <p:spPr bwMode="auto">
            <a:xfrm flipV="1">
              <a:off x="5162" y="2961"/>
              <a:ext cx="1" cy="89"/>
            </a:xfrm>
            <a:prstGeom prst="line">
              <a:avLst/>
            </a:prstGeom>
            <a:noFill/>
            <a:ln w="12700">
              <a:solidFill>
                <a:srgbClr val="000000"/>
              </a:solidFill>
              <a:round/>
              <a:headEnd/>
              <a:tailEnd/>
            </a:ln>
          </p:spPr>
          <p:txBody>
            <a:bodyPr/>
            <a:lstStyle/>
            <a:p>
              <a:endParaRPr lang="en-US"/>
            </a:p>
          </p:txBody>
        </p:sp>
      </p:grpSp>
      <p:sp>
        <p:nvSpPr>
          <p:cNvPr id="38925" name="Rectangle 32"/>
          <p:cNvSpPr>
            <a:spLocks noChangeArrowheads="1"/>
          </p:cNvSpPr>
          <p:nvPr/>
        </p:nvSpPr>
        <p:spPr bwMode="auto">
          <a:xfrm>
            <a:off x="3884613" y="4332288"/>
            <a:ext cx="728662" cy="425450"/>
          </a:xfrm>
          <a:prstGeom prst="rect">
            <a:avLst/>
          </a:prstGeom>
          <a:noFill/>
          <a:ln w="9525">
            <a:noFill/>
            <a:miter lim="800000"/>
            <a:headEnd/>
            <a:tailEnd/>
          </a:ln>
        </p:spPr>
        <p:txBody>
          <a:bodyPr lIns="0" tIns="0" rIns="0" bIns="0">
            <a:spAutoFit/>
          </a:bodyPr>
          <a:lstStyle/>
          <a:p>
            <a:pPr eaLnBrk="0" hangingPunct="0"/>
            <a:r>
              <a:rPr lang="en-US" sz="1400" dirty="0">
                <a:latin typeface="Times New Roman" pitchFamily="18" charset="0"/>
              </a:rPr>
              <a:t>Broad or vague</a:t>
            </a:r>
            <a:endParaRPr lang="en-US" sz="1400" i="1" dirty="0">
              <a:latin typeface="Times New Roman" pitchFamily="18" charset="0"/>
            </a:endParaRPr>
          </a:p>
        </p:txBody>
      </p:sp>
      <p:sp>
        <p:nvSpPr>
          <p:cNvPr id="38926" name="Rectangle 33"/>
          <p:cNvSpPr>
            <a:spLocks noChangeArrowheads="1"/>
          </p:cNvSpPr>
          <p:nvPr/>
        </p:nvSpPr>
        <p:spPr bwMode="auto">
          <a:xfrm>
            <a:off x="5384800" y="4318000"/>
            <a:ext cx="839788"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Somewhat focused</a:t>
            </a:r>
            <a:endParaRPr lang="en-US" sz="1400" i="1">
              <a:latin typeface="Times New Roman" pitchFamily="18" charset="0"/>
            </a:endParaRPr>
          </a:p>
        </p:txBody>
      </p:sp>
      <p:sp>
        <p:nvSpPr>
          <p:cNvPr id="38927" name="Rectangle 34"/>
          <p:cNvSpPr>
            <a:spLocks noChangeArrowheads="1"/>
          </p:cNvSpPr>
          <p:nvPr/>
        </p:nvSpPr>
        <p:spPr bwMode="auto">
          <a:xfrm>
            <a:off x="6200775" y="4318000"/>
            <a:ext cx="46038"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endParaRPr lang="en-US" sz="1400" i="1">
              <a:latin typeface="Times New Roman" pitchFamily="18" charset="0"/>
            </a:endParaRPr>
          </a:p>
        </p:txBody>
      </p:sp>
      <p:sp>
        <p:nvSpPr>
          <p:cNvPr id="38928" name="Rectangle 35"/>
          <p:cNvSpPr>
            <a:spLocks noChangeArrowheads="1"/>
          </p:cNvSpPr>
          <p:nvPr/>
        </p:nvSpPr>
        <p:spPr bwMode="auto">
          <a:xfrm>
            <a:off x="7164388" y="4327525"/>
            <a:ext cx="630237"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Narrow focus</a:t>
            </a:r>
            <a:endParaRPr lang="en-US" sz="1400" i="1">
              <a:latin typeface="Times New Roman" pitchFamily="18" charset="0"/>
            </a:endParaRPr>
          </a:p>
        </p:txBody>
      </p:sp>
      <p:grpSp>
        <p:nvGrpSpPr>
          <p:cNvPr id="38929" name="Group 36"/>
          <p:cNvGrpSpPr>
            <a:grpSpLocks/>
          </p:cNvGrpSpPr>
          <p:nvPr/>
        </p:nvGrpSpPr>
        <p:grpSpPr bwMode="auto">
          <a:xfrm>
            <a:off x="3873500" y="2700338"/>
            <a:ext cx="3841750" cy="142875"/>
            <a:chOff x="3693" y="1890"/>
            <a:chExt cx="1764" cy="91"/>
          </a:xfrm>
        </p:grpSpPr>
        <p:sp>
          <p:nvSpPr>
            <p:cNvPr id="38947" name="Line 37"/>
            <p:cNvSpPr>
              <a:spLocks noChangeShapeType="1"/>
            </p:cNvSpPr>
            <p:nvPr/>
          </p:nvSpPr>
          <p:spPr bwMode="auto">
            <a:xfrm>
              <a:off x="3693" y="1980"/>
              <a:ext cx="1763" cy="1"/>
            </a:xfrm>
            <a:prstGeom prst="line">
              <a:avLst/>
            </a:prstGeom>
            <a:noFill/>
            <a:ln w="12700">
              <a:solidFill>
                <a:srgbClr val="000000"/>
              </a:solidFill>
              <a:round/>
              <a:headEnd/>
              <a:tailEnd/>
            </a:ln>
          </p:spPr>
          <p:txBody>
            <a:bodyPr/>
            <a:lstStyle/>
            <a:p>
              <a:endParaRPr lang="en-US"/>
            </a:p>
          </p:txBody>
        </p:sp>
        <p:sp>
          <p:nvSpPr>
            <p:cNvPr id="38948" name="Line 38"/>
            <p:cNvSpPr>
              <a:spLocks noChangeShapeType="1"/>
            </p:cNvSpPr>
            <p:nvPr/>
          </p:nvSpPr>
          <p:spPr bwMode="auto">
            <a:xfrm flipV="1">
              <a:off x="3693" y="1890"/>
              <a:ext cx="1" cy="90"/>
            </a:xfrm>
            <a:prstGeom prst="line">
              <a:avLst/>
            </a:prstGeom>
            <a:noFill/>
            <a:ln w="12700">
              <a:solidFill>
                <a:srgbClr val="000000"/>
              </a:solidFill>
              <a:round/>
              <a:headEnd/>
              <a:tailEnd/>
            </a:ln>
          </p:spPr>
          <p:txBody>
            <a:bodyPr/>
            <a:lstStyle/>
            <a:p>
              <a:endParaRPr lang="en-US"/>
            </a:p>
          </p:txBody>
        </p:sp>
        <p:sp>
          <p:nvSpPr>
            <p:cNvPr id="38949" name="Line 39"/>
            <p:cNvSpPr>
              <a:spLocks noChangeShapeType="1"/>
            </p:cNvSpPr>
            <p:nvPr/>
          </p:nvSpPr>
          <p:spPr bwMode="auto">
            <a:xfrm flipV="1">
              <a:off x="5456" y="1890"/>
              <a:ext cx="1" cy="90"/>
            </a:xfrm>
            <a:prstGeom prst="line">
              <a:avLst/>
            </a:prstGeom>
            <a:noFill/>
            <a:ln w="12700">
              <a:solidFill>
                <a:srgbClr val="000000"/>
              </a:solidFill>
              <a:round/>
              <a:headEnd/>
              <a:tailEnd/>
            </a:ln>
          </p:spPr>
          <p:txBody>
            <a:bodyPr/>
            <a:lstStyle/>
            <a:p>
              <a:endParaRPr lang="en-US"/>
            </a:p>
          </p:txBody>
        </p:sp>
        <p:sp>
          <p:nvSpPr>
            <p:cNvPr id="38950" name="Line 40"/>
            <p:cNvSpPr>
              <a:spLocks noChangeShapeType="1"/>
            </p:cNvSpPr>
            <p:nvPr/>
          </p:nvSpPr>
          <p:spPr bwMode="auto">
            <a:xfrm flipV="1">
              <a:off x="3987" y="1890"/>
              <a:ext cx="1" cy="90"/>
            </a:xfrm>
            <a:prstGeom prst="line">
              <a:avLst/>
            </a:prstGeom>
            <a:noFill/>
            <a:ln w="12700">
              <a:solidFill>
                <a:srgbClr val="000000"/>
              </a:solidFill>
              <a:round/>
              <a:headEnd/>
              <a:tailEnd/>
            </a:ln>
          </p:spPr>
          <p:txBody>
            <a:bodyPr/>
            <a:lstStyle/>
            <a:p>
              <a:endParaRPr lang="en-US"/>
            </a:p>
          </p:txBody>
        </p:sp>
        <p:sp>
          <p:nvSpPr>
            <p:cNvPr id="38951" name="Line 41"/>
            <p:cNvSpPr>
              <a:spLocks noChangeShapeType="1"/>
            </p:cNvSpPr>
            <p:nvPr/>
          </p:nvSpPr>
          <p:spPr bwMode="auto">
            <a:xfrm flipV="1">
              <a:off x="4281" y="1890"/>
              <a:ext cx="1" cy="90"/>
            </a:xfrm>
            <a:prstGeom prst="line">
              <a:avLst/>
            </a:prstGeom>
            <a:noFill/>
            <a:ln w="12700">
              <a:solidFill>
                <a:srgbClr val="000000"/>
              </a:solidFill>
              <a:round/>
              <a:headEnd/>
              <a:tailEnd/>
            </a:ln>
          </p:spPr>
          <p:txBody>
            <a:bodyPr/>
            <a:lstStyle/>
            <a:p>
              <a:endParaRPr lang="en-US"/>
            </a:p>
          </p:txBody>
        </p:sp>
        <p:sp>
          <p:nvSpPr>
            <p:cNvPr id="38952" name="Line 42"/>
            <p:cNvSpPr>
              <a:spLocks noChangeShapeType="1"/>
            </p:cNvSpPr>
            <p:nvPr/>
          </p:nvSpPr>
          <p:spPr bwMode="auto">
            <a:xfrm flipV="1">
              <a:off x="4575" y="1890"/>
              <a:ext cx="1" cy="90"/>
            </a:xfrm>
            <a:prstGeom prst="line">
              <a:avLst/>
            </a:prstGeom>
            <a:noFill/>
            <a:ln w="12700">
              <a:solidFill>
                <a:srgbClr val="000000"/>
              </a:solidFill>
              <a:round/>
              <a:headEnd/>
              <a:tailEnd/>
            </a:ln>
          </p:spPr>
          <p:txBody>
            <a:bodyPr/>
            <a:lstStyle/>
            <a:p>
              <a:endParaRPr lang="en-US"/>
            </a:p>
          </p:txBody>
        </p:sp>
        <p:sp>
          <p:nvSpPr>
            <p:cNvPr id="38953" name="Line 43"/>
            <p:cNvSpPr>
              <a:spLocks noChangeShapeType="1"/>
            </p:cNvSpPr>
            <p:nvPr/>
          </p:nvSpPr>
          <p:spPr bwMode="auto">
            <a:xfrm flipV="1">
              <a:off x="4868" y="1890"/>
              <a:ext cx="1" cy="90"/>
            </a:xfrm>
            <a:prstGeom prst="line">
              <a:avLst/>
            </a:prstGeom>
            <a:noFill/>
            <a:ln w="12700">
              <a:solidFill>
                <a:srgbClr val="000000"/>
              </a:solidFill>
              <a:round/>
              <a:headEnd/>
              <a:tailEnd/>
            </a:ln>
          </p:spPr>
          <p:txBody>
            <a:bodyPr/>
            <a:lstStyle/>
            <a:p>
              <a:endParaRPr lang="en-US"/>
            </a:p>
          </p:txBody>
        </p:sp>
        <p:sp>
          <p:nvSpPr>
            <p:cNvPr id="38954" name="Line 44"/>
            <p:cNvSpPr>
              <a:spLocks noChangeShapeType="1"/>
            </p:cNvSpPr>
            <p:nvPr/>
          </p:nvSpPr>
          <p:spPr bwMode="auto">
            <a:xfrm flipV="1">
              <a:off x="5162" y="1890"/>
              <a:ext cx="1" cy="90"/>
            </a:xfrm>
            <a:prstGeom prst="line">
              <a:avLst/>
            </a:prstGeom>
            <a:noFill/>
            <a:ln w="12700">
              <a:solidFill>
                <a:srgbClr val="000000"/>
              </a:solidFill>
              <a:round/>
              <a:headEnd/>
              <a:tailEnd/>
            </a:ln>
          </p:spPr>
          <p:txBody>
            <a:bodyPr/>
            <a:lstStyle/>
            <a:p>
              <a:endParaRPr lang="en-US"/>
            </a:p>
          </p:txBody>
        </p:sp>
      </p:grpSp>
      <p:sp>
        <p:nvSpPr>
          <p:cNvPr id="38930" name="Rectangle 45"/>
          <p:cNvSpPr>
            <a:spLocks noChangeArrowheads="1"/>
          </p:cNvSpPr>
          <p:nvPr/>
        </p:nvSpPr>
        <p:spPr bwMode="auto">
          <a:xfrm>
            <a:off x="6200775" y="2828925"/>
            <a:ext cx="46038"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endParaRPr lang="en-US" sz="1400" i="1">
              <a:latin typeface="Times New Roman" pitchFamily="18" charset="0"/>
            </a:endParaRPr>
          </a:p>
        </p:txBody>
      </p:sp>
      <p:sp>
        <p:nvSpPr>
          <p:cNvPr id="38931" name="Rectangle 46"/>
          <p:cNvSpPr>
            <a:spLocks noChangeArrowheads="1"/>
          </p:cNvSpPr>
          <p:nvPr/>
        </p:nvSpPr>
        <p:spPr bwMode="auto">
          <a:xfrm>
            <a:off x="7732713" y="2843213"/>
            <a:ext cx="42862" cy="212725"/>
          </a:xfrm>
          <a:prstGeom prst="rect">
            <a:avLst/>
          </a:prstGeom>
          <a:noFill/>
          <a:ln w="9525">
            <a:noFill/>
            <a:miter lim="800000"/>
            <a:headEnd/>
            <a:tailEnd/>
          </a:ln>
        </p:spPr>
        <p:txBody>
          <a:bodyPr wrap="none" lIns="0" tIns="0" rIns="0" bIns="0">
            <a:spAutoFit/>
          </a:bodyPr>
          <a:lstStyle/>
          <a:p>
            <a:pPr eaLnBrk="0" hangingPunct="0"/>
            <a:r>
              <a:rPr lang="en-US" sz="1400">
                <a:latin typeface="Times New Roman" pitchFamily="18" charset="0"/>
              </a:rPr>
              <a:t> </a:t>
            </a:r>
            <a:endParaRPr lang="en-US" sz="1400" i="1">
              <a:latin typeface="Times New Roman" pitchFamily="18" charset="0"/>
            </a:endParaRPr>
          </a:p>
        </p:txBody>
      </p:sp>
      <p:grpSp>
        <p:nvGrpSpPr>
          <p:cNvPr id="38932" name="Group 47"/>
          <p:cNvGrpSpPr>
            <a:grpSpLocks/>
          </p:cNvGrpSpPr>
          <p:nvPr/>
        </p:nvGrpSpPr>
        <p:grpSpPr bwMode="auto">
          <a:xfrm>
            <a:off x="5508625" y="2674938"/>
            <a:ext cx="179388" cy="128587"/>
            <a:chOff x="4444" y="1874"/>
            <a:chExt cx="82" cy="82"/>
          </a:xfrm>
        </p:grpSpPr>
        <p:sp>
          <p:nvSpPr>
            <p:cNvPr id="38945" name="Line 48"/>
            <p:cNvSpPr>
              <a:spLocks noChangeShapeType="1"/>
            </p:cNvSpPr>
            <p:nvPr/>
          </p:nvSpPr>
          <p:spPr bwMode="auto">
            <a:xfrm>
              <a:off x="4444" y="1874"/>
              <a:ext cx="73" cy="82"/>
            </a:xfrm>
            <a:prstGeom prst="line">
              <a:avLst/>
            </a:prstGeom>
            <a:noFill/>
            <a:ln w="65088">
              <a:solidFill>
                <a:srgbClr val="000000"/>
              </a:solidFill>
              <a:round/>
              <a:headEnd/>
              <a:tailEnd/>
            </a:ln>
          </p:spPr>
          <p:txBody>
            <a:bodyPr/>
            <a:lstStyle/>
            <a:p>
              <a:endParaRPr lang="en-US"/>
            </a:p>
          </p:txBody>
        </p:sp>
        <p:sp>
          <p:nvSpPr>
            <p:cNvPr id="38946" name="Line 49"/>
            <p:cNvSpPr>
              <a:spLocks noChangeShapeType="1"/>
            </p:cNvSpPr>
            <p:nvPr/>
          </p:nvSpPr>
          <p:spPr bwMode="auto">
            <a:xfrm flipV="1">
              <a:off x="4444" y="1874"/>
              <a:ext cx="82" cy="82"/>
            </a:xfrm>
            <a:prstGeom prst="line">
              <a:avLst/>
            </a:prstGeom>
            <a:noFill/>
            <a:ln w="65088">
              <a:solidFill>
                <a:srgbClr val="000000"/>
              </a:solidFill>
              <a:round/>
              <a:headEnd/>
              <a:tailEnd/>
            </a:ln>
          </p:spPr>
          <p:txBody>
            <a:bodyPr/>
            <a:lstStyle/>
            <a:p>
              <a:endParaRPr lang="en-US"/>
            </a:p>
          </p:txBody>
        </p:sp>
      </p:grpSp>
      <p:grpSp>
        <p:nvGrpSpPr>
          <p:cNvPr id="38933" name="Group 50"/>
          <p:cNvGrpSpPr>
            <a:grpSpLocks/>
          </p:cNvGrpSpPr>
          <p:nvPr/>
        </p:nvGrpSpPr>
        <p:grpSpPr bwMode="auto">
          <a:xfrm>
            <a:off x="3979863" y="1612900"/>
            <a:ext cx="177800" cy="127000"/>
            <a:chOff x="3742" y="1033"/>
            <a:chExt cx="81" cy="81"/>
          </a:xfrm>
        </p:grpSpPr>
        <p:sp>
          <p:nvSpPr>
            <p:cNvPr id="38943" name="Line 51"/>
            <p:cNvSpPr>
              <a:spLocks noChangeShapeType="1"/>
            </p:cNvSpPr>
            <p:nvPr/>
          </p:nvSpPr>
          <p:spPr bwMode="auto">
            <a:xfrm>
              <a:off x="3742" y="1033"/>
              <a:ext cx="73" cy="81"/>
            </a:xfrm>
            <a:prstGeom prst="line">
              <a:avLst/>
            </a:prstGeom>
            <a:noFill/>
            <a:ln w="65088">
              <a:solidFill>
                <a:srgbClr val="000000"/>
              </a:solidFill>
              <a:round/>
              <a:headEnd/>
              <a:tailEnd/>
            </a:ln>
          </p:spPr>
          <p:txBody>
            <a:bodyPr/>
            <a:lstStyle/>
            <a:p>
              <a:endParaRPr lang="en-US"/>
            </a:p>
          </p:txBody>
        </p:sp>
        <p:sp>
          <p:nvSpPr>
            <p:cNvPr id="38944" name="Line 52"/>
            <p:cNvSpPr>
              <a:spLocks noChangeShapeType="1"/>
            </p:cNvSpPr>
            <p:nvPr/>
          </p:nvSpPr>
          <p:spPr bwMode="auto">
            <a:xfrm flipV="1">
              <a:off x="3742" y="1033"/>
              <a:ext cx="81" cy="81"/>
            </a:xfrm>
            <a:prstGeom prst="line">
              <a:avLst/>
            </a:prstGeom>
            <a:noFill/>
            <a:ln w="65088">
              <a:solidFill>
                <a:srgbClr val="000000"/>
              </a:solidFill>
              <a:round/>
              <a:headEnd/>
              <a:tailEnd/>
            </a:ln>
          </p:spPr>
          <p:txBody>
            <a:bodyPr/>
            <a:lstStyle/>
            <a:p>
              <a:endParaRPr lang="en-US"/>
            </a:p>
          </p:txBody>
        </p:sp>
      </p:grpSp>
      <p:sp>
        <p:nvSpPr>
          <p:cNvPr id="38934" name="Line 53"/>
          <p:cNvSpPr>
            <a:spLocks noChangeShapeType="1"/>
          </p:cNvSpPr>
          <p:nvPr/>
        </p:nvSpPr>
        <p:spPr bwMode="auto">
          <a:xfrm>
            <a:off x="762000" y="2517775"/>
            <a:ext cx="6988175" cy="1588"/>
          </a:xfrm>
          <a:prstGeom prst="line">
            <a:avLst/>
          </a:prstGeom>
          <a:noFill/>
          <a:ln w="12700">
            <a:solidFill>
              <a:srgbClr val="8C8C8C"/>
            </a:solidFill>
            <a:round/>
            <a:headEnd/>
            <a:tailEnd/>
          </a:ln>
        </p:spPr>
        <p:txBody>
          <a:bodyPr/>
          <a:lstStyle/>
          <a:p>
            <a:endParaRPr lang="en-US"/>
          </a:p>
        </p:txBody>
      </p:sp>
      <p:sp>
        <p:nvSpPr>
          <p:cNvPr id="38935" name="Line 54"/>
          <p:cNvSpPr>
            <a:spLocks noChangeShapeType="1"/>
          </p:cNvSpPr>
          <p:nvPr/>
        </p:nvSpPr>
        <p:spPr bwMode="auto">
          <a:xfrm>
            <a:off x="762000" y="3984625"/>
            <a:ext cx="6988175" cy="1588"/>
          </a:xfrm>
          <a:prstGeom prst="line">
            <a:avLst/>
          </a:prstGeom>
          <a:noFill/>
          <a:ln w="12700">
            <a:solidFill>
              <a:srgbClr val="8C8C8C"/>
            </a:solidFill>
            <a:round/>
            <a:headEnd/>
            <a:tailEnd/>
          </a:ln>
        </p:spPr>
        <p:txBody>
          <a:bodyPr/>
          <a:lstStyle/>
          <a:p>
            <a:endParaRPr lang="en-US"/>
          </a:p>
        </p:txBody>
      </p:sp>
      <p:sp>
        <p:nvSpPr>
          <p:cNvPr id="38936" name="Rectangle 55"/>
          <p:cNvSpPr>
            <a:spLocks noChangeArrowheads="1"/>
          </p:cNvSpPr>
          <p:nvPr/>
        </p:nvSpPr>
        <p:spPr bwMode="auto">
          <a:xfrm>
            <a:off x="3857625" y="2862263"/>
            <a:ext cx="728663"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Broad or vague</a:t>
            </a:r>
            <a:endParaRPr lang="en-US" sz="1400" i="1">
              <a:latin typeface="Times New Roman" pitchFamily="18" charset="0"/>
            </a:endParaRPr>
          </a:p>
        </p:txBody>
      </p:sp>
      <p:sp>
        <p:nvSpPr>
          <p:cNvPr id="38937" name="Rectangle 56"/>
          <p:cNvSpPr>
            <a:spLocks noChangeArrowheads="1"/>
          </p:cNvSpPr>
          <p:nvPr/>
        </p:nvSpPr>
        <p:spPr bwMode="auto">
          <a:xfrm>
            <a:off x="5386388" y="2847975"/>
            <a:ext cx="839787"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Somewhat focused</a:t>
            </a:r>
            <a:endParaRPr lang="en-US" sz="1400" i="1">
              <a:latin typeface="Times New Roman" pitchFamily="18" charset="0"/>
            </a:endParaRPr>
          </a:p>
        </p:txBody>
      </p:sp>
      <p:sp>
        <p:nvSpPr>
          <p:cNvPr id="38938" name="Rectangle 57"/>
          <p:cNvSpPr>
            <a:spLocks noChangeArrowheads="1"/>
          </p:cNvSpPr>
          <p:nvPr/>
        </p:nvSpPr>
        <p:spPr bwMode="auto">
          <a:xfrm>
            <a:off x="7165975" y="2857500"/>
            <a:ext cx="630238"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Narrow focus</a:t>
            </a:r>
            <a:endParaRPr lang="en-US" sz="1400" i="1">
              <a:latin typeface="Times New Roman" pitchFamily="18" charset="0"/>
            </a:endParaRPr>
          </a:p>
        </p:txBody>
      </p:sp>
      <p:sp>
        <p:nvSpPr>
          <p:cNvPr id="38939" name="Rectangle 58"/>
          <p:cNvSpPr>
            <a:spLocks noChangeArrowheads="1"/>
          </p:cNvSpPr>
          <p:nvPr/>
        </p:nvSpPr>
        <p:spPr bwMode="auto">
          <a:xfrm>
            <a:off x="3867150" y="1800225"/>
            <a:ext cx="728663"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Broad or vague</a:t>
            </a:r>
            <a:endParaRPr lang="en-US" sz="1400" i="1">
              <a:latin typeface="Times New Roman" pitchFamily="18" charset="0"/>
            </a:endParaRPr>
          </a:p>
        </p:txBody>
      </p:sp>
      <p:sp>
        <p:nvSpPr>
          <p:cNvPr id="38940" name="Rectangle 59"/>
          <p:cNvSpPr>
            <a:spLocks noChangeArrowheads="1"/>
          </p:cNvSpPr>
          <p:nvPr/>
        </p:nvSpPr>
        <p:spPr bwMode="auto">
          <a:xfrm>
            <a:off x="5395913" y="1785938"/>
            <a:ext cx="839787"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Somewhat focused</a:t>
            </a:r>
            <a:endParaRPr lang="en-US" sz="1400" i="1">
              <a:latin typeface="Times New Roman" pitchFamily="18" charset="0"/>
            </a:endParaRPr>
          </a:p>
        </p:txBody>
      </p:sp>
      <p:sp>
        <p:nvSpPr>
          <p:cNvPr id="38941" name="Rectangle 60"/>
          <p:cNvSpPr>
            <a:spLocks noChangeArrowheads="1"/>
          </p:cNvSpPr>
          <p:nvPr/>
        </p:nvSpPr>
        <p:spPr bwMode="auto">
          <a:xfrm>
            <a:off x="7175500" y="1795463"/>
            <a:ext cx="630238" cy="425450"/>
          </a:xfrm>
          <a:prstGeom prst="rect">
            <a:avLst/>
          </a:prstGeom>
          <a:noFill/>
          <a:ln w="9525">
            <a:noFill/>
            <a:miter lim="800000"/>
            <a:headEnd/>
            <a:tailEnd/>
          </a:ln>
        </p:spPr>
        <p:txBody>
          <a:bodyPr lIns="0" tIns="0" rIns="0" bIns="0">
            <a:spAutoFit/>
          </a:bodyPr>
          <a:lstStyle/>
          <a:p>
            <a:pPr eaLnBrk="0" hangingPunct="0"/>
            <a:r>
              <a:rPr lang="en-US" sz="1400">
                <a:latin typeface="Times New Roman" pitchFamily="18" charset="0"/>
              </a:rPr>
              <a:t>Narrow focus</a:t>
            </a:r>
            <a:endParaRPr lang="en-US" sz="1400" i="1">
              <a:latin typeface="Times New Roman" pitchFamily="18" charset="0"/>
            </a:endParaRPr>
          </a:p>
        </p:txBody>
      </p:sp>
      <p:sp>
        <p:nvSpPr>
          <p:cNvPr id="38942" name="Rectangle 61"/>
          <p:cNvSpPr>
            <a:spLocks noChangeArrowheads="1"/>
          </p:cNvSpPr>
          <p:nvPr/>
        </p:nvSpPr>
        <p:spPr bwMode="auto">
          <a:xfrm>
            <a:off x="4014788" y="3286125"/>
            <a:ext cx="2835275" cy="710964"/>
          </a:xfrm>
          <a:prstGeom prst="rect">
            <a:avLst/>
          </a:prstGeom>
          <a:noFill/>
          <a:ln w="9525">
            <a:noFill/>
            <a:miter lim="800000"/>
            <a:headEnd/>
            <a:tailEnd/>
          </a:ln>
        </p:spPr>
        <p:txBody>
          <a:bodyPr lIns="0" tIns="0" rIns="0" bIns="0">
            <a:spAutoFit/>
          </a:bodyPr>
          <a:lstStyle/>
          <a:p>
            <a:pPr eaLnBrk="0" hangingPunct="0">
              <a:lnSpc>
                <a:spcPct val="110000"/>
              </a:lnSpc>
            </a:pPr>
            <a:r>
              <a:rPr lang="en-US" sz="1400" dirty="0">
                <a:latin typeface="Times New Roman" pitchFamily="18" charset="0"/>
              </a:rPr>
              <a:t>What: </a:t>
            </a:r>
            <a:r>
              <a:rPr lang="en-US" sz="1400" i="1" dirty="0">
                <a:latin typeface="Times New Roman" pitchFamily="18" charset="0"/>
              </a:rPr>
              <a:t>Poor Service</a:t>
            </a:r>
          </a:p>
          <a:p>
            <a:pPr eaLnBrk="0" hangingPunct="0">
              <a:lnSpc>
                <a:spcPct val="110000"/>
              </a:lnSpc>
            </a:pPr>
            <a:r>
              <a:rPr lang="en-US" sz="1400" dirty="0">
                <a:latin typeface="Times New Roman" pitchFamily="18" charset="0"/>
              </a:rPr>
              <a:t>What type of service: </a:t>
            </a:r>
            <a:r>
              <a:rPr lang="en-US" sz="1400" i="1" dirty="0" smtClean="0">
                <a:latin typeface="Times New Roman" pitchFamily="18" charset="0"/>
              </a:rPr>
              <a:t>Cashier </a:t>
            </a:r>
            <a:r>
              <a:rPr lang="en-US" sz="1400" i="1" dirty="0">
                <a:latin typeface="Times New Roman" pitchFamily="18" charset="0"/>
              </a:rPr>
              <a:t>service</a:t>
            </a:r>
          </a:p>
          <a:p>
            <a:pPr eaLnBrk="0" hangingPunct="0">
              <a:lnSpc>
                <a:spcPct val="110000"/>
              </a:lnSpc>
            </a:pPr>
            <a:r>
              <a:rPr lang="en-US" sz="1400" dirty="0">
                <a:latin typeface="Times New Roman" pitchFamily="18" charset="0"/>
              </a:rPr>
              <a:t>What about the service: </a:t>
            </a:r>
            <a:r>
              <a:rPr lang="en-US" sz="1400" i="1" dirty="0">
                <a:latin typeface="Times New Roman" pitchFamily="18" charset="0"/>
              </a:rPr>
              <a:t>It is </a:t>
            </a:r>
            <a:r>
              <a:rPr lang="en-US" sz="1400" i="1" dirty="0" smtClean="0">
                <a:latin typeface="Times New Roman" pitchFamily="18" charset="0"/>
              </a:rPr>
              <a:t>too long.</a:t>
            </a:r>
            <a:endParaRPr lang="en-US" sz="1400" i="1" dirty="0">
              <a:latin typeface="Times New Roman" pitchFamily="18" charset="0"/>
            </a:endParaRPr>
          </a:p>
        </p:txBody>
      </p:sp>
      <p:sp>
        <p:nvSpPr>
          <p:cNvPr id="4" name="Slide Number Placeholder 3"/>
          <p:cNvSpPr>
            <a:spLocks noGrp="1"/>
          </p:cNvSpPr>
          <p:nvPr>
            <p:ph type="sldNum" sz="quarter" idx="12"/>
          </p:nvPr>
        </p:nvSpPr>
        <p:spPr/>
        <p:txBody>
          <a:bodyPr/>
          <a:lstStyle/>
          <a:p>
            <a:fld id="{09A02BB9-3F86-4823-9A8F-6A16970CA7F2}" type="slidenum">
              <a:rPr lang="en-US" smtClean="0"/>
              <a:pPr/>
              <a:t>62</a:t>
            </a:fld>
            <a:endParaRPr lang="en-US"/>
          </a:p>
        </p:txBody>
      </p:sp>
    </p:spTree>
    <p:extLst>
      <p:ext uri="{BB962C8B-B14F-4D97-AF65-F5344CB8AC3E}">
        <p14:creationId xmlns:p14="http://schemas.microsoft.com/office/powerpoint/2010/main" val="59184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609600"/>
            <a:ext cx="6950354" cy="1143000"/>
          </a:xfrm>
        </p:spPr>
        <p:txBody>
          <a:bodyPr>
            <a:noAutofit/>
          </a:bodyPr>
          <a:lstStyle/>
          <a:p>
            <a:r>
              <a:rPr lang="en-US" sz="3200" dirty="0"/>
              <a:t>Practice: Focused Problem Statements</a:t>
            </a:r>
            <a:endParaRPr lang="en-US" sz="3200" dirty="0" smtClean="0"/>
          </a:p>
        </p:txBody>
      </p:sp>
      <p:graphicFrame>
        <p:nvGraphicFramePr>
          <p:cNvPr id="2210875" name="Group 59"/>
          <p:cNvGraphicFramePr>
            <a:graphicFrameLocks noGrp="1"/>
          </p:cNvGraphicFramePr>
          <p:nvPr>
            <p:ph idx="1"/>
            <p:extLst>
              <p:ext uri="{D42A27DB-BD31-4B8C-83A1-F6EECF244321}">
                <p14:modId xmlns:p14="http://schemas.microsoft.com/office/powerpoint/2010/main" val="1429443231"/>
              </p:ext>
            </p:extLst>
          </p:nvPr>
        </p:nvGraphicFramePr>
        <p:xfrm>
          <a:off x="457200" y="1905000"/>
          <a:ext cx="7663375" cy="4780993"/>
        </p:xfrm>
        <a:graphic>
          <a:graphicData uri="http://schemas.openxmlformats.org/drawingml/2006/table">
            <a:tbl>
              <a:tblPr/>
              <a:tblGrid>
                <a:gridCol w="2134105"/>
                <a:gridCol w="2504940"/>
                <a:gridCol w="3024330"/>
              </a:tblGrid>
              <a:tr h="6050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Scenario</a:t>
                      </a:r>
                    </a:p>
                  </a:txBody>
                  <a:tcPr marL="88339" marR="88339" anchor="b"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Broad and Vague</a:t>
                      </a:r>
                    </a:p>
                  </a:txBody>
                  <a:tcPr marL="88339" marR="88339" anchor="b"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Narrow Focus</a:t>
                      </a:r>
                    </a:p>
                  </a:txBody>
                  <a:tcPr marL="88339" marR="88339" anchor="b"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241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Student Counseling</a:t>
                      </a:r>
                    </a:p>
                  </a:txBody>
                  <a:tcPr marL="88339" marR="88339"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551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Student Grade Computation</a:t>
                      </a:r>
                    </a:p>
                  </a:txBody>
                  <a:tcPr marL="88339" marR="88339"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3829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Attendance Monitoring</a:t>
                      </a:r>
                    </a:p>
                  </a:txBody>
                  <a:tcPr marL="88339" marR="88339"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40962" name="Rectangle 3"/>
          <p:cNvSpPr>
            <a:spLocks noChangeArrowheads="1"/>
          </p:cNvSpPr>
          <p:nvPr/>
        </p:nvSpPr>
        <p:spPr bwMode="auto">
          <a:xfrm>
            <a:off x="-4763" y="2287588"/>
            <a:ext cx="6351" cy="6350"/>
          </a:xfrm>
          <a:prstGeom prst="rect">
            <a:avLst/>
          </a:prstGeom>
          <a:solidFill>
            <a:srgbClr val="000000"/>
          </a:solidFill>
          <a:ln w="9525">
            <a:noFill/>
            <a:miter lim="800000"/>
            <a:headEnd/>
            <a:tailEnd/>
          </a:ln>
        </p:spPr>
        <p:txBody>
          <a:bodyPr/>
          <a:lstStyle/>
          <a:p>
            <a:endParaRPr lang="en-US"/>
          </a:p>
        </p:txBody>
      </p:sp>
      <p:sp>
        <p:nvSpPr>
          <p:cNvPr id="40963" name="Rectangle 4"/>
          <p:cNvSpPr>
            <a:spLocks noChangeArrowheads="1"/>
          </p:cNvSpPr>
          <p:nvPr/>
        </p:nvSpPr>
        <p:spPr bwMode="auto">
          <a:xfrm>
            <a:off x="-4763" y="2287588"/>
            <a:ext cx="6351" cy="6350"/>
          </a:xfrm>
          <a:prstGeom prst="rect">
            <a:avLst/>
          </a:prstGeom>
          <a:solidFill>
            <a:srgbClr val="000000"/>
          </a:solidFill>
          <a:ln w="9525">
            <a:noFill/>
            <a:miter lim="800000"/>
            <a:headEnd/>
            <a:tailEnd/>
          </a:ln>
        </p:spPr>
        <p:txBody>
          <a:bodyPr/>
          <a:lstStyle/>
          <a:p>
            <a:endParaRPr lang="en-US"/>
          </a:p>
        </p:txBody>
      </p:sp>
      <p:sp>
        <p:nvSpPr>
          <p:cNvPr id="40964" name="Rectangle 5"/>
          <p:cNvSpPr>
            <a:spLocks noChangeArrowheads="1"/>
          </p:cNvSpPr>
          <p:nvPr/>
        </p:nvSpPr>
        <p:spPr bwMode="auto">
          <a:xfrm>
            <a:off x="3017838" y="2287588"/>
            <a:ext cx="6350" cy="6350"/>
          </a:xfrm>
          <a:prstGeom prst="rect">
            <a:avLst/>
          </a:prstGeom>
          <a:solidFill>
            <a:srgbClr val="000000"/>
          </a:solidFill>
          <a:ln w="9525">
            <a:noFill/>
            <a:miter lim="800000"/>
            <a:headEnd/>
            <a:tailEnd/>
          </a:ln>
        </p:spPr>
        <p:txBody>
          <a:bodyPr/>
          <a:lstStyle/>
          <a:p>
            <a:endParaRPr lang="en-US"/>
          </a:p>
        </p:txBody>
      </p:sp>
      <p:sp>
        <p:nvSpPr>
          <p:cNvPr id="40965" name="Rectangle 6"/>
          <p:cNvSpPr>
            <a:spLocks noChangeArrowheads="1"/>
          </p:cNvSpPr>
          <p:nvPr/>
        </p:nvSpPr>
        <p:spPr bwMode="auto">
          <a:xfrm>
            <a:off x="5843588" y="3138488"/>
            <a:ext cx="6350" cy="6350"/>
          </a:xfrm>
          <a:prstGeom prst="rect">
            <a:avLst/>
          </a:prstGeom>
          <a:solidFill>
            <a:srgbClr val="000000"/>
          </a:solidFill>
          <a:ln w="9525">
            <a:noFill/>
            <a:miter lim="800000"/>
            <a:headEnd/>
            <a:tailEnd/>
          </a:ln>
        </p:spPr>
        <p:txBody>
          <a:bodyPr/>
          <a:lstStyle/>
          <a:p>
            <a:endParaRPr lang="en-US"/>
          </a:p>
        </p:txBody>
      </p:sp>
      <p:sp>
        <p:nvSpPr>
          <p:cNvPr id="40966" name="Rectangle 9"/>
          <p:cNvSpPr>
            <a:spLocks noChangeArrowheads="1"/>
          </p:cNvSpPr>
          <p:nvPr/>
        </p:nvSpPr>
        <p:spPr bwMode="auto">
          <a:xfrm>
            <a:off x="1223963" y="2798763"/>
            <a:ext cx="7937" cy="6350"/>
          </a:xfrm>
          <a:prstGeom prst="rect">
            <a:avLst/>
          </a:prstGeom>
          <a:solidFill>
            <a:srgbClr val="000000"/>
          </a:solidFill>
          <a:ln w="9525">
            <a:noFill/>
            <a:miter lim="800000"/>
            <a:headEnd/>
            <a:tailEnd/>
          </a:ln>
        </p:spPr>
        <p:txBody>
          <a:bodyPr/>
          <a:lstStyle/>
          <a:p>
            <a:endParaRPr lang="en-US"/>
          </a:p>
        </p:txBody>
      </p:sp>
      <p:sp>
        <p:nvSpPr>
          <p:cNvPr id="40967" name="Rectangle 10"/>
          <p:cNvSpPr>
            <a:spLocks noChangeArrowheads="1"/>
          </p:cNvSpPr>
          <p:nvPr/>
        </p:nvSpPr>
        <p:spPr bwMode="auto">
          <a:xfrm>
            <a:off x="5707063" y="2798763"/>
            <a:ext cx="6350" cy="6350"/>
          </a:xfrm>
          <a:prstGeom prst="rect">
            <a:avLst/>
          </a:prstGeom>
          <a:solidFill>
            <a:srgbClr val="000000"/>
          </a:solidFill>
          <a:ln w="9525">
            <a:noFill/>
            <a:miter lim="800000"/>
            <a:headEnd/>
            <a:tailEnd/>
          </a:ln>
        </p:spPr>
        <p:txBody>
          <a:bodyPr/>
          <a:lstStyle/>
          <a:p>
            <a:endParaRPr lang="en-US"/>
          </a:p>
        </p:txBody>
      </p:sp>
      <p:sp>
        <p:nvSpPr>
          <p:cNvPr id="40968" name="Rectangle 11"/>
          <p:cNvSpPr>
            <a:spLocks noChangeArrowheads="1"/>
          </p:cNvSpPr>
          <p:nvPr/>
        </p:nvSpPr>
        <p:spPr bwMode="auto">
          <a:xfrm>
            <a:off x="8907463" y="2798763"/>
            <a:ext cx="7937" cy="6350"/>
          </a:xfrm>
          <a:prstGeom prst="rect">
            <a:avLst/>
          </a:prstGeom>
          <a:solidFill>
            <a:srgbClr val="000000"/>
          </a:solidFill>
          <a:ln w="9525">
            <a:noFill/>
            <a:miter lim="800000"/>
            <a:headEnd/>
            <a:tailEnd/>
          </a:ln>
        </p:spPr>
        <p:txBody>
          <a:bodyPr/>
          <a:lstStyle/>
          <a:p>
            <a:endParaRPr lang="en-US"/>
          </a:p>
        </p:txBody>
      </p:sp>
      <p:sp>
        <p:nvSpPr>
          <p:cNvPr id="40969" name="Rectangle 13"/>
          <p:cNvSpPr>
            <a:spLocks noChangeArrowheads="1"/>
          </p:cNvSpPr>
          <p:nvPr/>
        </p:nvSpPr>
        <p:spPr bwMode="auto">
          <a:xfrm>
            <a:off x="-4763" y="3560763"/>
            <a:ext cx="6351" cy="6350"/>
          </a:xfrm>
          <a:prstGeom prst="rect">
            <a:avLst/>
          </a:prstGeom>
          <a:solidFill>
            <a:srgbClr val="000000"/>
          </a:solidFill>
          <a:ln w="9525">
            <a:noFill/>
            <a:miter lim="800000"/>
            <a:headEnd/>
            <a:tailEnd/>
          </a:ln>
        </p:spPr>
        <p:txBody>
          <a:bodyPr/>
          <a:lstStyle/>
          <a:p>
            <a:endParaRPr lang="en-US"/>
          </a:p>
        </p:txBody>
      </p:sp>
      <p:sp>
        <p:nvSpPr>
          <p:cNvPr id="40970" name="Rectangle 15"/>
          <p:cNvSpPr>
            <a:spLocks noChangeArrowheads="1"/>
          </p:cNvSpPr>
          <p:nvPr/>
        </p:nvSpPr>
        <p:spPr bwMode="auto">
          <a:xfrm>
            <a:off x="3017838" y="3560763"/>
            <a:ext cx="6350" cy="6350"/>
          </a:xfrm>
          <a:prstGeom prst="rect">
            <a:avLst/>
          </a:prstGeom>
          <a:solidFill>
            <a:srgbClr val="000000"/>
          </a:solidFill>
          <a:ln w="9525">
            <a:noFill/>
            <a:miter lim="800000"/>
            <a:headEnd/>
            <a:tailEnd/>
          </a:ln>
        </p:spPr>
        <p:txBody>
          <a:bodyPr/>
          <a:lstStyle/>
          <a:p>
            <a:endParaRPr lang="en-US"/>
          </a:p>
        </p:txBody>
      </p:sp>
      <p:sp>
        <p:nvSpPr>
          <p:cNvPr id="2" name="TextBox 1"/>
          <p:cNvSpPr txBox="1"/>
          <p:nvPr/>
        </p:nvSpPr>
        <p:spPr>
          <a:xfrm>
            <a:off x="2652595" y="2542442"/>
            <a:ext cx="2226432" cy="923330"/>
          </a:xfrm>
          <a:prstGeom prst="rect">
            <a:avLst/>
          </a:prstGeom>
          <a:noFill/>
        </p:spPr>
        <p:txBody>
          <a:bodyPr wrap="square" rtlCol="0">
            <a:spAutoFit/>
          </a:bodyPr>
          <a:lstStyle/>
          <a:p>
            <a:pPr lvl="0"/>
            <a:r>
              <a:rPr lang="en-US" dirty="0">
                <a:latin typeface="Arial" charset="0"/>
              </a:rPr>
              <a:t>Counseling takes a long time</a:t>
            </a:r>
          </a:p>
          <a:p>
            <a:endParaRPr lang="en-US" dirty="0"/>
          </a:p>
        </p:txBody>
      </p:sp>
      <p:sp>
        <p:nvSpPr>
          <p:cNvPr id="4" name="TextBox 3"/>
          <p:cNvSpPr txBox="1"/>
          <p:nvPr/>
        </p:nvSpPr>
        <p:spPr>
          <a:xfrm>
            <a:off x="5186457" y="2548251"/>
            <a:ext cx="2885556" cy="1400383"/>
          </a:xfrm>
          <a:prstGeom prst="rect">
            <a:avLst/>
          </a:prstGeom>
          <a:noFill/>
        </p:spPr>
        <p:txBody>
          <a:bodyPr wrap="square" rtlCol="0">
            <a:spAutoFit/>
          </a:bodyPr>
          <a:lstStyle/>
          <a:p>
            <a:pPr lvl="0"/>
            <a:r>
              <a:rPr lang="en-US" sz="1700" dirty="0">
                <a:latin typeface="Arial" charset="0"/>
              </a:rPr>
              <a:t>Pre-counseling activities takes 2x longer than the actual counseling for students with offenses</a:t>
            </a:r>
          </a:p>
          <a:p>
            <a:endParaRPr lang="en-US" sz="1700" dirty="0"/>
          </a:p>
        </p:txBody>
      </p:sp>
      <p:sp>
        <p:nvSpPr>
          <p:cNvPr id="6" name="TextBox 5"/>
          <p:cNvSpPr txBox="1"/>
          <p:nvPr/>
        </p:nvSpPr>
        <p:spPr>
          <a:xfrm>
            <a:off x="2686013" y="3883873"/>
            <a:ext cx="2193013" cy="923330"/>
          </a:xfrm>
          <a:prstGeom prst="rect">
            <a:avLst/>
          </a:prstGeom>
          <a:noFill/>
        </p:spPr>
        <p:txBody>
          <a:bodyPr wrap="square" rtlCol="0">
            <a:spAutoFit/>
          </a:bodyPr>
          <a:lstStyle/>
          <a:p>
            <a:pPr lvl="0"/>
            <a:r>
              <a:rPr lang="en-US" dirty="0">
                <a:latin typeface="Arial" charset="0"/>
              </a:rPr>
              <a:t>Wrong computation of grades</a:t>
            </a:r>
          </a:p>
          <a:p>
            <a:endParaRPr lang="en-US" dirty="0"/>
          </a:p>
        </p:txBody>
      </p:sp>
      <p:sp>
        <p:nvSpPr>
          <p:cNvPr id="8" name="TextBox 7"/>
          <p:cNvSpPr txBox="1"/>
          <p:nvPr/>
        </p:nvSpPr>
        <p:spPr>
          <a:xfrm>
            <a:off x="5253295" y="5342140"/>
            <a:ext cx="2664890" cy="1477328"/>
          </a:xfrm>
          <a:prstGeom prst="rect">
            <a:avLst/>
          </a:prstGeom>
          <a:noFill/>
        </p:spPr>
        <p:txBody>
          <a:bodyPr wrap="square" rtlCol="0">
            <a:spAutoFit/>
          </a:bodyPr>
          <a:lstStyle/>
          <a:p>
            <a:pPr lvl="0"/>
            <a:r>
              <a:rPr lang="en-US" dirty="0" smtClean="0">
                <a:latin typeface="Arial" charset="0"/>
              </a:rPr>
              <a:t>Attendance records are not accurate for Section A during the first 3 weeks of the month</a:t>
            </a:r>
            <a:endParaRPr lang="en-US" dirty="0">
              <a:latin typeface="Arial" charset="0"/>
            </a:endParaRPr>
          </a:p>
          <a:p>
            <a:endParaRPr lang="en-US" dirty="0"/>
          </a:p>
        </p:txBody>
      </p:sp>
      <p:sp>
        <p:nvSpPr>
          <p:cNvPr id="9" name="TextBox 8"/>
          <p:cNvSpPr txBox="1"/>
          <p:nvPr/>
        </p:nvSpPr>
        <p:spPr>
          <a:xfrm>
            <a:off x="2652594" y="5342140"/>
            <a:ext cx="2226433" cy="923330"/>
          </a:xfrm>
          <a:prstGeom prst="rect">
            <a:avLst/>
          </a:prstGeom>
          <a:noFill/>
        </p:spPr>
        <p:txBody>
          <a:bodyPr wrap="square" rtlCol="0">
            <a:spAutoFit/>
          </a:bodyPr>
          <a:lstStyle/>
          <a:p>
            <a:pPr lvl="0"/>
            <a:r>
              <a:rPr lang="en-US" dirty="0">
                <a:latin typeface="Arial" charset="0"/>
              </a:rPr>
              <a:t>Attendance is not accurate</a:t>
            </a:r>
          </a:p>
          <a:p>
            <a:endParaRPr lang="en-US" dirty="0"/>
          </a:p>
        </p:txBody>
      </p:sp>
      <p:sp>
        <p:nvSpPr>
          <p:cNvPr id="10" name="TextBox 9"/>
          <p:cNvSpPr txBox="1"/>
          <p:nvPr/>
        </p:nvSpPr>
        <p:spPr>
          <a:xfrm>
            <a:off x="5221759" y="3826474"/>
            <a:ext cx="2664890" cy="1754327"/>
          </a:xfrm>
          <a:prstGeom prst="rect">
            <a:avLst/>
          </a:prstGeom>
          <a:noFill/>
        </p:spPr>
        <p:txBody>
          <a:bodyPr wrap="square" rtlCol="0">
            <a:spAutoFit/>
          </a:bodyPr>
          <a:lstStyle/>
          <a:p>
            <a:pPr lvl="0"/>
            <a:r>
              <a:rPr lang="en-US" dirty="0">
                <a:latin typeface="Arial" charset="0"/>
              </a:rPr>
              <a:t>All the 2</a:t>
            </a:r>
            <a:r>
              <a:rPr lang="en-US" baseline="30000" dirty="0">
                <a:latin typeface="Arial" charset="0"/>
              </a:rPr>
              <a:t>nd</a:t>
            </a:r>
            <a:r>
              <a:rPr lang="en-US" dirty="0">
                <a:latin typeface="Arial" charset="0"/>
              </a:rPr>
              <a:t> </a:t>
            </a:r>
            <a:r>
              <a:rPr lang="en-US" dirty="0" err="1">
                <a:latin typeface="Arial" charset="0"/>
              </a:rPr>
              <a:t>yr</a:t>
            </a:r>
            <a:r>
              <a:rPr lang="en-US" dirty="0">
                <a:latin typeface="Arial" charset="0"/>
              </a:rPr>
              <a:t> students are complaining that their final grade in English  this 2</a:t>
            </a:r>
            <a:r>
              <a:rPr lang="en-US" baseline="30000" dirty="0">
                <a:latin typeface="Arial" charset="0"/>
              </a:rPr>
              <a:t>nd</a:t>
            </a:r>
            <a:r>
              <a:rPr lang="en-US" dirty="0">
                <a:latin typeface="Arial" charset="0"/>
              </a:rPr>
              <a:t> </a:t>
            </a:r>
            <a:r>
              <a:rPr lang="en-US" dirty="0" err="1">
                <a:latin typeface="Arial" charset="0"/>
              </a:rPr>
              <a:t>qrtr</a:t>
            </a:r>
            <a:r>
              <a:rPr lang="en-US" dirty="0">
                <a:latin typeface="Arial" charset="0"/>
              </a:rPr>
              <a:t> is erroneously low</a:t>
            </a:r>
          </a:p>
          <a:p>
            <a:endParaRPr lang="en-US" dirty="0"/>
          </a:p>
        </p:txBody>
      </p:sp>
      <p:sp>
        <p:nvSpPr>
          <p:cNvPr id="3" name="Slide Number Placeholder 2"/>
          <p:cNvSpPr>
            <a:spLocks noGrp="1"/>
          </p:cNvSpPr>
          <p:nvPr>
            <p:ph type="sldNum" sz="quarter" idx="12"/>
          </p:nvPr>
        </p:nvSpPr>
        <p:spPr/>
        <p:txBody>
          <a:bodyPr/>
          <a:lstStyle/>
          <a:p>
            <a:fld id="{09A02BB9-3F86-4823-9A8F-6A16970CA7F2}" type="slidenum">
              <a:rPr lang="en-US" smtClean="0"/>
              <a:pPr/>
              <a:t>63</a:t>
            </a:fld>
            <a:endParaRPr lang="en-US"/>
          </a:p>
        </p:txBody>
      </p:sp>
    </p:spTree>
    <p:extLst>
      <p:ext uri="{BB962C8B-B14F-4D97-AF65-F5344CB8AC3E}">
        <p14:creationId xmlns:p14="http://schemas.microsoft.com/office/powerpoint/2010/main" val="48038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Selecting the Focused Problem Statement among Storm Clouds</a:t>
            </a:r>
            <a:endParaRPr lang="en-US" sz="3600" dirty="0"/>
          </a:p>
        </p:txBody>
      </p:sp>
      <p:sp>
        <p:nvSpPr>
          <p:cNvPr id="5" name="Content Placeholder 4"/>
          <p:cNvSpPr>
            <a:spLocks noGrp="1"/>
          </p:cNvSpPr>
          <p:nvPr>
            <p:ph idx="1"/>
          </p:nvPr>
        </p:nvSpPr>
        <p:spPr>
          <a:xfrm>
            <a:off x="457200" y="2259655"/>
            <a:ext cx="8229600" cy="1049239"/>
          </a:xfrm>
        </p:spPr>
        <p:txBody>
          <a:bodyPr>
            <a:normAutofit/>
          </a:bodyPr>
          <a:lstStyle/>
          <a:p>
            <a:pPr marL="0" indent="0">
              <a:buNone/>
            </a:pPr>
            <a:r>
              <a:rPr lang="en-US" dirty="0" smtClean="0"/>
              <a:t>Which one should you focus on?</a:t>
            </a:r>
          </a:p>
        </p:txBody>
      </p:sp>
      <p:graphicFrame>
        <p:nvGraphicFramePr>
          <p:cNvPr id="6" name="Diagram 5"/>
          <p:cNvGraphicFramePr/>
          <p:nvPr>
            <p:extLst>
              <p:ext uri="{D42A27DB-BD31-4B8C-83A1-F6EECF244321}">
                <p14:modId xmlns:p14="http://schemas.microsoft.com/office/powerpoint/2010/main" val="3358648623"/>
              </p:ext>
            </p:extLst>
          </p:nvPr>
        </p:nvGraphicFramePr>
        <p:xfrm>
          <a:off x="1981200" y="3907679"/>
          <a:ext cx="5524500" cy="223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loud Callout 7"/>
          <p:cNvSpPr/>
          <p:nvPr/>
        </p:nvSpPr>
        <p:spPr>
          <a:xfrm>
            <a:off x="1981200" y="3907679"/>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1</a:t>
            </a:r>
            <a:endParaRPr lang="en-US" sz="1200" dirty="0"/>
          </a:p>
        </p:txBody>
      </p:sp>
      <p:sp>
        <p:nvSpPr>
          <p:cNvPr id="9" name="Cloud Callout 8"/>
          <p:cNvSpPr/>
          <p:nvPr/>
        </p:nvSpPr>
        <p:spPr>
          <a:xfrm>
            <a:off x="3657600" y="3907679"/>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2</a:t>
            </a:r>
            <a:endParaRPr lang="en-US" sz="1200" dirty="0"/>
          </a:p>
        </p:txBody>
      </p:sp>
      <p:sp>
        <p:nvSpPr>
          <p:cNvPr id="10" name="Cloud Callout 9"/>
          <p:cNvSpPr/>
          <p:nvPr/>
        </p:nvSpPr>
        <p:spPr>
          <a:xfrm>
            <a:off x="4869945" y="5459388"/>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3</a:t>
            </a:r>
            <a:endParaRPr lang="en-US" sz="1200" dirty="0"/>
          </a:p>
        </p:txBody>
      </p:sp>
      <p:sp>
        <p:nvSpPr>
          <p:cNvPr id="11" name="Cloud Callout 10"/>
          <p:cNvSpPr/>
          <p:nvPr/>
        </p:nvSpPr>
        <p:spPr>
          <a:xfrm>
            <a:off x="5708145" y="3927637"/>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4</a:t>
            </a:r>
            <a:endParaRPr lang="en-US" sz="1200" dirty="0"/>
          </a:p>
        </p:txBody>
      </p:sp>
      <p:sp>
        <p:nvSpPr>
          <p:cNvPr id="12" name="Cloud Callout 11"/>
          <p:cNvSpPr/>
          <p:nvPr/>
        </p:nvSpPr>
        <p:spPr>
          <a:xfrm>
            <a:off x="6967931" y="5325460"/>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5</a:t>
            </a:r>
            <a:endParaRPr lang="en-US" sz="1200" dirty="0"/>
          </a:p>
        </p:txBody>
      </p:sp>
      <p:pic>
        <p:nvPicPr>
          <p:cNvPr id="14" name="Picture 13"/>
          <p:cNvPicPr>
            <a:picLocks noChangeAspect="1"/>
          </p:cNvPicPr>
          <p:nvPr/>
        </p:nvPicPr>
        <p:blipFill>
          <a:blip r:embed="rId7"/>
          <a:stretch>
            <a:fillRect/>
          </a:stretch>
        </p:blipFill>
        <p:spPr>
          <a:xfrm>
            <a:off x="-261119" y="3087510"/>
            <a:ext cx="2542750" cy="2542750"/>
          </a:xfrm>
          <a:prstGeom prst="rect">
            <a:avLst/>
          </a:prstGeom>
        </p:spPr>
      </p:pic>
      <p:sp>
        <p:nvSpPr>
          <p:cNvPr id="2" name="Slide Number Placeholder 1"/>
          <p:cNvSpPr>
            <a:spLocks noGrp="1"/>
          </p:cNvSpPr>
          <p:nvPr>
            <p:ph type="sldNum" sz="quarter" idx="12"/>
          </p:nvPr>
        </p:nvSpPr>
        <p:spPr/>
        <p:txBody>
          <a:bodyPr/>
          <a:lstStyle/>
          <a:p>
            <a:fld id="{09A02BB9-3F86-4823-9A8F-6A16970CA7F2}" type="slidenum">
              <a:rPr lang="en-US" smtClean="0"/>
              <a:pPr/>
              <a:t>64</a:t>
            </a:fld>
            <a:endParaRPr lang="en-US"/>
          </a:p>
        </p:txBody>
      </p:sp>
    </p:spTree>
    <p:extLst>
      <p:ext uri="{BB962C8B-B14F-4D97-AF65-F5344CB8AC3E}">
        <p14:creationId xmlns:p14="http://schemas.microsoft.com/office/powerpoint/2010/main" val="188860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32590" y="3139891"/>
            <a:ext cx="4782224" cy="3477981"/>
          </a:xfrm>
          <a:prstGeom prst="rect">
            <a:avLst/>
          </a:prstGeom>
        </p:spPr>
      </p:pic>
      <p:sp>
        <p:nvSpPr>
          <p:cNvPr id="2" name="Title 1"/>
          <p:cNvSpPr>
            <a:spLocks noGrp="1"/>
          </p:cNvSpPr>
          <p:nvPr>
            <p:ph type="title"/>
          </p:nvPr>
        </p:nvSpPr>
        <p:spPr/>
        <p:txBody>
          <a:bodyPr/>
          <a:lstStyle/>
          <a:p>
            <a:r>
              <a:rPr lang="en-US" sz="4000" dirty="0" smtClean="0"/>
              <a:t>Relationship of Storm Clouds</a:t>
            </a:r>
            <a:endParaRPr lang="en-US" sz="4000" dirty="0"/>
          </a:p>
        </p:txBody>
      </p:sp>
      <p:sp>
        <p:nvSpPr>
          <p:cNvPr id="3" name="Content Placeholder 2"/>
          <p:cNvSpPr>
            <a:spLocks noGrp="1"/>
          </p:cNvSpPr>
          <p:nvPr>
            <p:ph idx="1"/>
          </p:nvPr>
        </p:nvSpPr>
        <p:spPr>
          <a:xfrm>
            <a:off x="457200" y="1905001"/>
            <a:ext cx="8229600" cy="3698302"/>
          </a:xfrm>
        </p:spPr>
        <p:txBody>
          <a:bodyPr>
            <a:normAutofit/>
          </a:bodyPr>
          <a:lstStyle/>
          <a:p>
            <a:r>
              <a:rPr lang="en-US" sz="2600" dirty="0" smtClean="0"/>
              <a:t>A Storm cloud may have an effect on another storm cloud</a:t>
            </a:r>
          </a:p>
          <a:p>
            <a:r>
              <a:rPr lang="en-US" sz="2600" dirty="0" smtClean="0"/>
              <a:t>Storm clouds that have an effect on another storm cloud have a </a:t>
            </a:r>
            <a:r>
              <a:rPr lang="en-US" sz="2600" dirty="0"/>
              <a:t>causal </a:t>
            </a:r>
            <a:r>
              <a:rPr lang="en-US" sz="2600" dirty="0" smtClean="0"/>
              <a:t>relationship with the other storm cloud</a:t>
            </a:r>
            <a:endParaRPr lang="en-US" sz="2600" dirty="0"/>
          </a:p>
          <a:p>
            <a:endParaRPr lang="en-US" sz="2600" dirty="0"/>
          </a:p>
        </p:txBody>
      </p:sp>
      <p:sp>
        <p:nvSpPr>
          <p:cNvPr id="4" name="Rectangle 3"/>
          <p:cNvSpPr/>
          <p:nvPr/>
        </p:nvSpPr>
        <p:spPr>
          <a:xfrm>
            <a:off x="0" y="6617872"/>
            <a:ext cx="7391400" cy="246221"/>
          </a:xfrm>
          <a:prstGeom prst="rect">
            <a:avLst/>
          </a:prstGeom>
        </p:spPr>
        <p:txBody>
          <a:bodyPr wrap="square">
            <a:spAutoFit/>
          </a:bodyPr>
          <a:lstStyle/>
          <a:p>
            <a:r>
              <a:rPr lang="en-US" sz="1000" dirty="0" smtClean="0"/>
              <a:t>http://2.bp.blogspot.com/_Hr-M9Z6sYJo/</a:t>
            </a:r>
            <a:r>
              <a:rPr lang="en-US" sz="1000" dirty="0" err="1" smtClean="0"/>
              <a:t>THShTKKDfFI</a:t>
            </a:r>
            <a:r>
              <a:rPr lang="en-US" sz="1000" dirty="0" smtClean="0"/>
              <a:t>/AAAAAAAAA0Y/</a:t>
            </a:r>
            <a:r>
              <a:rPr lang="en-US" sz="1000" dirty="0" err="1" smtClean="0"/>
              <a:t>NcGXciWOYqA</a:t>
            </a:r>
            <a:r>
              <a:rPr lang="en-US" sz="1000" dirty="0" smtClean="0"/>
              <a:t>/s640/2%2Bbirds%2B1%2Bstone.jpg</a:t>
            </a:r>
            <a:endParaRPr lang="en-US" sz="1000" dirty="0"/>
          </a:p>
        </p:txBody>
      </p:sp>
      <p:sp>
        <p:nvSpPr>
          <p:cNvPr id="5" name="Slide Number Placeholder 4"/>
          <p:cNvSpPr>
            <a:spLocks noGrp="1"/>
          </p:cNvSpPr>
          <p:nvPr>
            <p:ph type="sldNum" sz="quarter" idx="12"/>
          </p:nvPr>
        </p:nvSpPr>
        <p:spPr/>
        <p:txBody>
          <a:bodyPr/>
          <a:lstStyle/>
          <a:p>
            <a:fld id="{09A02BB9-3F86-4823-9A8F-6A16970CA7F2}" type="slidenum">
              <a:rPr lang="en-US" smtClean="0"/>
              <a:pPr/>
              <a:t>65</a:t>
            </a:fld>
            <a:endParaRPr lang="en-US"/>
          </a:p>
        </p:txBody>
      </p:sp>
    </p:spTree>
    <p:extLst>
      <p:ext uri="{BB962C8B-B14F-4D97-AF65-F5344CB8AC3E}">
        <p14:creationId xmlns:p14="http://schemas.microsoft.com/office/powerpoint/2010/main" val="102528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Storm Clouds with Causal Relationship</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5549758"/>
              </p:ext>
            </p:extLst>
          </p:nvPr>
        </p:nvGraphicFramePr>
        <p:xfrm>
          <a:off x="457200" y="2558052"/>
          <a:ext cx="8229600" cy="1001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022416272"/>
              </p:ext>
            </p:extLst>
          </p:nvPr>
        </p:nvGraphicFramePr>
        <p:xfrm>
          <a:off x="448626" y="3846371"/>
          <a:ext cx="8229600" cy="1001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316921241"/>
              </p:ext>
            </p:extLst>
          </p:nvPr>
        </p:nvGraphicFramePr>
        <p:xfrm>
          <a:off x="457945" y="5134690"/>
          <a:ext cx="8229600" cy="10017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12"/>
          </p:nvPr>
        </p:nvSpPr>
        <p:spPr/>
        <p:txBody>
          <a:bodyPr/>
          <a:lstStyle/>
          <a:p>
            <a:fld id="{09A02BB9-3F86-4823-9A8F-6A16970CA7F2}" type="slidenum">
              <a:rPr lang="en-US" smtClean="0"/>
              <a:pPr/>
              <a:t>66</a:t>
            </a:fld>
            <a:endParaRPr lang="en-US"/>
          </a:p>
        </p:txBody>
      </p:sp>
    </p:spTree>
    <p:extLst>
      <p:ext uri="{BB962C8B-B14F-4D97-AF65-F5344CB8AC3E}">
        <p14:creationId xmlns:p14="http://schemas.microsoft.com/office/powerpoint/2010/main" val="236817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Causal Relationship Example </a:t>
            </a:r>
            <a:endParaRPr lang="en-US" sz="3600" dirty="0"/>
          </a:p>
        </p:txBody>
      </p:sp>
      <p:graphicFrame>
        <p:nvGraphicFramePr>
          <p:cNvPr id="18" name="Diagram 17"/>
          <p:cNvGraphicFramePr/>
          <p:nvPr>
            <p:extLst>
              <p:ext uri="{D42A27DB-BD31-4B8C-83A1-F6EECF244321}">
                <p14:modId xmlns:p14="http://schemas.microsoft.com/office/powerpoint/2010/main" val="3306696966"/>
              </p:ext>
            </p:extLst>
          </p:nvPr>
        </p:nvGraphicFramePr>
        <p:xfrm>
          <a:off x="498056" y="2871606"/>
          <a:ext cx="8160020" cy="3085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loud Callout 18"/>
          <p:cNvSpPr/>
          <p:nvPr/>
        </p:nvSpPr>
        <p:spPr>
          <a:xfrm>
            <a:off x="2294345" y="3059627"/>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1</a:t>
            </a:r>
            <a:endParaRPr lang="en-US" sz="1200" dirty="0"/>
          </a:p>
        </p:txBody>
      </p:sp>
      <p:sp>
        <p:nvSpPr>
          <p:cNvPr id="20" name="Cloud Callout 19"/>
          <p:cNvSpPr/>
          <p:nvPr/>
        </p:nvSpPr>
        <p:spPr>
          <a:xfrm>
            <a:off x="4990513" y="3226747"/>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2</a:t>
            </a:r>
            <a:endParaRPr lang="en-US" sz="1200" dirty="0"/>
          </a:p>
        </p:txBody>
      </p:sp>
      <p:sp>
        <p:nvSpPr>
          <p:cNvPr id="21" name="Cloud Callout 20"/>
          <p:cNvSpPr/>
          <p:nvPr/>
        </p:nvSpPr>
        <p:spPr>
          <a:xfrm>
            <a:off x="4990513" y="2511724"/>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3</a:t>
            </a:r>
            <a:endParaRPr lang="en-US" sz="1200" dirty="0"/>
          </a:p>
        </p:txBody>
      </p:sp>
      <p:sp>
        <p:nvSpPr>
          <p:cNvPr id="22" name="TextBox 21"/>
          <p:cNvSpPr txBox="1"/>
          <p:nvPr/>
        </p:nvSpPr>
        <p:spPr>
          <a:xfrm>
            <a:off x="224683" y="5126697"/>
            <a:ext cx="8631088" cy="1323439"/>
          </a:xfrm>
          <a:prstGeom prst="rect">
            <a:avLst/>
          </a:prstGeom>
          <a:noFill/>
        </p:spPr>
        <p:txBody>
          <a:bodyPr wrap="square" rtlCol="0">
            <a:spAutoFit/>
          </a:bodyPr>
          <a:lstStyle/>
          <a:p>
            <a:r>
              <a:rPr lang="en-US" sz="1600" b="1" dirty="0" smtClean="0"/>
              <a:t>Issue 1: </a:t>
            </a:r>
            <a:r>
              <a:rPr lang="en-US" sz="1600" dirty="0" smtClean="0"/>
              <a:t>Most students are not participating in the class discussion.  </a:t>
            </a:r>
          </a:p>
          <a:p>
            <a:r>
              <a:rPr lang="en-US" sz="1600" b="1" dirty="0" smtClean="0"/>
              <a:t>Issue 2: </a:t>
            </a:r>
            <a:r>
              <a:rPr lang="en-US" sz="1600" dirty="0" smtClean="0"/>
              <a:t>Students can not see the writing on the black board</a:t>
            </a:r>
            <a:endParaRPr lang="en-US" sz="1600" b="1" dirty="0" smtClean="0"/>
          </a:p>
          <a:p>
            <a:r>
              <a:rPr lang="en-US" sz="1600" b="1" dirty="0" smtClean="0"/>
              <a:t>Issue 3: </a:t>
            </a:r>
            <a:r>
              <a:rPr lang="en-US" sz="1600" dirty="0" smtClean="0"/>
              <a:t>The class is not paying attention</a:t>
            </a:r>
          </a:p>
          <a:p>
            <a:r>
              <a:rPr lang="en-US" sz="1600" b="1" dirty="0" smtClean="0"/>
              <a:t>Issue 4: </a:t>
            </a:r>
            <a:r>
              <a:rPr lang="en-US" sz="1600" dirty="0"/>
              <a:t>Only 20 out of 60 students have a passing average (60% passing rate) for the past three summative tests</a:t>
            </a:r>
            <a:endParaRPr lang="en-US" sz="1600" b="1" dirty="0"/>
          </a:p>
        </p:txBody>
      </p:sp>
      <p:sp>
        <p:nvSpPr>
          <p:cNvPr id="3" name="Rectangle 2"/>
          <p:cNvSpPr/>
          <p:nvPr/>
        </p:nvSpPr>
        <p:spPr>
          <a:xfrm>
            <a:off x="229674" y="1703492"/>
            <a:ext cx="8914326" cy="707886"/>
          </a:xfrm>
          <a:prstGeom prst="rect">
            <a:avLst/>
          </a:prstGeom>
        </p:spPr>
        <p:txBody>
          <a:bodyPr wrap="square">
            <a:spAutoFit/>
          </a:bodyPr>
          <a:lstStyle/>
          <a:p>
            <a:r>
              <a:rPr lang="en-US" sz="2000" dirty="0" smtClean="0"/>
              <a:t>School Measure: Low number of passing students in Math for the Grade Level</a:t>
            </a:r>
            <a:endParaRPr lang="en-US" sz="2000" dirty="0"/>
          </a:p>
        </p:txBody>
      </p:sp>
      <p:sp>
        <p:nvSpPr>
          <p:cNvPr id="7" name="TextBox 6"/>
          <p:cNvSpPr txBox="1"/>
          <p:nvPr/>
        </p:nvSpPr>
        <p:spPr>
          <a:xfrm>
            <a:off x="3810490" y="3315827"/>
            <a:ext cx="184666" cy="369332"/>
          </a:xfrm>
          <a:prstGeom prst="rect">
            <a:avLst/>
          </a:prstGeom>
          <a:noFill/>
        </p:spPr>
        <p:txBody>
          <a:bodyPr wrap="none" rtlCol="0">
            <a:spAutoFit/>
          </a:bodyPr>
          <a:lstStyle/>
          <a:p>
            <a:endParaRPr lang="en-US" dirty="0"/>
          </a:p>
        </p:txBody>
      </p:sp>
      <p:sp>
        <p:nvSpPr>
          <p:cNvPr id="11" name="Cloud Callout 10"/>
          <p:cNvSpPr/>
          <p:nvPr/>
        </p:nvSpPr>
        <p:spPr>
          <a:xfrm>
            <a:off x="6312543" y="3273724"/>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4</a:t>
            </a:r>
            <a:endParaRPr lang="en-US" sz="1200"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67</a:t>
            </a:fld>
            <a:endParaRPr lang="en-US"/>
          </a:p>
        </p:txBody>
      </p:sp>
    </p:spTree>
    <p:extLst>
      <p:ext uri="{BB962C8B-B14F-4D97-AF65-F5344CB8AC3E}">
        <p14:creationId xmlns:p14="http://schemas.microsoft.com/office/powerpoint/2010/main" val="343552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4683" y="1921828"/>
            <a:ext cx="4102948" cy="34054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Scenario 1</a:t>
            </a:r>
            <a:endParaRPr lang="en-US" dirty="0"/>
          </a:p>
        </p:txBody>
      </p:sp>
      <p:sp>
        <p:nvSpPr>
          <p:cNvPr id="2" name="Title 1"/>
          <p:cNvSpPr>
            <a:spLocks noGrp="1"/>
          </p:cNvSpPr>
          <p:nvPr>
            <p:ph type="title"/>
          </p:nvPr>
        </p:nvSpPr>
        <p:spPr/>
        <p:txBody>
          <a:bodyPr/>
          <a:lstStyle/>
          <a:p>
            <a:r>
              <a:rPr lang="en-US" sz="4000" dirty="0" smtClean="0"/>
              <a:t>Causal Relationship Example Continued</a:t>
            </a:r>
            <a:endParaRPr lang="en-US" sz="4000" dirty="0"/>
          </a:p>
        </p:txBody>
      </p:sp>
      <p:sp>
        <p:nvSpPr>
          <p:cNvPr id="4" name="TextBox 3"/>
          <p:cNvSpPr txBox="1"/>
          <p:nvPr/>
        </p:nvSpPr>
        <p:spPr>
          <a:xfrm>
            <a:off x="224683" y="5327241"/>
            <a:ext cx="8631088" cy="1323439"/>
          </a:xfrm>
          <a:prstGeom prst="rect">
            <a:avLst/>
          </a:prstGeom>
          <a:noFill/>
        </p:spPr>
        <p:txBody>
          <a:bodyPr wrap="square" rtlCol="0">
            <a:spAutoFit/>
          </a:bodyPr>
          <a:lstStyle/>
          <a:p>
            <a:r>
              <a:rPr lang="en-US" sz="1600" b="1" dirty="0" smtClean="0"/>
              <a:t>Issue 1: </a:t>
            </a:r>
            <a:r>
              <a:rPr lang="en-US" sz="1600" dirty="0" smtClean="0"/>
              <a:t>Most students are not participating in the class discussion.  </a:t>
            </a:r>
          </a:p>
          <a:p>
            <a:r>
              <a:rPr lang="en-US" sz="1600" b="1" dirty="0" smtClean="0"/>
              <a:t>Issue 2: </a:t>
            </a:r>
            <a:r>
              <a:rPr lang="en-US" sz="1600" dirty="0" smtClean="0"/>
              <a:t>Students can not see the writing on the black board</a:t>
            </a:r>
            <a:endParaRPr lang="en-US" sz="1600" b="1" dirty="0" smtClean="0"/>
          </a:p>
          <a:p>
            <a:r>
              <a:rPr lang="en-US" sz="1600" b="1" dirty="0" smtClean="0"/>
              <a:t>Issue 3: </a:t>
            </a:r>
            <a:r>
              <a:rPr lang="en-US" sz="1600" dirty="0" smtClean="0"/>
              <a:t>The class is not paying attention</a:t>
            </a:r>
          </a:p>
          <a:p>
            <a:r>
              <a:rPr lang="en-US" sz="1600" b="1" dirty="0" smtClean="0"/>
              <a:t>Issue 4: </a:t>
            </a:r>
            <a:r>
              <a:rPr lang="en-US" sz="1600" dirty="0"/>
              <a:t>Only 20 out of 60 students have a passing average (60% passing rate) for the past three summative tests</a:t>
            </a:r>
            <a:endParaRPr lang="en-US" sz="1600" b="1" dirty="0"/>
          </a:p>
        </p:txBody>
      </p:sp>
      <p:sp>
        <p:nvSpPr>
          <p:cNvPr id="6" name="Cloud Callout 5"/>
          <p:cNvSpPr/>
          <p:nvPr/>
        </p:nvSpPr>
        <p:spPr>
          <a:xfrm>
            <a:off x="2701380" y="2481392"/>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1</a:t>
            </a:r>
            <a:endParaRPr lang="en-US" sz="1200" dirty="0"/>
          </a:p>
        </p:txBody>
      </p:sp>
      <p:sp>
        <p:nvSpPr>
          <p:cNvPr id="7" name="Cloud Callout 6"/>
          <p:cNvSpPr/>
          <p:nvPr/>
        </p:nvSpPr>
        <p:spPr>
          <a:xfrm>
            <a:off x="2701380" y="4393397"/>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2</a:t>
            </a:r>
            <a:endParaRPr lang="en-US" sz="1200" dirty="0"/>
          </a:p>
        </p:txBody>
      </p:sp>
      <p:sp>
        <p:nvSpPr>
          <p:cNvPr id="8" name="Cloud Callout 7"/>
          <p:cNvSpPr/>
          <p:nvPr/>
        </p:nvSpPr>
        <p:spPr>
          <a:xfrm>
            <a:off x="2701380" y="3399781"/>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3</a:t>
            </a:r>
            <a:endParaRPr lang="en-US" sz="1200" dirty="0"/>
          </a:p>
        </p:txBody>
      </p:sp>
      <p:sp>
        <p:nvSpPr>
          <p:cNvPr id="9" name="Cloud Callout 8"/>
          <p:cNvSpPr/>
          <p:nvPr/>
        </p:nvSpPr>
        <p:spPr>
          <a:xfrm>
            <a:off x="457200" y="3399781"/>
            <a:ext cx="838200" cy="609600"/>
          </a:xfrm>
          <a:prstGeom prst="cloudCallout">
            <a:avLst/>
          </a:prstGeom>
          <a:solidFill>
            <a:schemeClr val="accent6">
              <a:lumMod val="60000"/>
              <a:lumOff val="4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4</a:t>
            </a:r>
            <a:endParaRPr lang="en-US" sz="1200" dirty="0"/>
          </a:p>
        </p:txBody>
      </p:sp>
      <p:cxnSp>
        <p:nvCxnSpPr>
          <p:cNvPr id="11" name="Straight Arrow Connector 10"/>
          <p:cNvCxnSpPr/>
          <p:nvPr/>
        </p:nvCxnSpPr>
        <p:spPr>
          <a:xfrm flipV="1">
            <a:off x="1470392" y="2891097"/>
            <a:ext cx="1069376" cy="7353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470392" y="3826944"/>
            <a:ext cx="1069376"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95400" y="4177886"/>
            <a:ext cx="1244368" cy="584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4752823" y="1923698"/>
            <a:ext cx="4102948" cy="34054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Scenario 2</a:t>
            </a:r>
            <a:endParaRPr lang="en-US" dirty="0"/>
          </a:p>
        </p:txBody>
      </p:sp>
      <p:sp>
        <p:nvSpPr>
          <p:cNvPr id="18" name="Cloud Callout 17"/>
          <p:cNvSpPr/>
          <p:nvPr/>
        </p:nvSpPr>
        <p:spPr>
          <a:xfrm>
            <a:off x="4967220" y="2790181"/>
            <a:ext cx="838200" cy="609600"/>
          </a:xfrm>
          <a:prstGeom prst="cloudCallout">
            <a:avLst/>
          </a:prstGeom>
          <a:solidFill>
            <a:schemeClr val="accent6">
              <a:lumMod val="60000"/>
              <a:lumOff val="4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Issue 1</a:t>
            </a:r>
          </a:p>
        </p:txBody>
      </p:sp>
      <p:sp>
        <p:nvSpPr>
          <p:cNvPr id="19" name="Cloud Callout 18"/>
          <p:cNvSpPr/>
          <p:nvPr/>
        </p:nvSpPr>
        <p:spPr>
          <a:xfrm>
            <a:off x="7097866" y="2786192"/>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4</a:t>
            </a:r>
            <a:endParaRPr lang="en-US" sz="1200" dirty="0"/>
          </a:p>
        </p:txBody>
      </p:sp>
      <p:sp>
        <p:nvSpPr>
          <p:cNvPr id="20" name="Cloud Callout 19"/>
          <p:cNvSpPr/>
          <p:nvPr/>
        </p:nvSpPr>
        <p:spPr>
          <a:xfrm>
            <a:off x="6972300" y="4116289"/>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2</a:t>
            </a:r>
            <a:endParaRPr lang="en-US" sz="1200" dirty="0"/>
          </a:p>
        </p:txBody>
      </p:sp>
      <p:sp>
        <p:nvSpPr>
          <p:cNvPr id="21" name="Cloud Callout 20"/>
          <p:cNvSpPr/>
          <p:nvPr/>
        </p:nvSpPr>
        <p:spPr>
          <a:xfrm>
            <a:off x="5386320" y="4188866"/>
            <a:ext cx="838200" cy="609600"/>
          </a:xfrm>
          <a:prstGeom prst="cloudCallou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Issue 3</a:t>
            </a:r>
            <a:endParaRPr lang="en-US" sz="1200" dirty="0"/>
          </a:p>
        </p:txBody>
      </p:sp>
      <p:cxnSp>
        <p:nvCxnSpPr>
          <p:cNvPr id="22" name="Straight Arrow Connector 21"/>
          <p:cNvCxnSpPr/>
          <p:nvPr/>
        </p:nvCxnSpPr>
        <p:spPr>
          <a:xfrm>
            <a:off x="5998531" y="3090992"/>
            <a:ext cx="97376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09A02BB9-3F86-4823-9A8F-6A16970CA7F2}" type="slidenum">
              <a:rPr lang="en-US" smtClean="0"/>
              <a:pPr/>
              <a:t>68</a:t>
            </a:fld>
            <a:endParaRPr lang="en-US"/>
          </a:p>
        </p:txBody>
      </p:sp>
    </p:spTree>
    <p:extLst>
      <p:ext uri="{BB962C8B-B14F-4D97-AF65-F5344CB8AC3E}">
        <p14:creationId xmlns:p14="http://schemas.microsoft.com/office/powerpoint/2010/main" val="141157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04900" y="1073188"/>
            <a:ext cx="6934200" cy="1143000"/>
          </a:xfrm>
        </p:spPr>
        <p:txBody>
          <a:bodyPr/>
          <a:lstStyle/>
          <a:p>
            <a:pPr algn="ctr"/>
            <a:r>
              <a:rPr lang="en-US" sz="5400" dirty="0" smtClean="0"/>
              <a:t>Key Message</a:t>
            </a:r>
            <a:endParaRPr lang="en-US" sz="5400" dirty="0"/>
          </a:p>
        </p:txBody>
      </p:sp>
      <p:sp>
        <p:nvSpPr>
          <p:cNvPr id="10" name="Content Placeholder 9"/>
          <p:cNvSpPr>
            <a:spLocks noGrp="1"/>
          </p:cNvSpPr>
          <p:nvPr>
            <p:ph idx="1"/>
          </p:nvPr>
        </p:nvSpPr>
        <p:spPr>
          <a:xfrm>
            <a:off x="457200" y="2489525"/>
            <a:ext cx="8229600" cy="2529268"/>
          </a:xfrm>
        </p:spPr>
        <p:txBody>
          <a:bodyPr>
            <a:normAutofit fontScale="85000" lnSpcReduction="10000"/>
          </a:bodyPr>
          <a:lstStyle/>
          <a:p>
            <a:pPr marL="0" indent="0" algn="ctr">
              <a:buNone/>
            </a:pPr>
            <a:r>
              <a:rPr lang="en-US" sz="4800" dirty="0" smtClean="0"/>
              <a:t>The Focused Problem makes </a:t>
            </a:r>
            <a:r>
              <a:rPr lang="en-US" sz="4800" dirty="0"/>
              <a:t>it </a:t>
            </a:r>
            <a:r>
              <a:rPr lang="en-US" sz="4800" dirty="0" smtClean="0"/>
              <a:t>easier </a:t>
            </a:r>
            <a:r>
              <a:rPr lang="en-US" sz="4800" dirty="0"/>
              <a:t>to identify causes and take corrective </a:t>
            </a:r>
            <a:r>
              <a:rPr lang="en-US" sz="4800" dirty="0" smtClean="0"/>
              <a:t>action by identifying the critical storm clouds </a:t>
            </a:r>
            <a:endParaRPr lang="en-US" sz="4800" dirty="0"/>
          </a:p>
        </p:txBody>
      </p:sp>
      <p:sp>
        <p:nvSpPr>
          <p:cNvPr id="2" name="Slide Number Placeholder 1"/>
          <p:cNvSpPr>
            <a:spLocks noGrp="1"/>
          </p:cNvSpPr>
          <p:nvPr>
            <p:ph type="sldNum" sz="quarter" idx="12"/>
          </p:nvPr>
        </p:nvSpPr>
        <p:spPr/>
        <p:txBody>
          <a:bodyPr/>
          <a:lstStyle/>
          <a:p>
            <a:fld id="{09A02BB9-3F86-4823-9A8F-6A16970CA7F2}" type="slidenum">
              <a:rPr lang="en-US" smtClean="0"/>
              <a:pPr/>
              <a:t>69</a:t>
            </a:fld>
            <a:endParaRPr lang="en-US"/>
          </a:p>
        </p:txBody>
      </p:sp>
    </p:spTree>
    <p:extLst>
      <p:ext uri="{BB962C8B-B14F-4D97-AF65-F5344CB8AC3E}">
        <p14:creationId xmlns:p14="http://schemas.microsoft.com/office/powerpoint/2010/main" val="24703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storm cloud?</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Helps locate where</a:t>
            </a:r>
            <a:r>
              <a:rPr lang="en-US" dirty="0"/>
              <a:t> the </a:t>
            </a:r>
            <a:r>
              <a:rPr lang="en-US" dirty="0" smtClean="0"/>
              <a:t>issues </a:t>
            </a:r>
            <a:r>
              <a:rPr lang="en-US" dirty="0"/>
              <a:t>reside in the current </a:t>
            </a:r>
            <a:r>
              <a:rPr lang="en-US" dirty="0" smtClean="0"/>
              <a:t>process. </a:t>
            </a:r>
          </a:p>
          <a:p>
            <a:r>
              <a:rPr lang="en-US" dirty="0" smtClean="0"/>
              <a:t>Relevant to the background of the project</a:t>
            </a:r>
          </a:p>
          <a:p>
            <a:r>
              <a:rPr lang="en-US" dirty="0" smtClean="0"/>
              <a:t>Specific</a:t>
            </a:r>
          </a:p>
          <a:p>
            <a:r>
              <a:rPr lang="en-US" dirty="0" smtClean="0"/>
              <a:t>Observable / Real</a:t>
            </a:r>
          </a:p>
          <a:p>
            <a:r>
              <a:rPr lang="en-US" dirty="0" smtClean="0"/>
              <a:t>Measurable</a:t>
            </a:r>
          </a:p>
          <a:p>
            <a:pPr marL="0" indent="0">
              <a:buNone/>
            </a:pPr>
            <a:endParaRPr lang="en-US" dirty="0"/>
          </a:p>
        </p:txBody>
      </p:sp>
      <p:sp>
        <p:nvSpPr>
          <p:cNvPr id="4" name="Explosion 1 3"/>
          <p:cNvSpPr/>
          <p:nvPr/>
        </p:nvSpPr>
        <p:spPr>
          <a:xfrm>
            <a:off x="5715000" y="3810000"/>
            <a:ext cx="2590800" cy="1981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WAITING</a:t>
            </a:r>
            <a:endParaRPr lang="en-US" dirty="0"/>
          </a:p>
        </p:txBody>
      </p:sp>
      <p:sp>
        <p:nvSpPr>
          <p:cNvPr id="5" name="Slide Number Placeholder 4"/>
          <p:cNvSpPr>
            <a:spLocks noGrp="1"/>
          </p:cNvSpPr>
          <p:nvPr>
            <p:ph type="sldNum" sz="quarter" idx="12"/>
          </p:nvPr>
        </p:nvSpPr>
        <p:spPr/>
        <p:txBody>
          <a:bodyPr/>
          <a:lstStyle/>
          <a:p>
            <a:fld id="{09A02BB9-3F86-4823-9A8F-6A16970CA7F2}" type="slidenum">
              <a:rPr lang="en-US" smtClean="0"/>
              <a:pPr/>
              <a:t>7</a:t>
            </a:fld>
            <a:endParaRPr lang="en-US"/>
          </a:p>
        </p:txBody>
      </p:sp>
    </p:spTree>
    <p:extLst>
      <p:ext uri="{BB962C8B-B14F-4D97-AF65-F5344CB8AC3E}">
        <p14:creationId xmlns:p14="http://schemas.microsoft.com/office/powerpoint/2010/main" val="46421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499" y="348770"/>
            <a:ext cx="6934200" cy="917575"/>
          </a:xfrm>
        </p:spPr>
        <p:txBody>
          <a:bodyPr/>
          <a:lstStyle/>
          <a:p>
            <a:r>
              <a:rPr lang="en-US" sz="4000" dirty="0"/>
              <a:t>Situating the Storm Clouds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7117534"/>
              </p:ext>
            </p:extLst>
          </p:nvPr>
        </p:nvGraphicFramePr>
        <p:xfrm>
          <a:off x="301625" y="167292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xplosion 2 11"/>
          <p:cNvSpPr/>
          <p:nvPr/>
        </p:nvSpPr>
        <p:spPr>
          <a:xfrm>
            <a:off x="301625" y="1412094"/>
            <a:ext cx="3023420" cy="1807394"/>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lvl="0"/>
            <a:r>
              <a:rPr lang="en-PH" sz="1400" dirty="0" smtClean="0"/>
              <a:t>Inappropriate  Ready-made Lesson Plans</a:t>
            </a:r>
            <a:endParaRPr lang="en-PH" sz="1400" dirty="0"/>
          </a:p>
        </p:txBody>
      </p:sp>
      <p:sp>
        <p:nvSpPr>
          <p:cNvPr id="13" name="Explosion 2 12"/>
          <p:cNvSpPr/>
          <p:nvPr/>
        </p:nvSpPr>
        <p:spPr>
          <a:xfrm>
            <a:off x="955470" y="4635911"/>
            <a:ext cx="3023420" cy="1807394"/>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lvl="0"/>
            <a:r>
              <a:rPr lang="en-PH" sz="1400" dirty="0" smtClean="0"/>
              <a:t>Extra effort </a:t>
            </a:r>
            <a:endParaRPr lang="en-PH" sz="1400" dirty="0"/>
          </a:p>
        </p:txBody>
      </p:sp>
      <p:sp>
        <p:nvSpPr>
          <p:cNvPr id="15" name="Explosion 2 14"/>
          <p:cNvSpPr/>
          <p:nvPr/>
        </p:nvSpPr>
        <p:spPr>
          <a:xfrm>
            <a:off x="3325045" y="1258530"/>
            <a:ext cx="3023420" cy="1807394"/>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lvl="0"/>
            <a:r>
              <a:rPr lang="en-US" sz="1400" dirty="0" smtClean="0"/>
              <a:t>Poor Classroom Structure</a:t>
            </a:r>
            <a:endParaRPr lang="en-PH" sz="1400" dirty="0"/>
          </a:p>
        </p:txBody>
      </p:sp>
      <p:sp>
        <p:nvSpPr>
          <p:cNvPr id="16" name="Explosion 2 15"/>
          <p:cNvSpPr/>
          <p:nvPr/>
        </p:nvSpPr>
        <p:spPr>
          <a:xfrm>
            <a:off x="4554077" y="4635911"/>
            <a:ext cx="3023420" cy="1807394"/>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lvl="0"/>
            <a:r>
              <a:rPr lang="en-US" sz="1400" dirty="0" smtClean="0"/>
              <a:t>Not geared to the enhanced curriculum</a:t>
            </a:r>
            <a:endParaRPr lang="en-US" sz="1400" dirty="0"/>
          </a:p>
        </p:txBody>
      </p:sp>
      <p:sp>
        <p:nvSpPr>
          <p:cNvPr id="17" name="Explosion 2 16"/>
          <p:cNvSpPr/>
          <p:nvPr/>
        </p:nvSpPr>
        <p:spPr>
          <a:xfrm>
            <a:off x="6348465" y="1258530"/>
            <a:ext cx="3023420" cy="1807394"/>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lvl="0"/>
            <a:r>
              <a:rPr lang="en-US" sz="1400" dirty="0" smtClean="0"/>
              <a:t>Overlooked Test Results Analysis</a:t>
            </a:r>
            <a:endParaRPr lang="en-US" sz="1400" dirty="0"/>
          </a:p>
        </p:txBody>
      </p:sp>
      <p:sp>
        <p:nvSpPr>
          <p:cNvPr id="3" name="Slide Number Placeholder 2"/>
          <p:cNvSpPr>
            <a:spLocks noGrp="1"/>
          </p:cNvSpPr>
          <p:nvPr>
            <p:ph type="sldNum" sz="quarter" idx="12"/>
          </p:nvPr>
        </p:nvSpPr>
        <p:spPr/>
        <p:txBody>
          <a:bodyPr/>
          <a:lstStyle/>
          <a:p>
            <a:fld id="{09A02BB9-3F86-4823-9A8F-6A16970CA7F2}" type="slidenum">
              <a:rPr lang="en-US" smtClean="0"/>
              <a:pPr/>
              <a:t>70</a:t>
            </a:fld>
            <a:endParaRPr lang="en-US"/>
          </a:p>
        </p:txBody>
      </p:sp>
    </p:spTree>
    <p:extLst>
      <p:ext uri="{BB962C8B-B14F-4D97-AF65-F5344CB8AC3E}">
        <p14:creationId xmlns:p14="http://schemas.microsoft.com/office/powerpoint/2010/main" val="305248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9"/>
          <p:cNvGraphicFramePr>
            <a:graphicFrameLocks noGrp="1"/>
          </p:cNvGraphicFramePr>
          <p:nvPr>
            <p:ph idx="1"/>
            <p:extLst>
              <p:ext uri="{D42A27DB-BD31-4B8C-83A1-F6EECF244321}">
                <p14:modId xmlns:p14="http://schemas.microsoft.com/office/powerpoint/2010/main" val="3594947088"/>
              </p:ext>
            </p:extLst>
          </p:nvPr>
        </p:nvGraphicFramePr>
        <p:xfrm>
          <a:off x="457200" y="940820"/>
          <a:ext cx="8131226" cy="4780993"/>
        </p:xfrm>
        <a:graphic>
          <a:graphicData uri="http://schemas.openxmlformats.org/drawingml/2006/table">
            <a:tbl>
              <a:tblPr/>
              <a:tblGrid>
                <a:gridCol w="4065613"/>
                <a:gridCol w="4065613"/>
              </a:tblGrid>
              <a:tr h="6050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Broad and Vague</a:t>
                      </a:r>
                    </a:p>
                  </a:txBody>
                  <a:tcPr marL="88339" marR="88339" anchor="b"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Narrow Focus</a:t>
                      </a:r>
                    </a:p>
                  </a:txBody>
                  <a:tcPr marL="88339" marR="88339" anchor="b"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241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Inappropriate Ready made lesson plans</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551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Poor Classroom structure</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3829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Overlooked Test Results Analysis</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09A02BB9-3F86-4823-9A8F-6A16970CA7F2}" type="slidenum">
              <a:rPr lang="en-US" smtClean="0"/>
              <a:pPr/>
              <a:t>71</a:t>
            </a:fld>
            <a:endParaRPr lang="en-US"/>
          </a:p>
        </p:txBody>
      </p:sp>
    </p:spTree>
    <p:extLst>
      <p:ext uri="{BB962C8B-B14F-4D97-AF65-F5344CB8AC3E}">
        <p14:creationId xmlns:p14="http://schemas.microsoft.com/office/powerpoint/2010/main" val="95551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9"/>
          <p:cNvGraphicFramePr>
            <a:graphicFrameLocks noGrp="1"/>
          </p:cNvGraphicFramePr>
          <p:nvPr>
            <p:ph idx="1"/>
            <p:extLst>
              <p:ext uri="{D42A27DB-BD31-4B8C-83A1-F6EECF244321}">
                <p14:modId xmlns:p14="http://schemas.microsoft.com/office/powerpoint/2010/main" val="3227119252"/>
              </p:ext>
            </p:extLst>
          </p:nvPr>
        </p:nvGraphicFramePr>
        <p:xfrm>
          <a:off x="457200" y="940820"/>
          <a:ext cx="8131226" cy="3398061"/>
        </p:xfrm>
        <a:graphic>
          <a:graphicData uri="http://schemas.openxmlformats.org/drawingml/2006/table">
            <a:tbl>
              <a:tblPr/>
              <a:tblGrid>
                <a:gridCol w="4065613"/>
                <a:gridCol w="4065613"/>
              </a:tblGrid>
              <a:tr h="6050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Broad and Vague</a:t>
                      </a:r>
                    </a:p>
                  </a:txBody>
                  <a:tcPr marL="88339" marR="88339" anchor="b"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Narrow Focus</a:t>
                      </a:r>
                    </a:p>
                  </a:txBody>
                  <a:tcPr marL="88339" marR="88339" anchor="b"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241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Extra Effort</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551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Not geared to the enhanced curriculum</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09A02BB9-3F86-4823-9A8F-6A16970CA7F2}" type="slidenum">
              <a:rPr lang="en-US" smtClean="0"/>
              <a:pPr/>
              <a:t>72</a:t>
            </a:fld>
            <a:endParaRPr lang="en-US"/>
          </a:p>
        </p:txBody>
      </p:sp>
    </p:spTree>
    <p:extLst>
      <p:ext uri="{BB962C8B-B14F-4D97-AF65-F5344CB8AC3E}">
        <p14:creationId xmlns:p14="http://schemas.microsoft.com/office/powerpoint/2010/main" val="25646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244324707"/>
              </p:ext>
            </p:extLst>
          </p:nvPr>
        </p:nvGraphicFramePr>
        <p:xfrm>
          <a:off x="301625" y="196134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dirty="0" smtClean="0"/>
              <a:t>Example: Focused Problem Statement </a:t>
            </a:r>
            <a:endParaRPr lang="en-US" dirty="0"/>
          </a:p>
        </p:txBody>
      </p:sp>
      <p:sp>
        <p:nvSpPr>
          <p:cNvPr id="3" name="Content Placeholder 2"/>
          <p:cNvSpPr>
            <a:spLocks noGrp="1"/>
          </p:cNvSpPr>
          <p:nvPr>
            <p:ph idx="1"/>
          </p:nvPr>
        </p:nvSpPr>
        <p:spPr>
          <a:xfrm>
            <a:off x="457200" y="1939790"/>
            <a:ext cx="8229600" cy="4221163"/>
          </a:xfrm>
        </p:spPr>
        <p:txBody>
          <a:bodyPr>
            <a:normAutofit/>
          </a:bodyPr>
          <a:lstStyle/>
          <a:p>
            <a:r>
              <a:rPr lang="en-US" sz="2400" dirty="0" smtClean="0"/>
              <a:t>Preparing of Lesson takes extra effort from the teacher because of the time it takes 60 </a:t>
            </a:r>
            <a:r>
              <a:rPr lang="en-US" sz="2400" dirty="0"/>
              <a:t>– 90 minutes which is more than the desired time of 30 – 45 </a:t>
            </a:r>
            <a:r>
              <a:rPr lang="en-US" sz="2400" dirty="0" err="1"/>
              <a:t>mins</a:t>
            </a:r>
            <a:r>
              <a:rPr lang="en-US" sz="2400" dirty="0"/>
              <a:t>.</a:t>
            </a:r>
          </a:p>
          <a:p>
            <a:endParaRPr lang="en-US" sz="2400"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73</a:t>
            </a:fld>
            <a:endParaRPr lang="en-US"/>
          </a:p>
        </p:txBody>
      </p:sp>
    </p:spTree>
    <p:extLst>
      <p:ext uri="{BB962C8B-B14F-4D97-AF65-F5344CB8AC3E}">
        <p14:creationId xmlns:p14="http://schemas.microsoft.com/office/powerpoint/2010/main" val="93752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09A02BB9-3F86-4823-9A8F-6A16970CA7F2}" type="slidenum">
              <a:rPr lang="en-US" smtClean="0"/>
              <a:pPr/>
              <a:t>74</a:t>
            </a:fld>
            <a:endParaRPr lang="en-US"/>
          </a:p>
        </p:txBody>
      </p:sp>
    </p:spTree>
    <p:extLst>
      <p:ext uri="{BB962C8B-B14F-4D97-AF65-F5344CB8AC3E}">
        <p14:creationId xmlns:p14="http://schemas.microsoft.com/office/powerpoint/2010/main" val="26485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Exercise: Data Analysis on Math Teaching Learning Process</a:t>
            </a:r>
            <a:endParaRPr lang="en-PH" dirty="0"/>
          </a:p>
        </p:txBody>
      </p:sp>
      <p:sp>
        <p:nvSpPr>
          <p:cNvPr id="3" name="Content Placeholder 2"/>
          <p:cNvSpPr>
            <a:spLocks noGrp="1"/>
          </p:cNvSpPr>
          <p:nvPr>
            <p:ph idx="1"/>
          </p:nvPr>
        </p:nvSpPr>
        <p:spPr/>
        <p:txBody>
          <a:bodyPr>
            <a:normAutofit/>
          </a:bodyPr>
          <a:lstStyle/>
          <a:p>
            <a:pPr marL="0" indent="0" algn="just">
              <a:buNone/>
            </a:pPr>
            <a:r>
              <a:rPr lang="en-US" dirty="0" smtClean="0"/>
              <a:t>A particular CI team was tasked to study its student performance in Math. The subject of the study was the Grade 4 level composed of 3 sections (the school only had a small population). </a:t>
            </a:r>
          </a:p>
          <a:p>
            <a:pPr marL="0" indent="0" algn="just">
              <a:buNone/>
            </a:pPr>
            <a:r>
              <a:rPr lang="en-US" dirty="0" smtClean="0"/>
              <a:t>At the end of the 1</a:t>
            </a:r>
            <a:r>
              <a:rPr lang="en-US" baseline="30000" dirty="0" smtClean="0"/>
              <a:t>st</a:t>
            </a:r>
            <a:r>
              <a:rPr lang="en-US" dirty="0" smtClean="0"/>
              <a:t> grading, the grade score </a:t>
            </a:r>
            <a:r>
              <a:rPr lang="en-US" u="sng" dirty="0" smtClean="0">
                <a:solidFill>
                  <a:srgbClr val="0000FF"/>
                </a:solidFill>
              </a:rPr>
              <a:t>(Math Score column) </a:t>
            </a:r>
            <a:r>
              <a:rPr lang="en-US" dirty="0" smtClean="0"/>
              <a:t>of the students were obtained. The 1</a:t>
            </a:r>
            <a:r>
              <a:rPr lang="en-US" baseline="30000" dirty="0" smtClean="0"/>
              <a:t>st</a:t>
            </a:r>
            <a:r>
              <a:rPr lang="en-US" dirty="0" smtClean="0"/>
              <a:t> grading exam was analyzed for the purpose of counting and classifying the student mistakes </a:t>
            </a:r>
            <a:r>
              <a:rPr lang="en-US" u="sng" dirty="0" smtClean="0">
                <a:solidFill>
                  <a:srgbClr val="0000FF"/>
                </a:solidFill>
              </a:rPr>
              <a:t>(Count &amp; Classification of Mistakes)</a:t>
            </a:r>
            <a:r>
              <a:rPr lang="en-US" dirty="0" smtClean="0"/>
              <a:t>. </a:t>
            </a:r>
            <a:endParaRPr lang="en-PH"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75</a:t>
            </a:fld>
            <a:endParaRPr lang="en-US"/>
          </a:p>
        </p:txBody>
      </p:sp>
    </p:spTree>
    <p:extLst>
      <p:ext uri="{BB962C8B-B14F-4D97-AF65-F5344CB8AC3E}">
        <p14:creationId xmlns:p14="http://schemas.microsoft.com/office/powerpoint/2010/main" val="391332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Data </a:t>
            </a:r>
            <a:r>
              <a:rPr lang="en-US" dirty="0"/>
              <a:t>Analysis on Math Teaching Process</a:t>
            </a:r>
            <a:endParaRPr lang="en-PH" dirty="0"/>
          </a:p>
        </p:txBody>
      </p:sp>
      <p:sp>
        <p:nvSpPr>
          <p:cNvPr id="3" name="Content Placeholder 2"/>
          <p:cNvSpPr>
            <a:spLocks noGrp="1"/>
          </p:cNvSpPr>
          <p:nvPr>
            <p:ph idx="1"/>
          </p:nvPr>
        </p:nvSpPr>
        <p:spPr/>
        <p:txBody>
          <a:bodyPr>
            <a:normAutofit/>
          </a:bodyPr>
          <a:lstStyle/>
          <a:p>
            <a:pPr marL="0" indent="0" algn="just">
              <a:buNone/>
            </a:pPr>
            <a:r>
              <a:rPr lang="en-US" dirty="0" smtClean="0"/>
              <a:t>It was also of interest for the CI team to know whether conduct of classes and related processes to teaching math has an impact on the student’s performance on the subject. As such data on time spent by teacher in discussing the concept and principles </a:t>
            </a:r>
            <a:r>
              <a:rPr lang="en-US" u="sng" dirty="0" smtClean="0">
                <a:solidFill>
                  <a:srgbClr val="0000FF"/>
                </a:solidFill>
              </a:rPr>
              <a:t>(Discussion Time)</a:t>
            </a:r>
            <a:r>
              <a:rPr lang="en-US" dirty="0" smtClean="0"/>
              <a:t> throughout the grading period, student comprehension ability </a:t>
            </a:r>
            <a:r>
              <a:rPr lang="en-US" u="sng" dirty="0" smtClean="0">
                <a:solidFill>
                  <a:srgbClr val="0000FF"/>
                </a:solidFill>
              </a:rPr>
              <a:t>(English Score)</a:t>
            </a:r>
            <a:r>
              <a:rPr lang="en-US" dirty="0" smtClean="0">
                <a:solidFill>
                  <a:srgbClr val="0000FF"/>
                </a:solidFill>
              </a:rPr>
              <a:t> </a:t>
            </a:r>
            <a:r>
              <a:rPr lang="en-US" dirty="0" smtClean="0"/>
              <a:t>and attendance </a:t>
            </a:r>
            <a:r>
              <a:rPr lang="en-US" u="sng" dirty="0" smtClean="0">
                <a:solidFill>
                  <a:srgbClr val="0000FF"/>
                </a:solidFill>
              </a:rPr>
              <a:t>(Number of Absences)</a:t>
            </a:r>
            <a:r>
              <a:rPr lang="en-US" dirty="0" smtClean="0"/>
              <a:t> were also obtained.</a:t>
            </a:r>
            <a:endParaRPr lang="en-PH"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76</a:t>
            </a:fld>
            <a:endParaRPr lang="en-US"/>
          </a:p>
        </p:txBody>
      </p:sp>
    </p:spTree>
    <p:extLst>
      <p:ext uri="{BB962C8B-B14F-4D97-AF65-F5344CB8AC3E}">
        <p14:creationId xmlns:p14="http://schemas.microsoft.com/office/powerpoint/2010/main" val="323887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081099" cy="1143000"/>
          </a:xfrm>
        </p:spPr>
        <p:txBody>
          <a:bodyPr>
            <a:normAutofit fontScale="90000"/>
          </a:bodyPr>
          <a:lstStyle/>
          <a:p>
            <a:r>
              <a:rPr lang="en-US" dirty="0" smtClean="0"/>
              <a:t>Exercise: Data </a:t>
            </a:r>
            <a:r>
              <a:rPr lang="en-US" dirty="0"/>
              <a:t>Analysis on Math Teaching </a:t>
            </a:r>
            <a:r>
              <a:rPr lang="en-US" dirty="0" smtClean="0"/>
              <a:t>Learning Process</a:t>
            </a:r>
            <a:endParaRPr lang="en-PH"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Objective:</a:t>
            </a:r>
          </a:p>
          <a:p>
            <a:pPr marL="0" indent="0">
              <a:buNone/>
            </a:pPr>
            <a:r>
              <a:rPr lang="en-US" dirty="0" smtClean="0"/>
              <a:t>Using the graphical data display techniques, analyze the data to identify which among the storm clouds listed below will be the focused problem statement.</a:t>
            </a:r>
          </a:p>
          <a:p>
            <a:pPr marL="0" indent="0">
              <a:buNone/>
            </a:pPr>
            <a:endParaRPr lang="en-US" dirty="0"/>
          </a:p>
          <a:p>
            <a:pPr marL="0" indent="0">
              <a:buNone/>
            </a:pPr>
            <a:r>
              <a:rPr lang="en-US" dirty="0" smtClean="0"/>
              <a:t>Guide Questions:</a:t>
            </a:r>
          </a:p>
          <a:p>
            <a:pPr marL="514350" indent="-514350">
              <a:buAutoNum type="alphaLcPeriod"/>
            </a:pPr>
            <a:r>
              <a:rPr lang="en-US" dirty="0" smtClean="0"/>
              <a:t>Does Math performance vary across sections?</a:t>
            </a:r>
          </a:p>
          <a:p>
            <a:pPr marL="514350" indent="-514350">
              <a:buAutoNum type="alphaLcPeriod"/>
            </a:pPr>
            <a:r>
              <a:rPr lang="en-US" dirty="0" smtClean="0"/>
              <a:t>Do students perform all types of mistakes equally? If not, what type of mistake would be the most urgent to address at this stage?</a:t>
            </a:r>
          </a:p>
          <a:p>
            <a:pPr marL="514350" indent="-514350">
              <a:buAutoNum type="alphaLcPeriod"/>
            </a:pPr>
            <a:r>
              <a:rPr lang="en-US" dirty="0" smtClean="0"/>
              <a:t>Is there any reason to consider or link discussion time to the students’ Math performance?</a:t>
            </a:r>
          </a:p>
          <a:p>
            <a:pPr marL="514350" indent="-514350">
              <a:buAutoNum type="alphaLcPeriod"/>
            </a:pPr>
            <a:r>
              <a:rPr lang="en-US" dirty="0" smtClean="0"/>
              <a:t>Would it be fitting to look into the English teaching and learning practices of the school as far as it relates to Math?</a:t>
            </a:r>
          </a:p>
          <a:p>
            <a:pPr marL="514350" indent="-514350">
              <a:buAutoNum type="alphaLcPeriod"/>
            </a:pPr>
            <a:r>
              <a:rPr lang="en-US" dirty="0" smtClean="0"/>
              <a:t>What is the link between students’ capacity to do basic operations and their Math performance?</a:t>
            </a:r>
            <a:endParaRPr lang="en-PH"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77</a:t>
            </a:fld>
            <a:endParaRPr lang="en-US"/>
          </a:p>
        </p:txBody>
      </p:sp>
    </p:spTree>
    <p:extLst>
      <p:ext uri="{BB962C8B-B14F-4D97-AF65-F5344CB8AC3E}">
        <p14:creationId xmlns:p14="http://schemas.microsoft.com/office/powerpoint/2010/main" val="401834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Defining the Focused Problem Statement </a:t>
            </a:r>
            <a:endParaRPr lang="en-US" sz="4000" dirty="0"/>
          </a:p>
        </p:txBody>
      </p:sp>
      <p:sp>
        <p:nvSpPr>
          <p:cNvPr id="3" name="Content Placeholder 2"/>
          <p:cNvSpPr>
            <a:spLocks noGrp="1"/>
          </p:cNvSpPr>
          <p:nvPr>
            <p:ph idx="1"/>
          </p:nvPr>
        </p:nvSpPr>
        <p:spPr/>
        <p:txBody>
          <a:bodyPr/>
          <a:lstStyle/>
          <a:p>
            <a:r>
              <a:rPr lang="en-US" dirty="0" smtClean="0"/>
              <a:t>The Process Map for Problem Solving is provided in the next slide. The Process Map also includes some identified storm clouds. </a:t>
            </a:r>
          </a:p>
          <a:p>
            <a:r>
              <a:rPr lang="en-US" dirty="0" smtClean="0"/>
              <a:t>Using this information and additional data given in the succeeding slides, craft the Focused Problem Statement. </a:t>
            </a:r>
            <a:endParaRPr lang="en-US" dirty="0"/>
          </a:p>
        </p:txBody>
      </p:sp>
      <p:sp>
        <p:nvSpPr>
          <p:cNvPr id="5" name="Slide Number Placeholder 4"/>
          <p:cNvSpPr>
            <a:spLocks noGrp="1"/>
          </p:cNvSpPr>
          <p:nvPr>
            <p:ph type="sldNum" sz="quarter" idx="12"/>
          </p:nvPr>
        </p:nvSpPr>
        <p:spPr/>
        <p:txBody>
          <a:bodyPr/>
          <a:lstStyle/>
          <a:p>
            <a:fld id="{09A02BB9-3F86-4823-9A8F-6A16970CA7F2}" type="slidenum">
              <a:rPr lang="en-US" smtClean="0"/>
              <a:pPr/>
              <a:t>78</a:t>
            </a:fld>
            <a:endParaRPr lang="en-US"/>
          </a:p>
        </p:txBody>
      </p:sp>
    </p:spTree>
    <p:extLst>
      <p:ext uri="{BB962C8B-B14F-4D97-AF65-F5344CB8AC3E}">
        <p14:creationId xmlns:p14="http://schemas.microsoft.com/office/powerpoint/2010/main" val="426817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91559" y="162910"/>
            <a:ext cx="7391400" cy="609600"/>
          </a:xfrm>
        </p:spPr>
        <p:txBody>
          <a:bodyPr>
            <a:noAutofit/>
          </a:bodyPr>
          <a:lstStyle/>
          <a:p>
            <a:pPr algn="ctr">
              <a:defRPr/>
            </a:pPr>
            <a:r>
              <a:rPr lang="en-US" sz="3200" dirty="0" smtClean="0"/>
              <a:t>PROCESS MAP in PROBLEM SOLVING</a:t>
            </a:r>
            <a:endParaRPr lang="en-US" sz="3200" dirty="0"/>
          </a:p>
        </p:txBody>
      </p:sp>
      <p:sp>
        <p:nvSpPr>
          <p:cNvPr id="12" name="Vertical Scroll 11"/>
          <p:cNvSpPr/>
          <p:nvPr/>
        </p:nvSpPr>
        <p:spPr>
          <a:xfrm>
            <a:off x="0" y="17526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PROBLEM SOLVING SELECTION</a:t>
            </a:r>
          </a:p>
        </p:txBody>
      </p:sp>
      <p:sp>
        <p:nvSpPr>
          <p:cNvPr id="13" name="Vertical Scroll 12"/>
          <p:cNvSpPr/>
          <p:nvPr/>
        </p:nvSpPr>
        <p:spPr>
          <a:xfrm>
            <a:off x="2057400" y="2590800"/>
            <a:ext cx="19050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DISCUSSION</a:t>
            </a:r>
          </a:p>
        </p:txBody>
      </p:sp>
      <p:sp>
        <p:nvSpPr>
          <p:cNvPr id="14" name="Vertical Scroll 13"/>
          <p:cNvSpPr/>
          <p:nvPr/>
        </p:nvSpPr>
        <p:spPr>
          <a:xfrm>
            <a:off x="4343400" y="14478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GIVING MORE EXAMPLES</a:t>
            </a:r>
          </a:p>
        </p:txBody>
      </p:sp>
      <p:sp>
        <p:nvSpPr>
          <p:cNvPr id="15" name="Vertical Scroll 14"/>
          <p:cNvSpPr/>
          <p:nvPr/>
        </p:nvSpPr>
        <p:spPr>
          <a:xfrm>
            <a:off x="6553200" y="2362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TEST ON PROBLEM SOLVING</a:t>
            </a:r>
          </a:p>
        </p:txBody>
      </p:sp>
      <p:sp>
        <p:nvSpPr>
          <p:cNvPr id="16" name="Vertical Scroll 15"/>
          <p:cNvSpPr/>
          <p:nvPr/>
        </p:nvSpPr>
        <p:spPr>
          <a:xfrm>
            <a:off x="0" y="4648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RE-TEST AND FEEDBACK</a:t>
            </a:r>
          </a:p>
        </p:txBody>
      </p:sp>
      <p:sp>
        <p:nvSpPr>
          <p:cNvPr id="17" name="Vertical Scroll 16"/>
          <p:cNvSpPr/>
          <p:nvPr/>
        </p:nvSpPr>
        <p:spPr>
          <a:xfrm>
            <a:off x="6172200" y="4648200"/>
            <a:ext cx="19812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CHECK ON THE ANSWER</a:t>
            </a:r>
          </a:p>
        </p:txBody>
      </p:sp>
      <p:sp>
        <p:nvSpPr>
          <p:cNvPr id="18" name="Vertical Scroll 17"/>
          <p:cNvSpPr/>
          <p:nvPr/>
        </p:nvSpPr>
        <p:spPr>
          <a:xfrm>
            <a:off x="2971800" y="4724400"/>
            <a:ext cx="2133600" cy="1828800"/>
          </a:xfrm>
          <a:prstGeom prst="vertic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FEEDBACK ON TEST RESULT</a:t>
            </a:r>
          </a:p>
        </p:txBody>
      </p:sp>
      <p:sp>
        <p:nvSpPr>
          <p:cNvPr id="19" name="Curved Down Arrow 18"/>
          <p:cNvSpPr/>
          <p:nvPr/>
        </p:nvSpPr>
        <p:spPr>
          <a:xfrm>
            <a:off x="1676400" y="2209800"/>
            <a:ext cx="914400" cy="609600"/>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Curved Up Arrow 19"/>
          <p:cNvSpPr/>
          <p:nvPr/>
        </p:nvSpPr>
        <p:spPr>
          <a:xfrm>
            <a:off x="3657600" y="3200400"/>
            <a:ext cx="1143000" cy="6096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Curved Down Arrow 20"/>
          <p:cNvSpPr/>
          <p:nvPr/>
        </p:nvSpPr>
        <p:spPr>
          <a:xfrm>
            <a:off x="6019800" y="1905000"/>
            <a:ext cx="990600" cy="609600"/>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Curved Left Arrow 21"/>
          <p:cNvSpPr/>
          <p:nvPr/>
        </p:nvSpPr>
        <p:spPr>
          <a:xfrm>
            <a:off x="8077200" y="3962400"/>
            <a:ext cx="533400" cy="99060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Curved Up Arrow 22"/>
          <p:cNvSpPr/>
          <p:nvPr/>
        </p:nvSpPr>
        <p:spPr>
          <a:xfrm flipH="1">
            <a:off x="4800600" y="5943600"/>
            <a:ext cx="16002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Curved Up Arrow 23"/>
          <p:cNvSpPr/>
          <p:nvPr/>
        </p:nvSpPr>
        <p:spPr>
          <a:xfrm flipH="1">
            <a:off x="1752600" y="5943600"/>
            <a:ext cx="1600200" cy="533400"/>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loud Callout 27"/>
          <p:cNvSpPr/>
          <p:nvPr/>
        </p:nvSpPr>
        <p:spPr>
          <a:xfrm>
            <a:off x="2433484" y="685800"/>
            <a:ext cx="2290916" cy="1394861"/>
          </a:xfrm>
          <a:prstGeom prst="cloudCallout">
            <a:avLst>
              <a:gd name="adj1" fmla="val -30956"/>
              <a:gd name="adj2" fmla="val 91666"/>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smtClean="0"/>
              <a:t>INCONSISTENT DISCUSSION TIME   </a:t>
            </a:r>
            <a:endParaRPr lang="en-US" sz="1200" b="1" dirty="0"/>
          </a:p>
        </p:txBody>
      </p:sp>
      <p:sp>
        <p:nvSpPr>
          <p:cNvPr id="29" name="Cloud Callout 28"/>
          <p:cNvSpPr/>
          <p:nvPr/>
        </p:nvSpPr>
        <p:spPr>
          <a:xfrm>
            <a:off x="4572000" y="3429000"/>
            <a:ext cx="1828800" cy="1219200"/>
          </a:xfrm>
          <a:prstGeom prst="cloudCallout">
            <a:avLst>
              <a:gd name="adj1" fmla="val 79650"/>
              <a:gd name="adj2" fmla="val -33333"/>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t>CANNOT COMPLETE </a:t>
            </a:r>
            <a:r>
              <a:rPr lang="en-US" sz="1200" b="1" dirty="0" smtClean="0"/>
              <a:t>AGONA</a:t>
            </a:r>
          </a:p>
          <a:p>
            <a:pPr algn="ctr">
              <a:defRPr/>
            </a:pPr>
            <a:r>
              <a:rPr lang="en-US" sz="1200" b="1" dirty="0" smtClean="0"/>
              <a:t>CORRECTLY</a:t>
            </a:r>
            <a:endParaRPr lang="en-US" sz="1200" b="1" dirty="0"/>
          </a:p>
        </p:txBody>
      </p:sp>
      <p:sp>
        <p:nvSpPr>
          <p:cNvPr id="30" name="Cloud Callout 29"/>
          <p:cNvSpPr/>
          <p:nvPr/>
        </p:nvSpPr>
        <p:spPr>
          <a:xfrm>
            <a:off x="7239000" y="990600"/>
            <a:ext cx="1752600" cy="1219200"/>
          </a:xfrm>
          <a:prstGeom prst="cloudCallout">
            <a:avLst>
              <a:gd name="adj1" fmla="val -17320"/>
              <a:gd name="adj2" fmla="val 85986"/>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t>CAN’T PERFORM BASIC OPERATION</a:t>
            </a:r>
          </a:p>
        </p:txBody>
      </p:sp>
      <p:sp>
        <p:nvSpPr>
          <p:cNvPr id="3" name="Slide Number Placeholder 2"/>
          <p:cNvSpPr>
            <a:spLocks noGrp="1"/>
          </p:cNvSpPr>
          <p:nvPr>
            <p:ph type="sldNum" sz="quarter" idx="12"/>
          </p:nvPr>
        </p:nvSpPr>
        <p:spPr/>
        <p:txBody>
          <a:bodyPr/>
          <a:lstStyle/>
          <a:p>
            <a:fld id="{09A02BB9-3F86-4823-9A8F-6A16970CA7F2}" type="slidenum">
              <a:rPr lang="en-US" smtClean="0"/>
              <a:pPr/>
              <a:t>79</a:t>
            </a:fld>
            <a:endParaRPr lang="en-US"/>
          </a:p>
        </p:txBody>
      </p:sp>
    </p:spTree>
    <p:extLst>
      <p:ext uri="{BB962C8B-B14F-4D97-AF65-F5344CB8AC3E}">
        <p14:creationId xmlns:p14="http://schemas.microsoft.com/office/powerpoint/2010/main" val="192642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20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lide(fromBottom)">
                                      <p:cBhvr>
                                        <p:cTn id="55" dur="5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Horizontal)">
                                      <p:cBhvr>
                                        <p:cTn id="60" dur="500"/>
                                        <p:tgtEl>
                                          <p:spTgt spid="1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circle(in)">
                                      <p:cBhvr>
                                        <p:cTn id="65" dur="2000"/>
                                        <p:tgtEl>
                                          <p:spTgt spid="3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circle(in)">
                                      <p:cBhvr>
                                        <p:cTn id="70" dur="20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checkerboard(across)">
                                      <p:cBhvr>
                                        <p:cTn id="86" dur="500"/>
                                        <p:tgtEl>
                                          <p:spTgt spid="2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slide(fromBottom)">
                                      <p:cBhvr>
                                        <p:cTn id="91" dur="500"/>
                                        <p:tgtEl>
                                          <p:spTgt spid="1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box(in)">
                                      <p:cBhvr>
                                        <p:cTn id="96" dur="500"/>
                                        <p:tgtEl>
                                          <p:spTgt spid="2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diamond(in)">
                                      <p:cBhvr>
                                        <p:cTn id="10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torm clouds are:</a:t>
            </a:r>
            <a:endParaRPr lang="en-US" dirty="0"/>
          </a:p>
        </p:txBody>
      </p:sp>
      <p:sp>
        <p:nvSpPr>
          <p:cNvPr id="3" name="Content Placeholder 2"/>
          <p:cNvSpPr>
            <a:spLocks noGrp="1"/>
          </p:cNvSpPr>
          <p:nvPr>
            <p:ph idx="1"/>
          </p:nvPr>
        </p:nvSpPr>
        <p:spPr>
          <a:xfrm>
            <a:off x="381000" y="1676400"/>
            <a:ext cx="8229600" cy="4800600"/>
          </a:xfrm>
        </p:spPr>
        <p:txBody>
          <a:bodyPr>
            <a:normAutofit fontScale="92500" lnSpcReduction="10000"/>
          </a:bodyPr>
          <a:lstStyle/>
          <a:p>
            <a:r>
              <a:rPr lang="en-US" dirty="0" smtClean="0"/>
              <a:t>Pain points that are relevant to the critical school measure. These can be:</a:t>
            </a:r>
            <a:endParaRPr lang="en-US" dirty="0"/>
          </a:p>
          <a:p>
            <a:pPr lvl="1"/>
            <a:r>
              <a:rPr lang="en-US" dirty="0" smtClean="0"/>
              <a:t>inconsistency </a:t>
            </a:r>
            <a:r>
              <a:rPr lang="en-US" dirty="0"/>
              <a:t>in </a:t>
            </a:r>
            <a:r>
              <a:rPr lang="en-US" dirty="0" smtClean="0"/>
              <a:t>the school measure (ex. Grades of students in a quarter)</a:t>
            </a:r>
            <a:endParaRPr lang="en-US" dirty="0"/>
          </a:p>
          <a:p>
            <a:pPr lvl="1"/>
            <a:r>
              <a:rPr lang="en-US" dirty="0" smtClean="0"/>
              <a:t>inconsistency </a:t>
            </a:r>
            <a:r>
              <a:rPr lang="en-US" dirty="0"/>
              <a:t>in </a:t>
            </a:r>
            <a:r>
              <a:rPr lang="en-US" dirty="0" smtClean="0"/>
              <a:t>the </a:t>
            </a:r>
            <a:r>
              <a:rPr lang="en-US" dirty="0"/>
              <a:t>process </a:t>
            </a:r>
            <a:r>
              <a:rPr lang="en-US" dirty="0" smtClean="0"/>
              <a:t>output </a:t>
            </a:r>
            <a:r>
              <a:rPr lang="en-US" dirty="0"/>
              <a:t>(ex. Grades of students </a:t>
            </a:r>
            <a:r>
              <a:rPr lang="en-US" dirty="0" smtClean="0"/>
              <a:t>during formative test)</a:t>
            </a:r>
            <a:endParaRPr lang="en-US" dirty="0"/>
          </a:p>
          <a:p>
            <a:pPr lvl="1"/>
            <a:r>
              <a:rPr lang="en-US" dirty="0" smtClean="0"/>
              <a:t>delay in the activities of the process </a:t>
            </a:r>
            <a:r>
              <a:rPr lang="en-US" dirty="0"/>
              <a:t>(ex. Time spent </a:t>
            </a:r>
            <a:r>
              <a:rPr lang="en-US" dirty="0" smtClean="0"/>
              <a:t>in class preparation, extension of classes)</a:t>
            </a:r>
            <a:endParaRPr lang="en-US" dirty="0"/>
          </a:p>
          <a:p>
            <a:pPr lvl="1"/>
            <a:r>
              <a:rPr lang="en-US" dirty="0" smtClean="0"/>
              <a:t>inconsistency </a:t>
            </a:r>
            <a:r>
              <a:rPr lang="en-US" dirty="0"/>
              <a:t>in the </a:t>
            </a:r>
            <a:r>
              <a:rPr lang="en-US" dirty="0" smtClean="0"/>
              <a:t>activities </a:t>
            </a:r>
            <a:r>
              <a:rPr lang="en-US" dirty="0"/>
              <a:t>of the </a:t>
            </a:r>
            <a:r>
              <a:rPr lang="en-US" dirty="0" smtClean="0"/>
              <a:t>process (ex. Time spent in teacher’s student interaction)</a:t>
            </a:r>
          </a:p>
          <a:p>
            <a:pPr lvl="1"/>
            <a:r>
              <a:rPr lang="en-US" dirty="0"/>
              <a:t>i</a:t>
            </a:r>
            <a:r>
              <a:rPr lang="en-US" dirty="0" smtClean="0"/>
              <a:t>nability to deliver required output (ex. submission of homework)</a:t>
            </a:r>
          </a:p>
          <a:p>
            <a:pPr lvl="1"/>
            <a:r>
              <a:rPr lang="en-US" dirty="0" smtClean="0"/>
              <a:t>inconsistency </a:t>
            </a:r>
            <a:r>
              <a:rPr lang="en-US" dirty="0"/>
              <a:t>in the </a:t>
            </a:r>
            <a:r>
              <a:rPr lang="en-US" dirty="0" smtClean="0"/>
              <a:t>input (ex. student reading level)</a:t>
            </a:r>
          </a:p>
          <a:p>
            <a:pPr lvl="1"/>
            <a:endParaRPr lang="en-US"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8</a:t>
            </a:fld>
            <a:endParaRPr lang="en-US"/>
          </a:p>
        </p:txBody>
      </p:sp>
    </p:spTree>
    <p:extLst>
      <p:ext uri="{BB962C8B-B14F-4D97-AF65-F5344CB8AC3E}">
        <p14:creationId xmlns:p14="http://schemas.microsoft.com/office/powerpoint/2010/main" val="348767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9"/>
          <p:cNvGraphicFramePr>
            <a:graphicFrameLocks noGrp="1"/>
          </p:cNvGraphicFramePr>
          <p:nvPr>
            <p:ph idx="1"/>
            <p:extLst>
              <p:ext uri="{D42A27DB-BD31-4B8C-83A1-F6EECF244321}">
                <p14:modId xmlns:p14="http://schemas.microsoft.com/office/powerpoint/2010/main" val="3518698876"/>
              </p:ext>
            </p:extLst>
          </p:nvPr>
        </p:nvGraphicFramePr>
        <p:xfrm>
          <a:off x="457200" y="940820"/>
          <a:ext cx="8131226" cy="4780993"/>
        </p:xfrm>
        <a:graphic>
          <a:graphicData uri="http://schemas.openxmlformats.org/drawingml/2006/table">
            <a:tbl>
              <a:tblPr/>
              <a:tblGrid>
                <a:gridCol w="4065613"/>
                <a:gridCol w="4065613"/>
              </a:tblGrid>
              <a:tr h="6050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Broad and Vague</a:t>
                      </a:r>
                    </a:p>
                  </a:txBody>
                  <a:tcPr marL="88339" marR="88339" anchor="b"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Narrow Focus</a:t>
                      </a:r>
                    </a:p>
                  </a:txBody>
                  <a:tcPr marL="88339" marR="88339" anchor="b"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241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Inconsistent Discussion Time</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551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Can not perform basic operation</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13829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Can not complete AGONA correctly</a:t>
                      </a:r>
                    </a:p>
                  </a:txBody>
                  <a:tcPr marL="88339" marR="88339"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88339" marR="88339"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09A02BB9-3F86-4823-9A8F-6A16970CA7F2}" type="slidenum">
              <a:rPr lang="en-US" smtClean="0"/>
              <a:pPr/>
              <a:t>80</a:t>
            </a:fld>
            <a:endParaRPr lang="en-US"/>
          </a:p>
        </p:txBody>
      </p:sp>
    </p:spTree>
    <p:extLst>
      <p:ext uri="{BB962C8B-B14F-4D97-AF65-F5344CB8AC3E}">
        <p14:creationId xmlns:p14="http://schemas.microsoft.com/office/powerpoint/2010/main" val="259240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80527291"/>
              </p:ext>
            </p:extLst>
          </p:nvPr>
        </p:nvGraphicFramePr>
        <p:xfrm>
          <a:off x="362874" y="381000"/>
          <a:ext cx="8400126"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772400" y="838200"/>
            <a:ext cx="914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 1- 8 Read and write whole numbers</a:t>
            </a:r>
          </a:p>
        </p:txBody>
      </p:sp>
      <p:sp>
        <p:nvSpPr>
          <p:cNvPr id="4" name="Rectangle 3"/>
          <p:cNvSpPr/>
          <p:nvPr/>
        </p:nvSpPr>
        <p:spPr>
          <a:xfrm>
            <a:off x="7801708" y="2133600"/>
            <a:ext cx="914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9 - 10 Place Value</a:t>
            </a:r>
          </a:p>
        </p:txBody>
      </p:sp>
      <p:sp>
        <p:nvSpPr>
          <p:cNvPr id="6" name="Rectangle 5"/>
          <p:cNvSpPr/>
          <p:nvPr/>
        </p:nvSpPr>
        <p:spPr>
          <a:xfrm>
            <a:off x="7848600" y="2895600"/>
            <a:ext cx="9144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tx1"/>
                </a:solidFill>
                <a:latin typeface="Gill Sans MT" charset="0"/>
                <a:ea typeface="ＭＳ Ｐゴシック" charset="0"/>
                <a:cs typeface="Arial" charset="0"/>
              </a:rPr>
              <a:t>11 – 30 Add, </a:t>
            </a:r>
          </a:p>
          <a:p>
            <a:pPr algn="ctr"/>
            <a:r>
              <a:rPr lang="en-US" sz="1400">
                <a:solidFill>
                  <a:schemeClr val="tx1"/>
                </a:solidFill>
                <a:latin typeface="Gill Sans MT" charset="0"/>
                <a:ea typeface="ＭＳ Ｐゴシック" charset="0"/>
                <a:cs typeface="Arial" charset="0"/>
              </a:rPr>
              <a:t>Subtract, Multiply, Divide Whole Numbers</a:t>
            </a:r>
          </a:p>
        </p:txBody>
      </p:sp>
      <p:sp>
        <p:nvSpPr>
          <p:cNvPr id="7" name="Rectangle 6"/>
          <p:cNvSpPr/>
          <p:nvPr/>
        </p:nvSpPr>
        <p:spPr>
          <a:xfrm>
            <a:off x="7924800" y="5181600"/>
            <a:ext cx="914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tx1"/>
                </a:solidFill>
                <a:latin typeface="Gill Sans MT" charset="0"/>
                <a:ea typeface="ＭＳ Ｐゴシック" charset="0"/>
                <a:cs typeface="Arial" charset="0"/>
              </a:rPr>
              <a:t>31 – 32 Problem Solving</a:t>
            </a:r>
          </a:p>
        </p:txBody>
      </p:sp>
      <p:sp>
        <p:nvSpPr>
          <p:cNvPr id="8" name="Slide Number Placeholder 7"/>
          <p:cNvSpPr>
            <a:spLocks noGrp="1"/>
          </p:cNvSpPr>
          <p:nvPr>
            <p:ph type="sldNum" sz="quarter" idx="12"/>
          </p:nvPr>
        </p:nvSpPr>
        <p:spPr/>
        <p:txBody>
          <a:bodyPr/>
          <a:lstStyle/>
          <a:p>
            <a:fld id="{09A02BB9-3F86-4823-9A8F-6A16970CA7F2}" type="slidenum">
              <a:rPr lang="en-US" smtClean="0"/>
              <a:pPr/>
              <a:t>81</a:t>
            </a:fld>
            <a:endParaRPr lang="en-US"/>
          </a:p>
        </p:txBody>
      </p:sp>
    </p:spTree>
    <p:extLst>
      <p:ext uri="{BB962C8B-B14F-4D97-AF65-F5344CB8AC3E}">
        <p14:creationId xmlns:p14="http://schemas.microsoft.com/office/powerpoint/2010/main" val="283333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43610715"/>
              </p:ext>
            </p:extLst>
          </p:nvPr>
        </p:nvGraphicFramePr>
        <p:xfrm>
          <a:off x="830352" y="533400"/>
          <a:ext cx="6019800" cy="54864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a:stretch>
            <a:fillRect/>
          </a:stretch>
        </p:blipFill>
        <p:spPr>
          <a:xfrm>
            <a:off x="7079139" y="2494381"/>
            <a:ext cx="1869840" cy="1607406"/>
          </a:xfrm>
          <a:prstGeom prst="rect">
            <a:avLst/>
          </a:prstGeom>
        </p:spPr>
      </p:pic>
      <p:sp>
        <p:nvSpPr>
          <p:cNvPr id="3" name="Slide Number Placeholder 2"/>
          <p:cNvSpPr>
            <a:spLocks noGrp="1"/>
          </p:cNvSpPr>
          <p:nvPr>
            <p:ph type="sldNum" sz="quarter" idx="12"/>
          </p:nvPr>
        </p:nvSpPr>
        <p:spPr/>
        <p:txBody>
          <a:bodyPr/>
          <a:lstStyle/>
          <a:p>
            <a:fld id="{09A02BB9-3F86-4823-9A8F-6A16970CA7F2}" type="slidenum">
              <a:rPr lang="en-US" smtClean="0"/>
              <a:pPr/>
              <a:t>82</a:t>
            </a:fld>
            <a:endParaRPr lang="en-US"/>
          </a:p>
        </p:txBody>
      </p:sp>
    </p:spTree>
    <p:extLst>
      <p:ext uri="{BB962C8B-B14F-4D97-AF65-F5344CB8AC3E}">
        <p14:creationId xmlns:p14="http://schemas.microsoft.com/office/powerpoint/2010/main" val="36561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1279504583"/>
              </p:ext>
            </p:extLst>
          </p:nvPr>
        </p:nvGraphicFramePr>
        <p:xfrm>
          <a:off x="409701" y="1049557"/>
          <a:ext cx="8419342"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09A02BB9-3F86-4823-9A8F-6A16970CA7F2}" type="slidenum">
              <a:rPr lang="en-US" smtClean="0"/>
              <a:pPr/>
              <a:t>83</a:t>
            </a:fld>
            <a:endParaRPr lang="en-US"/>
          </a:p>
        </p:txBody>
      </p:sp>
    </p:spTree>
    <p:extLst>
      <p:ext uri="{BB962C8B-B14F-4D97-AF65-F5344CB8AC3E}">
        <p14:creationId xmlns:p14="http://schemas.microsoft.com/office/powerpoint/2010/main" val="123663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304800"/>
            <a:ext cx="2590800" cy="152400"/>
          </a:xfrm>
        </p:spPr>
        <p:txBody>
          <a:bodyPr>
            <a:noAutofit/>
          </a:bodyPr>
          <a:lstStyle/>
          <a:p>
            <a:r>
              <a:rPr lang="en-US" sz="2600" b="1" dirty="0" smtClean="0">
                <a:solidFill>
                  <a:schemeClr val="tx1"/>
                </a:solidFill>
              </a:rPr>
              <a:t>SIPOC</a:t>
            </a:r>
            <a:r>
              <a:rPr lang="en-US" sz="2000" dirty="0" smtClean="0">
                <a:solidFill>
                  <a:schemeClr val="tx1"/>
                </a:solidFill>
              </a:rPr>
              <a:t> </a:t>
            </a:r>
            <a:br>
              <a:rPr lang="en-US" sz="2000" dirty="0" smtClean="0">
                <a:solidFill>
                  <a:schemeClr val="tx1"/>
                </a:solidFill>
              </a:rPr>
            </a:br>
            <a:r>
              <a:rPr lang="en-US" sz="1400" dirty="0" smtClean="0">
                <a:solidFill>
                  <a:schemeClr val="tx1"/>
                </a:solidFill>
              </a:rPr>
              <a:t>( Current State)</a:t>
            </a:r>
            <a:r>
              <a:rPr lang="en-US" sz="1600" dirty="0"/>
              <a:t/>
            </a:r>
            <a:br>
              <a:rPr lang="en-US" sz="1600" dirty="0"/>
            </a:br>
            <a:endParaRPr lang="en-US" sz="1600" dirty="0"/>
          </a:p>
        </p:txBody>
      </p:sp>
      <p:sp>
        <p:nvSpPr>
          <p:cNvPr id="2" name="Content Placeholder 1"/>
          <p:cNvSpPr>
            <a:spLocks noGrp="1"/>
          </p:cNvSpPr>
          <p:nvPr>
            <p:ph idx="1"/>
          </p:nvPr>
        </p:nvSpPr>
        <p:spPr/>
        <p:txBody>
          <a:bodyPr/>
          <a:lstStyle/>
          <a:p>
            <a:endParaRPr lang="en-US"/>
          </a:p>
        </p:txBody>
      </p:sp>
      <p:pic>
        <p:nvPicPr>
          <p:cNvPr id="2106"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
            <a:ext cx="89916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4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400" dirty="0" smtClean="0"/>
              <a:t>“A problem correctly stated is a problem half solve”</a:t>
            </a:r>
            <a:endParaRPr lang="en-US" sz="5400"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85</a:t>
            </a:fld>
            <a:endParaRPr lang="en-US"/>
          </a:p>
        </p:txBody>
      </p:sp>
    </p:spTree>
    <p:extLst>
      <p:ext uri="{BB962C8B-B14F-4D97-AF65-F5344CB8AC3E}">
        <p14:creationId xmlns:p14="http://schemas.microsoft.com/office/powerpoint/2010/main" val="38994472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smtClean="0">
              <a:latin typeface="Lucida Calligraphy" panose="03010101010101010101" pitchFamily="66" charset="0"/>
            </a:endParaRPr>
          </a:p>
          <a:p>
            <a:pPr marL="0" indent="0" algn="ctr">
              <a:buNone/>
            </a:pPr>
            <a:r>
              <a:rPr lang="en-US" dirty="0" smtClean="0">
                <a:latin typeface="Lucida Calligraphy" panose="03010101010101010101" pitchFamily="66" charset="0"/>
              </a:rPr>
              <a:t>GOD BESS!!</a:t>
            </a:r>
          </a:p>
          <a:p>
            <a:pPr marL="0" indent="0" algn="ctr">
              <a:buNone/>
            </a:pPr>
            <a:endParaRPr lang="en-US" dirty="0" smtClean="0">
              <a:latin typeface="Lucida Calligraphy" panose="03010101010101010101" pitchFamily="66" charset="0"/>
            </a:endParaRPr>
          </a:p>
          <a:p>
            <a:pPr marL="0" indent="0" algn="ctr">
              <a:buNone/>
            </a:pPr>
            <a:r>
              <a:rPr lang="en-US" dirty="0" smtClean="0">
                <a:latin typeface="Lucida Calligraphy" panose="03010101010101010101" pitchFamily="66" charset="0"/>
              </a:rPr>
              <a:t>THANK YOU</a:t>
            </a:r>
          </a:p>
          <a:p>
            <a:pPr marL="0" indent="0" algn="ctr">
              <a:buNone/>
            </a:pPr>
            <a:r>
              <a:rPr lang="en-US" dirty="0" smtClean="0">
                <a:latin typeface="Lucida Calligraphy" panose="03010101010101010101" pitchFamily="66" charset="0"/>
              </a:rPr>
              <a:t>Juliet-Mabinay NHS</a:t>
            </a:r>
          </a:p>
          <a:p>
            <a:pPr marL="0" indent="0" algn="ctr">
              <a:buNone/>
            </a:pPr>
            <a:r>
              <a:rPr lang="en-US" dirty="0" smtClean="0">
                <a:latin typeface="Lucida Calligraphy" panose="03010101010101010101" pitchFamily="66" charset="0"/>
              </a:rPr>
              <a:t>Team Leader</a:t>
            </a:r>
            <a:endParaRPr lang="en-US" dirty="0">
              <a:latin typeface="Lucida Calligraphy" panose="03010101010101010101" pitchFamily="66" charset="0"/>
            </a:endParaRPr>
          </a:p>
        </p:txBody>
      </p:sp>
      <p:sp>
        <p:nvSpPr>
          <p:cNvPr id="4" name="Slide Number Placeholder 3"/>
          <p:cNvSpPr>
            <a:spLocks noGrp="1"/>
          </p:cNvSpPr>
          <p:nvPr>
            <p:ph type="sldNum" sz="quarter" idx="12"/>
          </p:nvPr>
        </p:nvSpPr>
        <p:spPr/>
        <p:txBody>
          <a:bodyPr/>
          <a:lstStyle/>
          <a:p>
            <a:fld id="{09A02BB9-3F86-4823-9A8F-6A16970CA7F2}" type="slidenum">
              <a:rPr lang="en-US" smtClean="0"/>
              <a:pPr/>
              <a:t>86</a:t>
            </a:fld>
            <a:endParaRPr lang="en-US"/>
          </a:p>
        </p:txBody>
      </p:sp>
    </p:spTree>
    <p:extLst>
      <p:ext uri="{BB962C8B-B14F-4D97-AF65-F5344CB8AC3E}">
        <p14:creationId xmlns:p14="http://schemas.microsoft.com/office/powerpoint/2010/main" val="131034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Background</a:t>
            </a:r>
            <a:endParaRPr lang="en-US" dirty="0"/>
          </a:p>
        </p:txBody>
      </p:sp>
      <p:sp>
        <p:nvSpPr>
          <p:cNvPr id="3" name="Content Placeholder 2"/>
          <p:cNvSpPr>
            <a:spLocks noGrp="1"/>
          </p:cNvSpPr>
          <p:nvPr>
            <p:ph idx="1"/>
          </p:nvPr>
        </p:nvSpPr>
        <p:spPr/>
        <p:txBody>
          <a:bodyPr/>
          <a:lstStyle/>
          <a:p>
            <a:pPr marL="365125" indent="-282575" algn="just">
              <a:spcBef>
                <a:spcPts val="600"/>
              </a:spcBef>
              <a:buClr>
                <a:schemeClr val="accent1"/>
              </a:buClr>
              <a:buSzPct val="80000"/>
              <a:buFont typeface="Wingdings 2" pitchFamily="18" charset="2"/>
              <a:buNone/>
              <a:defRPr/>
            </a:pPr>
            <a:r>
              <a:rPr lang="en-US" b="1" dirty="0" smtClean="0">
                <a:latin typeface="Times New Roman" pitchFamily="18" charset="0"/>
                <a:ea typeface="Calibri" pitchFamily="34" charset="0"/>
                <a:cs typeface="Times New Roman" pitchFamily="18" charset="0"/>
              </a:rPr>
              <a:t>	</a:t>
            </a:r>
            <a:r>
              <a:rPr lang="en-US" dirty="0" smtClean="0">
                <a:ea typeface="Calibri" pitchFamily="34" charset="0"/>
                <a:cs typeface="Times New Roman" pitchFamily="18" charset="0"/>
              </a:rPr>
              <a:t>Only </a:t>
            </a:r>
            <a:r>
              <a:rPr lang="en-US" dirty="0">
                <a:ea typeface="Calibri" pitchFamily="34" charset="0"/>
                <a:cs typeface="Times New Roman" pitchFamily="18" charset="0"/>
              </a:rPr>
              <a:t>3 out of 178 Grade IV pupils are Numerates in terms of </a:t>
            </a:r>
            <a:r>
              <a:rPr lang="en-US" dirty="0" smtClean="0">
                <a:ea typeface="Calibri" pitchFamily="34" charset="0"/>
                <a:cs typeface="Times New Roman" pitchFamily="18" charset="0"/>
              </a:rPr>
              <a:t>scores. </a:t>
            </a:r>
            <a:r>
              <a:rPr lang="en-US" dirty="0">
                <a:ea typeface="Calibri" pitchFamily="34" charset="0"/>
                <a:cs typeface="Times New Roman" pitchFamily="18" charset="0"/>
              </a:rPr>
              <a:t>The </a:t>
            </a:r>
            <a:r>
              <a:rPr lang="en-US" dirty="0" smtClean="0">
                <a:ea typeface="Calibri" pitchFamily="34" charset="0"/>
                <a:cs typeface="Times New Roman" pitchFamily="18" charset="0"/>
              </a:rPr>
              <a:t>Elementary </a:t>
            </a:r>
            <a:r>
              <a:rPr lang="en-US" dirty="0">
                <a:ea typeface="Calibri" pitchFamily="34" charset="0"/>
                <a:cs typeface="Times New Roman" pitchFamily="18" charset="0"/>
              </a:rPr>
              <a:t>School wanted to attain 25% of these pupils to achieve the level of Numerates. </a:t>
            </a:r>
          </a:p>
          <a:p>
            <a:pPr marL="365125" indent="-282575" algn="just">
              <a:spcBef>
                <a:spcPts val="600"/>
              </a:spcBef>
              <a:buClr>
                <a:schemeClr val="accent1"/>
              </a:buClr>
              <a:buSzPct val="80000"/>
              <a:buFont typeface="Wingdings 2" pitchFamily="18" charset="2"/>
              <a:buNone/>
              <a:defRPr/>
            </a:pPr>
            <a:r>
              <a:rPr lang="en-US" b="1" dirty="0">
                <a:latin typeface="Times New Roman" pitchFamily="18" charset="0"/>
                <a:ea typeface="Calibri" pitchFamily="34" charset="0"/>
                <a:cs typeface="Times New Roman" pitchFamily="18" charset="0"/>
              </a:rPr>
              <a:t>		</a:t>
            </a:r>
            <a:r>
              <a:rPr lang="en-US" i="1" dirty="0">
                <a:ea typeface="Calibri" pitchFamily="34" charset="0"/>
                <a:cs typeface="Times New Roman" pitchFamily="18" charset="0"/>
              </a:rPr>
              <a:t>Numerates are pupils who can add, subtract, multiply and divide whole numbers and can solve problems involving the four fundamental operations.</a:t>
            </a:r>
          </a:p>
          <a:p>
            <a:endParaRPr lang="en-US" dirty="0"/>
          </a:p>
        </p:txBody>
      </p:sp>
      <p:sp>
        <p:nvSpPr>
          <p:cNvPr id="4" name="Slide Number Placeholder 3"/>
          <p:cNvSpPr>
            <a:spLocks noGrp="1"/>
          </p:cNvSpPr>
          <p:nvPr>
            <p:ph type="sldNum" sz="quarter" idx="12"/>
          </p:nvPr>
        </p:nvSpPr>
        <p:spPr/>
        <p:txBody>
          <a:bodyPr/>
          <a:lstStyle/>
          <a:p>
            <a:fld id="{09A02BB9-3F86-4823-9A8F-6A16970CA7F2}" type="slidenum">
              <a:rPr lang="en-US" smtClean="0"/>
              <a:pPr/>
              <a:t>9</a:t>
            </a:fld>
            <a:endParaRPr lang="en-US"/>
          </a:p>
        </p:txBody>
      </p:sp>
    </p:spTree>
    <p:extLst>
      <p:ext uri="{BB962C8B-B14F-4D97-AF65-F5344CB8AC3E}">
        <p14:creationId xmlns:p14="http://schemas.microsoft.com/office/powerpoint/2010/main" val="151122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HRODF">
      <a:majorFont>
        <a:latin typeface="Helvetica LT Light"/>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3972</TotalTime>
  <Words>5923</Words>
  <Application>Microsoft Office PowerPoint</Application>
  <PresentationFormat>On-screen Show (4:3)</PresentationFormat>
  <Paragraphs>1272</Paragraphs>
  <Slides>86</Slides>
  <Notes>40</Notes>
  <HiddenSlides>14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Office Theme</vt:lpstr>
      <vt:lpstr>Document</vt:lpstr>
      <vt:lpstr>Worksheet</vt:lpstr>
      <vt:lpstr>Step 4: Identify Priority Improvement Areas</vt:lpstr>
      <vt:lpstr>Assess – Steps</vt:lpstr>
      <vt:lpstr>Key Message</vt:lpstr>
      <vt:lpstr>Outline</vt:lpstr>
      <vt:lpstr>Learning Objectives</vt:lpstr>
      <vt:lpstr>SITUATING the STORM CLOUD</vt:lpstr>
      <vt:lpstr>Characteristics of a storm cloud?</vt:lpstr>
      <vt:lpstr>Storm clouds are:</vt:lpstr>
      <vt:lpstr>Example: Background</vt:lpstr>
      <vt:lpstr>PROCESS MAP in PROBLEM SOLVING</vt:lpstr>
      <vt:lpstr>PROCESS MAP in PROBLEM SOLVING</vt:lpstr>
      <vt:lpstr>Data Collection</vt:lpstr>
      <vt:lpstr>Data Collection</vt:lpstr>
      <vt:lpstr>How Can Data Help You?</vt:lpstr>
      <vt:lpstr>By Showing What Really Is</vt:lpstr>
      <vt:lpstr>Data Help Us . . . </vt:lpstr>
      <vt:lpstr>Desirable Data Characteristics</vt:lpstr>
      <vt:lpstr>Data Collection Plan</vt:lpstr>
      <vt:lpstr>Data Collection Plan</vt:lpstr>
      <vt:lpstr>Data Collection Plan Features</vt:lpstr>
      <vt:lpstr>Operational Definitions</vt:lpstr>
      <vt:lpstr>Features of an Operational Definition</vt:lpstr>
      <vt:lpstr>Types of Data</vt:lpstr>
      <vt:lpstr>Examples of Data</vt:lpstr>
      <vt:lpstr>Developing a Sampling Scheme</vt:lpstr>
      <vt:lpstr>What Is Sampling and Why Do It?</vt:lpstr>
      <vt:lpstr>Representative Samples</vt:lpstr>
      <vt:lpstr>Example: Data Collection Plan</vt:lpstr>
      <vt:lpstr>Data Collection Forms </vt:lpstr>
      <vt:lpstr>Data Collection Forms</vt:lpstr>
      <vt:lpstr>Checksheet Features</vt:lpstr>
      <vt:lpstr>Collecting Time Data</vt:lpstr>
      <vt:lpstr>Getting Data from a Process</vt:lpstr>
      <vt:lpstr>Tips of Collecting Data</vt:lpstr>
      <vt:lpstr>Tips when collecting data</vt:lpstr>
      <vt:lpstr>Data Analysis</vt:lpstr>
      <vt:lpstr>Data Analysis</vt:lpstr>
      <vt:lpstr>Key Message</vt:lpstr>
      <vt:lpstr>Graphical Data Display &amp; Analysis</vt:lpstr>
      <vt:lpstr>Stratification</vt:lpstr>
      <vt:lpstr>Stratification Procedure</vt:lpstr>
      <vt:lpstr>Line Graph</vt:lpstr>
      <vt:lpstr>Line Graph: Individual Practice Exercise</vt:lpstr>
      <vt:lpstr>Disaggregating (Stratifying) the Line Chart</vt:lpstr>
      <vt:lpstr>Histogram</vt:lpstr>
      <vt:lpstr>Number of Bins in a Histogram</vt:lpstr>
      <vt:lpstr>Number of Bins in a Histogram</vt:lpstr>
      <vt:lpstr>Histogram Construction Steps</vt:lpstr>
      <vt:lpstr>Histogram Construction Steps</vt:lpstr>
      <vt:lpstr>Histogram: Individual Practice Exercise </vt:lpstr>
      <vt:lpstr>Pareto Chart</vt:lpstr>
      <vt:lpstr>Pareto Chart: Individual Practice Exercise</vt:lpstr>
      <vt:lpstr>Difference of Histogram &amp; Pareto Chart</vt:lpstr>
      <vt:lpstr>Scatter Plot</vt:lpstr>
      <vt:lpstr>Scatter Plot: Individual Practice Exercise</vt:lpstr>
      <vt:lpstr>Some Final Words</vt:lpstr>
      <vt:lpstr>Selecting the Focused Problem Statement</vt:lpstr>
      <vt:lpstr>Focused Problem Statement</vt:lpstr>
      <vt:lpstr>Link to walk the process</vt:lpstr>
      <vt:lpstr>What is a Focused Problem Statement</vt:lpstr>
      <vt:lpstr>The Focused Problem Definition</vt:lpstr>
      <vt:lpstr>Focusing a Problem Definition</vt:lpstr>
      <vt:lpstr>Practice: Focused Problem Statements</vt:lpstr>
      <vt:lpstr>Selecting the Focused Problem Statement among Storm Clouds</vt:lpstr>
      <vt:lpstr>Relationship of Storm Clouds</vt:lpstr>
      <vt:lpstr>Storm Clouds with Causal Relationship</vt:lpstr>
      <vt:lpstr>Causal Relationship Example </vt:lpstr>
      <vt:lpstr>Causal Relationship Example Continued</vt:lpstr>
      <vt:lpstr>Key Message</vt:lpstr>
      <vt:lpstr>Situating the Storm Clouds Example</vt:lpstr>
      <vt:lpstr>PowerPoint Presentation</vt:lpstr>
      <vt:lpstr>PowerPoint Presentation</vt:lpstr>
      <vt:lpstr>Example: Focused Problem Statement </vt:lpstr>
      <vt:lpstr>Activity</vt:lpstr>
      <vt:lpstr>Exercise: Data Analysis on Math Teaching Learning Process</vt:lpstr>
      <vt:lpstr>Exercise: Data Analysis on Math Teaching Process</vt:lpstr>
      <vt:lpstr>Exercise: Data Analysis on Math Teaching Learning Process</vt:lpstr>
      <vt:lpstr>Case: Defining the Focused Problem Statement </vt:lpstr>
      <vt:lpstr>PROCESS MAP in PROBLEM SOLVING</vt:lpstr>
      <vt:lpstr>PowerPoint Presentation</vt:lpstr>
      <vt:lpstr>PowerPoint Presentation</vt:lpstr>
      <vt:lpstr>PowerPoint Presentation</vt:lpstr>
      <vt:lpstr>PowerPoint Presentation</vt:lpstr>
      <vt:lpstr>SIPOC  ( Current State) </vt:lpstr>
      <vt:lpstr>PowerPoint Presentation</vt:lpstr>
      <vt:lpstr>PowerPoint Presentation</vt:lpstr>
    </vt:vector>
  </TitlesOfParts>
  <Company>DLSU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Focused Problem Statement</dc:title>
  <dc:creator>Victor Paolo Reyes</dc:creator>
  <cp:lastModifiedBy>User</cp:lastModifiedBy>
  <cp:revision>198</cp:revision>
  <dcterms:created xsi:type="dcterms:W3CDTF">2014-01-04T03:27:32Z</dcterms:created>
  <dcterms:modified xsi:type="dcterms:W3CDTF">2015-10-23T21:56:14Z</dcterms:modified>
</cp:coreProperties>
</file>