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diagrams/layout4.xml" ContentType="application/vnd.openxmlformats-officedocument.drawingml.diagramLayout+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diagrams/data5.xml" ContentType="application/vnd.openxmlformats-officedocument.drawingml.diagramData+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1"/>
  </p:sldMasterIdLst>
  <p:notesMasterIdLst>
    <p:notesMasterId r:id="rId57"/>
  </p:notesMasterIdLst>
  <p:handoutMasterIdLst>
    <p:handoutMasterId r:id="rId58"/>
  </p:handoutMasterIdLst>
  <p:sldIdLst>
    <p:sldId id="449" r:id="rId2"/>
    <p:sldId id="445" r:id="rId3"/>
    <p:sldId id="391" r:id="rId4"/>
    <p:sldId id="448" r:id="rId5"/>
    <p:sldId id="465" r:id="rId6"/>
    <p:sldId id="393" r:id="rId7"/>
    <p:sldId id="394" r:id="rId8"/>
    <p:sldId id="395" r:id="rId9"/>
    <p:sldId id="452" r:id="rId10"/>
    <p:sldId id="468" r:id="rId11"/>
    <p:sldId id="398" r:id="rId12"/>
    <p:sldId id="399" r:id="rId13"/>
    <p:sldId id="400" r:id="rId14"/>
    <p:sldId id="401" r:id="rId15"/>
    <p:sldId id="402" r:id="rId16"/>
    <p:sldId id="403" r:id="rId17"/>
    <p:sldId id="404" r:id="rId18"/>
    <p:sldId id="405" r:id="rId19"/>
    <p:sldId id="406" r:id="rId20"/>
    <p:sldId id="407" r:id="rId21"/>
    <p:sldId id="408" r:id="rId22"/>
    <p:sldId id="409" r:id="rId23"/>
    <p:sldId id="469" r:id="rId24"/>
    <p:sldId id="474" r:id="rId25"/>
    <p:sldId id="432" r:id="rId26"/>
    <p:sldId id="433" r:id="rId27"/>
    <p:sldId id="434" r:id="rId28"/>
    <p:sldId id="435" r:id="rId29"/>
    <p:sldId id="436" r:id="rId30"/>
    <p:sldId id="416" r:id="rId31"/>
    <p:sldId id="417" r:id="rId32"/>
    <p:sldId id="418" r:id="rId33"/>
    <p:sldId id="419" r:id="rId34"/>
    <p:sldId id="420" r:id="rId35"/>
    <p:sldId id="421" r:id="rId36"/>
    <p:sldId id="422" r:id="rId37"/>
    <p:sldId id="423" r:id="rId38"/>
    <p:sldId id="453" r:id="rId39"/>
    <p:sldId id="454" r:id="rId40"/>
    <p:sldId id="455" r:id="rId41"/>
    <p:sldId id="424" r:id="rId42"/>
    <p:sldId id="425" r:id="rId43"/>
    <p:sldId id="456" r:id="rId44"/>
    <p:sldId id="457" r:id="rId45"/>
    <p:sldId id="458" r:id="rId46"/>
    <p:sldId id="459" r:id="rId47"/>
    <p:sldId id="460" r:id="rId48"/>
    <p:sldId id="470" r:id="rId49"/>
    <p:sldId id="462" r:id="rId50"/>
    <p:sldId id="437" r:id="rId51"/>
    <p:sldId id="427" r:id="rId52"/>
    <p:sldId id="473" r:id="rId53"/>
    <p:sldId id="428" r:id="rId54"/>
    <p:sldId id="464" r:id="rId55"/>
    <p:sldId id="429"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18BE4B"/>
    <a:srgbClr val="CC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477" autoAdjust="0"/>
  </p:normalViewPr>
  <p:slideViewPr>
    <p:cSldViewPr snapToGrid="0" snapToObjects="1">
      <p:cViewPr varScale="1">
        <p:scale>
          <a:sx n="56" d="100"/>
          <a:sy n="56" d="100"/>
        </p:scale>
        <p:origin x="-176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DFE106-572E-F046-B009-352D46B7D74F}" type="doc">
      <dgm:prSet loTypeId="urn:microsoft.com/office/officeart/2005/8/layout/hProcess9" loCatId="" qsTypeId="urn:microsoft.com/office/officeart/2005/8/quickstyle/simple4" qsCatId="simple" csTypeId="urn:microsoft.com/office/officeart/2005/8/colors/accent1_2" csCatId="accent1" phldr="1"/>
      <dgm:spPr/>
    </dgm:pt>
    <dgm:pt modelId="{519ED603-312B-BB4D-A973-5850015A0923}">
      <dgm:prSet phldrT="[Text]"/>
      <dgm:spPr/>
      <dgm:t>
        <a:bodyPr/>
        <a:lstStyle/>
        <a:p>
          <a:r>
            <a:rPr lang="en-US" dirty="0" smtClean="0"/>
            <a:t>Do Root Cause Analysis</a:t>
          </a:r>
          <a:endParaRPr lang="en-US" dirty="0"/>
        </a:p>
      </dgm:t>
    </dgm:pt>
    <dgm:pt modelId="{E8217F1C-0D7C-3540-A854-9D0F2BEE6435}" type="parTrans" cxnId="{26E14275-4661-6748-B73E-E75A1149FCF8}">
      <dgm:prSet/>
      <dgm:spPr/>
      <dgm:t>
        <a:bodyPr/>
        <a:lstStyle/>
        <a:p>
          <a:endParaRPr lang="en-US"/>
        </a:p>
      </dgm:t>
    </dgm:pt>
    <dgm:pt modelId="{D473FE35-4D59-274F-873B-43FE605098F1}" type="sibTrans" cxnId="{26E14275-4661-6748-B73E-E75A1149FCF8}">
      <dgm:prSet/>
      <dgm:spPr/>
      <dgm:t>
        <a:bodyPr/>
        <a:lstStyle/>
        <a:p>
          <a:endParaRPr lang="en-US"/>
        </a:p>
      </dgm:t>
    </dgm:pt>
    <dgm:pt modelId="{8C933C14-CD62-0C4C-9E0F-FEE606707AF6}">
      <dgm:prSet phldrT="[Text]"/>
      <dgm:spPr>
        <a:solidFill>
          <a:srgbClr val="A6A6A6"/>
        </a:solidFill>
      </dgm:spPr>
      <dgm:t>
        <a:bodyPr/>
        <a:lstStyle/>
        <a:p>
          <a:r>
            <a:rPr lang="en-US" dirty="0" smtClean="0"/>
            <a:t>Develop Solutions</a:t>
          </a:r>
          <a:endParaRPr lang="en-US" dirty="0"/>
        </a:p>
      </dgm:t>
    </dgm:pt>
    <dgm:pt modelId="{206DC0E9-FAB7-7A4F-8B5B-2562A769ACA8}" type="parTrans" cxnId="{07E5E501-8B65-D148-87A6-210644F80D4B}">
      <dgm:prSet/>
      <dgm:spPr/>
      <dgm:t>
        <a:bodyPr/>
        <a:lstStyle/>
        <a:p>
          <a:endParaRPr lang="en-US"/>
        </a:p>
      </dgm:t>
    </dgm:pt>
    <dgm:pt modelId="{F155ED81-688D-9349-9E48-E4C48FF3C105}" type="sibTrans" cxnId="{07E5E501-8B65-D148-87A6-210644F80D4B}">
      <dgm:prSet/>
      <dgm:spPr/>
      <dgm:t>
        <a:bodyPr/>
        <a:lstStyle/>
        <a:p>
          <a:endParaRPr lang="en-US"/>
        </a:p>
      </dgm:t>
    </dgm:pt>
    <dgm:pt modelId="{34923839-77B4-BD41-8E6A-0D0E3C09F971}">
      <dgm:prSet phldrT="[Text]"/>
      <dgm:spPr>
        <a:solidFill>
          <a:srgbClr val="A6A6A6"/>
        </a:solidFill>
      </dgm:spPr>
      <dgm:t>
        <a:bodyPr/>
        <a:lstStyle/>
        <a:p>
          <a:r>
            <a:rPr lang="en-US" dirty="0" smtClean="0"/>
            <a:t>Finalize Improvement Plans</a:t>
          </a:r>
        </a:p>
      </dgm:t>
    </dgm:pt>
    <dgm:pt modelId="{85C3DCB2-74FF-1347-A667-2252DC8D32FB}" type="parTrans" cxnId="{C5B91C1F-1069-F04E-9825-6F4881E84D62}">
      <dgm:prSet/>
      <dgm:spPr/>
      <dgm:t>
        <a:bodyPr/>
        <a:lstStyle/>
        <a:p>
          <a:endParaRPr lang="en-US"/>
        </a:p>
      </dgm:t>
    </dgm:pt>
    <dgm:pt modelId="{FEEA21D6-F802-A74E-BFB1-A1C287D84C14}" type="sibTrans" cxnId="{C5B91C1F-1069-F04E-9825-6F4881E84D62}">
      <dgm:prSet/>
      <dgm:spPr/>
      <dgm:t>
        <a:bodyPr/>
        <a:lstStyle/>
        <a:p>
          <a:endParaRPr lang="en-US"/>
        </a:p>
      </dgm:t>
    </dgm:pt>
    <dgm:pt modelId="{AEFA5BE6-E742-6445-9A5C-B201748979C4}" type="pres">
      <dgm:prSet presAssocID="{6EDFE106-572E-F046-B009-352D46B7D74F}" presName="CompostProcess" presStyleCnt="0">
        <dgm:presLayoutVars>
          <dgm:dir/>
          <dgm:resizeHandles val="exact"/>
        </dgm:presLayoutVars>
      </dgm:prSet>
      <dgm:spPr/>
    </dgm:pt>
    <dgm:pt modelId="{4F049E5C-3073-884A-B9E4-9A9AC63C77CB}" type="pres">
      <dgm:prSet presAssocID="{6EDFE106-572E-F046-B009-352D46B7D74F}" presName="arrow" presStyleLbl="bgShp" presStyleIdx="0" presStyleCnt="1"/>
      <dgm:spPr/>
    </dgm:pt>
    <dgm:pt modelId="{B72B3CCD-98BF-F842-AA95-C6384F9DA65D}" type="pres">
      <dgm:prSet presAssocID="{6EDFE106-572E-F046-B009-352D46B7D74F}" presName="linearProcess" presStyleCnt="0"/>
      <dgm:spPr/>
    </dgm:pt>
    <dgm:pt modelId="{BD009699-D81F-5E40-BE61-3DD65DB918D2}" type="pres">
      <dgm:prSet presAssocID="{519ED603-312B-BB4D-A973-5850015A0923}" presName="textNode" presStyleLbl="node1" presStyleIdx="0" presStyleCnt="3">
        <dgm:presLayoutVars>
          <dgm:bulletEnabled val="1"/>
        </dgm:presLayoutVars>
      </dgm:prSet>
      <dgm:spPr/>
      <dgm:t>
        <a:bodyPr/>
        <a:lstStyle/>
        <a:p>
          <a:endParaRPr lang="en-US"/>
        </a:p>
      </dgm:t>
    </dgm:pt>
    <dgm:pt modelId="{4511DDAA-A7A4-EE4B-9474-B31FB7DB6E96}" type="pres">
      <dgm:prSet presAssocID="{D473FE35-4D59-274F-873B-43FE605098F1}" presName="sibTrans" presStyleCnt="0"/>
      <dgm:spPr/>
    </dgm:pt>
    <dgm:pt modelId="{201EE76A-79A4-B642-A21D-FB4F9280F676}" type="pres">
      <dgm:prSet presAssocID="{8C933C14-CD62-0C4C-9E0F-FEE606707AF6}" presName="textNode" presStyleLbl="node1" presStyleIdx="1" presStyleCnt="3">
        <dgm:presLayoutVars>
          <dgm:bulletEnabled val="1"/>
        </dgm:presLayoutVars>
      </dgm:prSet>
      <dgm:spPr/>
      <dgm:t>
        <a:bodyPr/>
        <a:lstStyle/>
        <a:p>
          <a:endParaRPr lang="en-US"/>
        </a:p>
      </dgm:t>
    </dgm:pt>
    <dgm:pt modelId="{D03CB86F-86C0-D24E-B2F9-16CE110A679B}" type="pres">
      <dgm:prSet presAssocID="{F155ED81-688D-9349-9E48-E4C48FF3C105}" presName="sibTrans" presStyleCnt="0"/>
      <dgm:spPr/>
    </dgm:pt>
    <dgm:pt modelId="{141B6EED-3302-5D48-B95D-4ACE31D25FD1}" type="pres">
      <dgm:prSet presAssocID="{34923839-77B4-BD41-8E6A-0D0E3C09F971}" presName="textNode" presStyleLbl="node1" presStyleIdx="2" presStyleCnt="3">
        <dgm:presLayoutVars>
          <dgm:bulletEnabled val="1"/>
        </dgm:presLayoutVars>
      </dgm:prSet>
      <dgm:spPr/>
      <dgm:t>
        <a:bodyPr/>
        <a:lstStyle/>
        <a:p>
          <a:endParaRPr lang="en-US"/>
        </a:p>
      </dgm:t>
    </dgm:pt>
  </dgm:ptLst>
  <dgm:cxnLst>
    <dgm:cxn modelId="{9D330FE3-6F74-974D-AAB7-C7C513E1945E}" type="presOf" srcId="{6EDFE106-572E-F046-B009-352D46B7D74F}" destId="{AEFA5BE6-E742-6445-9A5C-B201748979C4}" srcOrd="0" destOrd="0" presId="urn:microsoft.com/office/officeart/2005/8/layout/hProcess9"/>
    <dgm:cxn modelId="{CC9D6740-0016-0D4E-AB36-0F69D0D667EF}" type="presOf" srcId="{519ED603-312B-BB4D-A973-5850015A0923}" destId="{BD009699-D81F-5E40-BE61-3DD65DB918D2}" srcOrd="0" destOrd="0" presId="urn:microsoft.com/office/officeart/2005/8/layout/hProcess9"/>
    <dgm:cxn modelId="{35E7CCE4-CCF4-DF4F-927A-703B20E0D8EE}" type="presOf" srcId="{34923839-77B4-BD41-8E6A-0D0E3C09F971}" destId="{141B6EED-3302-5D48-B95D-4ACE31D25FD1}" srcOrd="0" destOrd="0" presId="urn:microsoft.com/office/officeart/2005/8/layout/hProcess9"/>
    <dgm:cxn modelId="{26E14275-4661-6748-B73E-E75A1149FCF8}" srcId="{6EDFE106-572E-F046-B009-352D46B7D74F}" destId="{519ED603-312B-BB4D-A973-5850015A0923}" srcOrd="0" destOrd="0" parTransId="{E8217F1C-0D7C-3540-A854-9D0F2BEE6435}" sibTransId="{D473FE35-4D59-274F-873B-43FE605098F1}"/>
    <dgm:cxn modelId="{C5B91C1F-1069-F04E-9825-6F4881E84D62}" srcId="{6EDFE106-572E-F046-B009-352D46B7D74F}" destId="{34923839-77B4-BD41-8E6A-0D0E3C09F971}" srcOrd="2" destOrd="0" parTransId="{85C3DCB2-74FF-1347-A667-2252DC8D32FB}" sibTransId="{FEEA21D6-F802-A74E-BFB1-A1C287D84C14}"/>
    <dgm:cxn modelId="{07E5E501-8B65-D148-87A6-210644F80D4B}" srcId="{6EDFE106-572E-F046-B009-352D46B7D74F}" destId="{8C933C14-CD62-0C4C-9E0F-FEE606707AF6}" srcOrd="1" destOrd="0" parTransId="{206DC0E9-FAB7-7A4F-8B5B-2562A769ACA8}" sibTransId="{F155ED81-688D-9349-9E48-E4C48FF3C105}"/>
    <dgm:cxn modelId="{23ADA81C-A0F2-CB41-91AA-B84E1352BAD4}" type="presOf" srcId="{8C933C14-CD62-0C4C-9E0F-FEE606707AF6}" destId="{201EE76A-79A4-B642-A21D-FB4F9280F676}" srcOrd="0" destOrd="0" presId="urn:microsoft.com/office/officeart/2005/8/layout/hProcess9"/>
    <dgm:cxn modelId="{2426226C-F0D4-BC44-88CA-C7119B071347}" type="presParOf" srcId="{AEFA5BE6-E742-6445-9A5C-B201748979C4}" destId="{4F049E5C-3073-884A-B9E4-9A9AC63C77CB}" srcOrd="0" destOrd="0" presId="urn:microsoft.com/office/officeart/2005/8/layout/hProcess9"/>
    <dgm:cxn modelId="{44D18761-32BD-154E-A527-D37DC3A95FAB}" type="presParOf" srcId="{AEFA5BE6-E742-6445-9A5C-B201748979C4}" destId="{B72B3CCD-98BF-F842-AA95-C6384F9DA65D}" srcOrd="1" destOrd="0" presId="urn:microsoft.com/office/officeart/2005/8/layout/hProcess9"/>
    <dgm:cxn modelId="{3D586781-46E4-5C49-B6E7-FAB583BDBA10}" type="presParOf" srcId="{B72B3CCD-98BF-F842-AA95-C6384F9DA65D}" destId="{BD009699-D81F-5E40-BE61-3DD65DB918D2}" srcOrd="0" destOrd="0" presId="urn:microsoft.com/office/officeart/2005/8/layout/hProcess9"/>
    <dgm:cxn modelId="{A5343562-22E7-8148-A9B3-48CB902EAA2C}" type="presParOf" srcId="{B72B3CCD-98BF-F842-AA95-C6384F9DA65D}" destId="{4511DDAA-A7A4-EE4B-9474-B31FB7DB6E96}" srcOrd="1" destOrd="0" presId="urn:microsoft.com/office/officeart/2005/8/layout/hProcess9"/>
    <dgm:cxn modelId="{44308F4D-B390-DE41-801E-43B6B4D954A6}" type="presParOf" srcId="{B72B3CCD-98BF-F842-AA95-C6384F9DA65D}" destId="{201EE76A-79A4-B642-A21D-FB4F9280F676}" srcOrd="2" destOrd="0" presId="urn:microsoft.com/office/officeart/2005/8/layout/hProcess9"/>
    <dgm:cxn modelId="{00E4CC87-A6CC-7444-A995-EE7767F271D6}" type="presParOf" srcId="{B72B3CCD-98BF-F842-AA95-C6384F9DA65D}" destId="{D03CB86F-86C0-D24E-B2F9-16CE110A679B}" srcOrd="3" destOrd="0" presId="urn:microsoft.com/office/officeart/2005/8/layout/hProcess9"/>
    <dgm:cxn modelId="{706F0592-9A45-8D48-9D8F-BC294AB5681D}" type="presParOf" srcId="{B72B3CCD-98BF-F842-AA95-C6384F9DA65D}" destId="{141B6EED-3302-5D48-B95D-4ACE31D25FD1}"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2844CB-0665-4343-8610-35110E68ABC9}"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5355ABF9-2A58-4449-8141-5260407E6FB3}">
      <dgm:prSet phldrT="[Text]" custT="1"/>
      <dgm:spPr/>
      <dgm:t>
        <a:bodyPr/>
        <a:lstStyle/>
        <a:p>
          <a:r>
            <a:rPr lang="en-PH" sz="2400" dirty="0" smtClean="0"/>
            <a:t>Inappropriate  Ready-made Lesson Plans</a:t>
          </a:r>
          <a:endParaRPr lang="en-PH" sz="2400" dirty="0"/>
        </a:p>
      </dgm:t>
    </dgm:pt>
    <dgm:pt modelId="{5E0737AD-A9EF-4C7C-BC6F-9ED14BB65096}" type="parTrans" cxnId="{E2C58BE7-6A91-4E53-8E34-188000FA2825}">
      <dgm:prSet/>
      <dgm:spPr/>
      <dgm:t>
        <a:bodyPr/>
        <a:lstStyle/>
        <a:p>
          <a:endParaRPr lang="en-PH"/>
        </a:p>
      </dgm:t>
    </dgm:pt>
    <dgm:pt modelId="{AE267A57-EDF1-4C5B-A42F-86FC9830825D}" type="sibTrans" cxnId="{E2C58BE7-6A91-4E53-8E34-188000FA2825}">
      <dgm:prSet/>
      <dgm:spPr/>
      <dgm:t>
        <a:bodyPr/>
        <a:lstStyle/>
        <a:p>
          <a:endParaRPr lang="en-PH"/>
        </a:p>
      </dgm:t>
    </dgm:pt>
    <dgm:pt modelId="{A93AA9FE-9436-4929-AA5D-3D364A960ED6}">
      <dgm:prSet phldrT="[Text]" custT="1"/>
      <dgm:spPr/>
      <dgm:t>
        <a:bodyPr/>
        <a:lstStyle/>
        <a:p>
          <a:pPr algn="l"/>
          <a:r>
            <a:rPr lang="en-PH" sz="2400" dirty="0" smtClean="0"/>
            <a:t>Budgeted quarterly</a:t>
          </a:r>
          <a:endParaRPr lang="en-PH" sz="2400" dirty="0"/>
        </a:p>
      </dgm:t>
    </dgm:pt>
    <dgm:pt modelId="{168F6C01-6E1C-4373-B560-4DD8FE822395}" type="parTrans" cxnId="{DDF199E1-1E1C-4D1E-B5A3-A8BA7DB4855E}">
      <dgm:prSet/>
      <dgm:spPr/>
      <dgm:t>
        <a:bodyPr/>
        <a:lstStyle/>
        <a:p>
          <a:endParaRPr lang="en-PH"/>
        </a:p>
      </dgm:t>
    </dgm:pt>
    <dgm:pt modelId="{84D8D554-A585-4A66-A6AF-7EE2DBF296E4}" type="sibTrans" cxnId="{DDF199E1-1E1C-4D1E-B5A3-A8BA7DB4855E}">
      <dgm:prSet/>
      <dgm:spPr/>
      <dgm:t>
        <a:bodyPr/>
        <a:lstStyle/>
        <a:p>
          <a:endParaRPr lang="en-PH"/>
        </a:p>
      </dgm:t>
    </dgm:pt>
    <dgm:pt modelId="{79E4A80A-3CB3-4E2E-BDA0-59ADA423FF3D}">
      <dgm:prSet phldrT="[Text]" custT="1"/>
      <dgm:spPr>
        <a:solidFill>
          <a:srgbClr val="FF0000">
            <a:alpha val="90000"/>
          </a:srgbClr>
        </a:solidFill>
      </dgm:spPr>
      <dgm:t>
        <a:bodyPr/>
        <a:lstStyle/>
        <a:p>
          <a:pPr algn="l"/>
          <a:r>
            <a:rPr lang="en-PH" sz="2400" dirty="0" smtClean="0">
              <a:solidFill>
                <a:schemeClr val="bg1"/>
              </a:solidFill>
            </a:rPr>
            <a:t>Required to follow the design</a:t>
          </a:r>
          <a:endParaRPr lang="en-PH" sz="2400" dirty="0">
            <a:solidFill>
              <a:schemeClr val="bg1"/>
            </a:solidFill>
          </a:endParaRPr>
        </a:p>
      </dgm:t>
    </dgm:pt>
    <dgm:pt modelId="{26220CAD-A086-4E2D-A878-6CF91830D4FD}" type="parTrans" cxnId="{415EB275-0977-402E-A9F3-F7200D05BBF8}">
      <dgm:prSet/>
      <dgm:spPr/>
      <dgm:t>
        <a:bodyPr/>
        <a:lstStyle/>
        <a:p>
          <a:endParaRPr lang="en-PH"/>
        </a:p>
      </dgm:t>
    </dgm:pt>
    <dgm:pt modelId="{7F222C4B-B2C2-43FB-93CD-0F1A1D7F587D}" type="sibTrans" cxnId="{415EB275-0977-402E-A9F3-F7200D05BBF8}">
      <dgm:prSet/>
      <dgm:spPr/>
      <dgm:t>
        <a:bodyPr/>
        <a:lstStyle/>
        <a:p>
          <a:endParaRPr lang="en-PH"/>
        </a:p>
      </dgm:t>
    </dgm:pt>
    <dgm:pt modelId="{5A16192D-CB05-45B1-9644-7C30E0A4FB7D}">
      <dgm:prSet phldrT="[Text]" custT="1"/>
      <dgm:spPr/>
      <dgm:t>
        <a:bodyPr/>
        <a:lstStyle/>
        <a:p>
          <a:r>
            <a:rPr lang="en-PH" sz="2400" dirty="0" smtClean="0"/>
            <a:t>Extra effort </a:t>
          </a:r>
          <a:endParaRPr lang="en-PH" sz="2400" dirty="0"/>
        </a:p>
      </dgm:t>
    </dgm:pt>
    <dgm:pt modelId="{0467049B-9229-4FF0-BBA7-DB59A02C4608}" type="parTrans" cxnId="{9CBA5814-BFA4-40D0-A33F-832B964926FD}">
      <dgm:prSet/>
      <dgm:spPr/>
      <dgm:t>
        <a:bodyPr/>
        <a:lstStyle/>
        <a:p>
          <a:endParaRPr lang="en-PH"/>
        </a:p>
      </dgm:t>
    </dgm:pt>
    <dgm:pt modelId="{2D4DC5F9-B9D5-4DD0-AA1D-64C62F446054}" type="sibTrans" cxnId="{9CBA5814-BFA4-40D0-A33F-832B964926FD}">
      <dgm:prSet/>
      <dgm:spPr/>
      <dgm:t>
        <a:bodyPr/>
        <a:lstStyle/>
        <a:p>
          <a:endParaRPr lang="en-PH"/>
        </a:p>
      </dgm:t>
    </dgm:pt>
    <dgm:pt modelId="{EEBE8209-A587-43FA-B4C4-23015E358B4B}">
      <dgm:prSet phldrT="[Text]" custT="1"/>
      <dgm:spPr/>
      <dgm:t>
        <a:bodyPr/>
        <a:lstStyle/>
        <a:p>
          <a:r>
            <a:rPr lang="en-PH" sz="2400" dirty="0" smtClean="0"/>
            <a:t>Procedure is not suited to some learners</a:t>
          </a:r>
          <a:endParaRPr lang="en-PH" sz="2400" dirty="0"/>
        </a:p>
      </dgm:t>
    </dgm:pt>
    <dgm:pt modelId="{F5AF0C19-0F3D-4790-B7E0-20CC9CED9EC8}" type="parTrans" cxnId="{FBB5DE56-88E3-4165-8E8B-AB75CD39E469}">
      <dgm:prSet/>
      <dgm:spPr/>
      <dgm:t>
        <a:bodyPr/>
        <a:lstStyle/>
        <a:p>
          <a:endParaRPr lang="en-PH"/>
        </a:p>
      </dgm:t>
    </dgm:pt>
    <dgm:pt modelId="{4932748F-6A51-49F4-9ABC-B814E6DF17ED}" type="sibTrans" cxnId="{FBB5DE56-88E3-4165-8E8B-AB75CD39E469}">
      <dgm:prSet/>
      <dgm:spPr/>
      <dgm:t>
        <a:bodyPr/>
        <a:lstStyle/>
        <a:p>
          <a:endParaRPr lang="en-PH"/>
        </a:p>
      </dgm:t>
    </dgm:pt>
    <dgm:pt modelId="{CD97B70B-44C9-4281-A998-67F8F03E6926}">
      <dgm:prSet phldrT="[Text]"/>
      <dgm:spPr>
        <a:solidFill>
          <a:srgbClr val="FF0000">
            <a:alpha val="90000"/>
          </a:srgbClr>
        </a:solidFill>
      </dgm:spPr>
      <dgm:t>
        <a:bodyPr/>
        <a:lstStyle/>
        <a:p>
          <a:r>
            <a:rPr lang="en-PH" dirty="0" smtClean="0">
              <a:solidFill>
                <a:schemeClr val="bg1"/>
              </a:solidFill>
            </a:rPr>
            <a:t>Time consuming</a:t>
          </a:r>
          <a:endParaRPr lang="en-PH" dirty="0">
            <a:solidFill>
              <a:schemeClr val="bg1"/>
            </a:solidFill>
          </a:endParaRPr>
        </a:p>
      </dgm:t>
    </dgm:pt>
    <dgm:pt modelId="{CCC0F652-D5A6-4D92-BDD7-1276C54F70B2}" type="parTrans" cxnId="{B5A77898-A83A-494D-839A-30BCCAF067AB}">
      <dgm:prSet/>
      <dgm:spPr/>
      <dgm:t>
        <a:bodyPr/>
        <a:lstStyle/>
        <a:p>
          <a:endParaRPr lang="en-PH"/>
        </a:p>
      </dgm:t>
    </dgm:pt>
    <dgm:pt modelId="{80197C50-905E-4725-A3DE-9C85BC447783}" type="sibTrans" cxnId="{B5A77898-A83A-494D-839A-30BCCAF067AB}">
      <dgm:prSet/>
      <dgm:spPr/>
      <dgm:t>
        <a:bodyPr/>
        <a:lstStyle/>
        <a:p>
          <a:endParaRPr lang="en-PH"/>
        </a:p>
      </dgm:t>
    </dgm:pt>
    <dgm:pt modelId="{F79B30A9-14BF-4048-89BA-C60DB723B681}">
      <dgm:prSet phldrT="[Text]" custT="1"/>
      <dgm:spPr/>
      <dgm:t>
        <a:bodyPr/>
        <a:lstStyle/>
        <a:p>
          <a:pPr algn="l"/>
          <a:r>
            <a:rPr lang="en-PH" sz="2400" dirty="0" smtClean="0"/>
            <a:t>Objectives are not suited to some learners</a:t>
          </a:r>
          <a:endParaRPr lang="en-PH" sz="2400" dirty="0"/>
        </a:p>
      </dgm:t>
    </dgm:pt>
    <dgm:pt modelId="{CD7B33D0-D61A-470C-8767-794906D37A2A}" type="parTrans" cxnId="{C2FBAC2D-6105-402A-B4C1-688AB8BF0589}">
      <dgm:prSet/>
      <dgm:spPr/>
      <dgm:t>
        <a:bodyPr/>
        <a:lstStyle/>
        <a:p>
          <a:endParaRPr lang="en-PH"/>
        </a:p>
      </dgm:t>
    </dgm:pt>
    <dgm:pt modelId="{980875EC-CC0F-4772-8D94-5A926122EA6A}" type="sibTrans" cxnId="{C2FBAC2D-6105-402A-B4C1-688AB8BF0589}">
      <dgm:prSet/>
      <dgm:spPr/>
      <dgm:t>
        <a:bodyPr/>
        <a:lstStyle/>
        <a:p>
          <a:endParaRPr lang="en-PH"/>
        </a:p>
      </dgm:t>
    </dgm:pt>
    <dgm:pt modelId="{FFB1D2C5-147D-4209-9A6D-CA3F0BA00A71}" type="pres">
      <dgm:prSet presAssocID="{FE2844CB-0665-4343-8610-35110E68ABC9}" presName="diagram" presStyleCnt="0">
        <dgm:presLayoutVars>
          <dgm:chPref val="1"/>
          <dgm:dir/>
          <dgm:animOne val="branch"/>
          <dgm:animLvl val="lvl"/>
          <dgm:resizeHandles/>
        </dgm:presLayoutVars>
      </dgm:prSet>
      <dgm:spPr/>
      <dgm:t>
        <a:bodyPr/>
        <a:lstStyle/>
        <a:p>
          <a:endParaRPr lang="en-PH"/>
        </a:p>
      </dgm:t>
    </dgm:pt>
    <dgm:pt modelId="{49733BEB-63F3-49CC-A90B-CB7B5AB55B55}" type="pres">
      <dgm:prSet presAssocID="{5355ABF9-2A58-4449-8141-5260407E6FB3}" presName="root" presStyleCnt="0"/>
      <dgm:spPr/>
    </dgm:pt>
    <dgm:pt modelId="{A954DED3-85A4-44EA-84E2-CF2F9E2F0D3E}" type="pres">
      <dgm:prSet presAssocID="{5355ABF9-2A58-4449-8141-5260407E6FB3}" presName="rootComposite" presStyleCnt="0"/>
      <dgm:spPr/>
    </dgm:pt>
    <dgm:pt modelId="{5B4DAF3E-8B1E-4BAA-9AE4-6B532DD66165}" type="pres">
      <dgm:prSet presAssocID="{5355ABF9-2A58-4449-8141-5260407E6FB3}" presName="rootText" presStyleLbl="node1" presStyleIdx="0" presStyleCnt="2" custScaleY="86173" custLinFactNeighborX="-21768" custLinFactNeighborY="-52"/>
      <dgm:spPr/>
      <dgm:t>
        <a:bodyPr/>
        <a:lstStyle/>
        <a:p>
          <a:endParaRPr lang="en-PH"/>
        </a:p>
      </dgm:t>
    </dgm:pt>
    <dgm:pt modelId="{9BC66F30-77F3-4496-BC50-6CD7103418CC}" type="pres">
      <dgm:prSet presAssocID="{5355ABF9-2A58-4449-8141-5260407E6FB3}" presName="rootConnector" presStyleLbl="node1" presStyleIdx="0" presStyleCnt="2"/>
      <dgm:spPr/>
      <dgm:t>
        <a:bodyPr/>
        <a:lstStyle/>
        <a:p>
          <a:endParaRPr lang="en-US"/>
        </a:p>
      </dgm:t>
    </dgm:pt>
    <dgm:pt modelId="{32094877-16B9-40A3-9C91-8028D849928B}" type="pres">
      <dgm:prSet presAssocID="{5355ABF9-2A58-4449-8141-5260407E6FB3}" presName="childShape" presStyleCnt="0"/>
      <dgm:spPr/>
    </dgm:pt>
    <dgm:pt modelId="{0E6914EE-C036-44E6-BC71-9D23AC127408}" type="pres">
      <dgm:prSet presAssocID="{168F6C01-6E1C-4373-B560-4DD8FE822395}" presName="Name13" presStyleLbl="parChTrans1D2" presStyleIdx="0" presStyleCnt="5"/>
      <dgm:spPr/>
      <dgm:t>
        <a:bodyPr/>
        <a:lstStyle/>
        <a:p>
          <a:endParaRPr lang="en-US"/>
        </a:p>
      </dgm:t>
    </dgm:pt>
    <dgm:pt modelId="{E12DE4FD-F1D5-47F4-83E4-F4A18CDD76A8}" type="pres">
      <dgm:prSet presAssocID="{A93AA9FE-9436-4929-AA5D-3D364A960ED6}" presName="childText" presStyleLbl="bgAcc1" presStyleIdx="0" presStyleCnt="5" custScaleY="48046" custLinFactNeighborX="-25945" custLinFactNeighborY="-4578">
        <dgm:presLayoutVars>
          <dgm:bulletEnabled val="1"/>
        </dgm:presLayoutVars>
      </dgm:prSet>
      <dgm:spPr/>
      <dgm:t>
        <a:bodyPr/>
        <a:lstStyle/>
        <a:p>
          <a:endParaRPr lang="en-PH"/>
        </a:p>
      </dgm:t>
    </dgm:pt>
    <dgm:pt modelId="{8943D3A2-068F-4FF1-A6DB-106A0E18B035}" type="pres">
      <dgm:prSet presAssocID="{26220CAD-A086-4E2D-A878-6CF91830D4FD}" presName="Name13" presStyleLbl="parChTrans1D2" presStyleIdx="1" presStyleCnt="5"/>
      <dgm:spPr/>
      <dgm:t>
        <a:bodyPr/>
        <a:lstStyle/>
        <a:p>
          <a:endParaRPr lang="en-US"/>
        </a:p>
      </dgm:t>
    </dgm:pt>
    <dgm:pt modelId="{4AAC7653-D88A-41AC-89C4-A9B7C860A072}" type="pres">
      <dgm:prSet presAssocID="{79E4A80A-3CB3-4E2E-BDA0-59ADA423FF3D}" presName="childText" presStyleLbl="bgAcc1" presStyleIdx="1" presStyleCnt="5" custScaleX="122781" custScaleY="63551" custLinFactNeighborX="-26140" custLinFactNeighborY="-11137">
        <dgm:presLayoutVars>
          <dgm:bulletEnabled val="1"/>
        </dgm:presLayoutVars>
      </dgm:prSet>
      <dgm:spPr/>
      <dgm:t>
        <a:bodyPr/>
        <a:lstStyle/>
        <a:p>
          <a:endParaRPr lang="en-PH"/>
        </a:p>
      </dgm:t>
    </dgm:pt>
    <dgm:pt modelId="{C28179CB-F39E-4E40-A3C2-8B4C31AF43F0}" type="pres">
      <dgm:prSet presAssocID="{CD7B33D0-D61A-470C-8767-794906D37A2A}" presName="Name13" presStyleLbl="parChTrans1D2" presStyleIdx="2" presStyleCnt="5"/>
      <dgm:spPr/>
      <dgm:t>
        <a:bodyPr/>
        <a:lstStyle/>
        <a:p>
          <a:endParaRPr lang="en-US"/>
        </a:p>
      </dgm:t>
    </dgm:pt>
    <dgm:pt modelId="{14C23AC0-D0BA-4FBF-800E-C7AEA3C008EB}" type="pres">
      <dgm:prSet presAssocID="{F79B30A9-14BF-4048-89BA-C60DB723B681}" presName="childText" presStyleLbl="bgAcc1" presStyleIdx="2" presStyleCnt="5" custScaleX="96648" custScaleY="68059" custLinFactNeighborX="-19582" custLinFactNeighborY="-26855">
        <dgm:presLayoutVars>
          <dgm:bulletEnabled val="1"/>
        </dgm:presLayoutVars>
      </dgm:prSet>
      <dgm:spPr/>
      <dgm:t>
        <a:bodyPr/>
        <a:lstStyle/>
        <a:p>
          <a:endParaRPr lang="en-PH"/>
        </a:p>
      </dgm:t>
    </dgm:pt>
    <dgm:pt modelId="{116541DA-1E3F-49C6-9E88-2BCE3562BD31}" type="pres">
      <dgm:prSet presAssocID="{5A16192D-CB05-45B1-9644-7C30E0A4FB7D}" presName="root" presStyleCnt="0"/>
      <dgm:spPr/>
    </dgm:pt>
    <dgm:pt modelId="{1B8A9E16-54DC-4F1F-A185-A74DDA642D9A}" type="pres">
      <dgm:prSet presAssocID="{5A16192D-CB05-45B1-9644-7C30E0A4FB7D}" presName="rootComposite" presStyleCnt="0"/>
      <dgm:spPr/>
    </dgm:pt>
    <dgm:pt modelId="{576B7886-162C-4A42-A737-E599F51C95DD}" type="pres">
      <dgm:prSet presAssocID="{5A16192D-CB05-45B1-9644-7C30E0A4FB7D}" presName="rootText" presStyleLbl="node1" presStyleIdx="1" presStyleCnt="2" custScaleY="89276" custLinFactNeighborX="30717" custLinFactNeighborY="-81"/>
      <dgm:spPr/>
      <dgm:t>
        <a:bodyPr/>
        <a:lstStyle/>
        <a:p>
          <a:endParaRPr lang="en-US"/>
        </a:p>
      </dgm:t>
    </dgm:pt>
    <dgm:pt modelId="{FE7199D1-F39F-4FCA-996C-45DC81DABF09}" type="pres">
      <dgm:prSet presAssocID="{5A16192D-CB05-45B1-9644-7C30E0A4FB7D}" presName="rootConnector" presStyleLbl="node1" presStyleIdx="1" presStyleCnt="2"/>
      <dgm:spPr/>
      <dgm:t>
        <a:bodyPr/>
        <a:lstStyle/>
        <a:p>
          <a:endParaRPr lang="en-US"/>
        </a:p>
      </dgm:t>
    </dgm:pt>
    <dgm:pt modelId="{176614A6-40C7-4893-881E-5AF757ED21A1}" type="pres">
      <dgm:prSet presAssocID="{5A16192D-CB05-45B1-9644-7C30E0A4FB7D}" presName="childShape" presStyleCnt="0"/>
      <dgm:spPr/>
    </dgm:pt>
    <dgm:pt modelId="{E59CE49F-30C2-4C4A-8D28-3E34E369C4C8}" type="pres">
      <dgm:prSet presAssocID="{F5AF0C19-0F3D-4790-B7E0-20CC9CED9EC8}" presName="Name13" presStyleLbl="parChTrans1D2" presStyleIdx="3" presStyleCnt="5"/>
      <dgm:spPr/>
      <dgm:t>
        <a:bodyPr/>
        <a:lstStyle/>
        <a:p>
          <a:endParaRPr lang="en-US"/>
        </a:p>
      </dgm:t>
    </dgm:pt>
    <dgm:pt modelId="{EB47EF84-AFB8-4A67-B560-0EFD3F517BAF}" type="pres">
      <dgm:prSet presAssocID="{EEBE8209-A587-43FA-B4C4-23015E358B4B}" presName="childText" presStyleLbl="bgAcc1" presStyleIdx="3" presStyleCnt="5" custScaleY="93378" custLinFactNeighborX="38396" custLinFactNeighborY="3886">
        <dgm:presLayoutVars>
          <dgm:bulletEnabled val="1"/>
        </dgm:presLayoutVars>
      </dgm:prSet>
      <dgm:spPr/>
      <dgm:t>
        <a:bodyPr/>
        <a:lstStyle/>
        <a:p>
          <a:endParaRPr lang="en-US"/>
        </a:p>
      </dgm:t>
    </dgm:pt>
    <dgm:pt modelId="{F1E3F6B7-C999-43B8-915F-3FE666D2D0AE}" type="pres">
      <dgm:prSet presAssocID="{CCC0F652-D5A6-4D92-BDD7-1276C54F70B2}" presName="Name13" presStyleLbl="parChTrans1D2" presStyleIdx="4" presStyleCnt="5"/>
      <dgm:spPr/>
      <dgm:t>
        <a:bodyPr/>
        <a:lstStyle/>
        <a:p>
          <a:endParaRPr lang="en-US"/>
        </a:p>
      </dgm:t>
    </dgm:pt>
    <dgm:pt modelId="{237FEA5A-BE8C-404B-893E-173F1DC90DBC}" type="pres">
      <dgm:prSet presAssocID="{CD97B70B-44C9-4281-A998-67F8F03E6926}" presName="childText" presStyleLbl="bgAcc1" presStyleIdx="4" presStyleCnt="5" custScaleY="58562" custLinFactNeighborX="38396" custLinFactNeighborY="-8213">
        <dgm:presLayoutVars>
          <dgm:bulletEnabled val="1"/>
        </dgm:presLayoutVars>
      </dgm:prSet>
      <dgm:spPr/>
      <dgm:t>
        <a:bodyPr/>
        <a:lstStyle/>
        <a:p>
          <a:endParaRPr lang="en-PH"/>
        </a:p>
      </dgm:t>
    </dgm:pt>
  </dgm:ptLst>
  <dgm:cxnLst>
    <dgm:cxn modelId="{F73156FB-9413-144E-9247-CBF6F9C8F804}" type="presOf" srcId="{5A16192D-CB05-45B1-9644-7C30E0A4FB7D}" destId="{576B7886-162C-4A42-A737-E599F51C95DD}" srcOrd="0" destOrd="0" presId="urn:microsoft.com/office/officeart/2005/8/layout/hierarchy3"/>
    <dgm:cxn modelId="{3CCCDD59-7118-294B-A434-FA19A95F7722}" type="presOf" srcId="{CCC0F652-D5A6-4D92-BDD7-1276C54F70B2}" destId="{F1E3F6B7-C999-43B8-915F-3FE666D2D0AE}" srcOrd="0" destOrd="0" presId="urn:microsoft.com/office/officeart/2005/8/layout/hierarchy3"/>
    <dgm:cxn modelId="{B3A22C3B-0BC4-DA4A-A6AD-28D974895CA8}" type="presOf" srcId="{CD97B70B-44C9-4281-A998-67F8F03E6926}" destId="{237FEA5A-BE8C-404B-893E-173F1DC90DBC}" srcOrd="0" destOrd="0" presId="urn:microsoft.com/office/officeart/2005/8/layout/hierarchy3"/>
    <dgm:cxn modelId="{E2C58BE7-6A91-4E53-8E34-188000FA2825}" srcId="{FE2844CB-0665-4343-8610-35110E68ABC9}" destId="{5355ABF9-2A58-4449-8141-5260407E6FB3}" srcOrd="0" destOrd="0" parTransId="{5E0737AD-A9EF-4C7C-BC6F-9ED14BB65096}" sibTransId="{AE267A57-EDF1-4C5B-A42F-86FC9830825D}"/>
    <dgm:cxn modelId="{9B4522FD-D9EB-B542-B871-D1B7B6F1F1E8}" type="presOf" srcId="{26220CAD-A086-4E2D-A878-6CF91830D4FD}" destId="{8943D3A2-068F-4FF1-A6DB-106A0E18B035}" srcOrd="0" destOrd="0" presId="urn:microsoft.com/office/officeart/2005/8/layout/hierarchy3"/>
    <dgm:cxn modelId="{CDE0C004-3A01-EE45-8764-B0F2D2255FFE}" type="presOf" srcId="{5355ABF9-2A58-4449-8141-5260407E6FB3}" destId="{9BC66F30-77F3-4496-BC50-6CD7103418CC}" srcOrd="1" destOrd="0" presId="urn:microsoft.com/office/officeart/2005/8/layout/hierarchy3"/>
    <dgm:cxn modelId="{A9A579B4-5FEC-4A41-8B47-248B4448AB38}" type="presOf" srcId="{A93AA9FE-9436-4929-AA5D-3D364A960ED6}" destId="{E12DE4FD-F1D5-47F4-83E4-F4A18CDD76A8}" srcOrd="0" destOrd="0" presId="urn:microsoft.com/office/officeart/2005/8/layout/hierarchy3"/>
    <dgm:cxn modelId="{00CBB08A-6DF8-7B47-B6BF-B3050A80EB95}" type="presOf" srcId="{EEBE8209-A587-43FA-B4C4-23015E358B4B}" destId="{EB47EF84-AFB8-4A67-B560-0EFD3F517BAF}" srcOrd="0" destOrd="0" presId="urn:microsoft.com/office/officeart/2005/8/layout/hierarchy3"/>
    <dgm:cxn modelId="{9CBA5814-BFA4-40D0-A33F-832B964926FD}" srcId="{FE2844CB-0665-4343-8610-35110E68ABC9}" destId="{5A16192D-CB05-45B1-9644-7C30E0A4FB7D}" srcOrd="1" destOrd="0" parTransId="{0467049B-9229-4FF0-BBA7-DB59A02C4608}" sibTransId="{2D4DC5F9-B9D5-4DD0-AA1D-64C62F446054}"/>
    <dgm:cxn modelId="{575A7FF9-763D-E44C-9C59-DC0BF98E9D99}" type="presOf" srcId="{5A16192D-CB05-45B1-9644-7C30E0A4FB7D}" destId="{FE7199D1-F39F-4FCA-996C-45DC81DABF09}" srcOrd="1" destOrd="0" presId="urn:microsoft.com/office/officeart/2005/8/layout/hierarchy3"/>
    <dgm:cxn modelId="{6BEF9D91-4587-8E46-B510-35DF0469D393}" type="presOf" srcId="{79E4A80A-3CB3-4E2E-BDA0-59ADA423FF3D}" destId="{4AAC7653-D88A-41AC-89C4-A9B7C860A072}" srcOrd="0" destOrd="0" presId="urn:microsoft.com/office/officeart/2005/8/layout/hierarchy3"/>
    <dgm:cxn modelId="{1DB0E039-F98F-8B41-827D-424461877359}" type="presOf" srcId="{5355ABF9-2A58-4449-8141-5260407E6FB3}" destId="{5B4DAF3E-8B1E-4BAA-9AE4-6B532DD66165}" srcOrd="0" destOrd="0" presId="urn:microsoft.com/office/officeart/2005/8/layout/hierarchy3"/>
    <dgm:cxn modelId="{1ABADC58-D0F1-6349-B1DF-8478D71A08BF}" type="presOf" srcId="{FE2844CB-0665-4343-8610-35110E68ABC9}" destId="{FFB1D2C5-147D-4209-9A6D-CA3F0BA00A71}" srcOrd="0" destOrd="0" presId="urn:microsoft.com/office/officeart/2005/8/layout/hierarchy3"/>
    <dgm:cxn modelId="{28773E1A-49EE-4A4A-B4A1-D03082D9BFF7}" type="presOf" srcId="{CD7B33D0-D61A-470C-8767-794906D37A2A}" destId="{C28179CB-F39E-4E40-A3C2-8B4C31AF43F0}" srcOrd="0" destOrd="0" presId="urn:microsoft.com/office/officeart/2005/8/layout/hierarchy3"/>
    <dgm:cxn modelId="{FBB5DE56-88E3-4165-8E8B-AB75CD39E469}" srcId="{5A16192D-CB05-45B1-9644-7C30E0A4FB7D}" destId="{EEBE8209-A587-43FA-B4C4-23015E358B4B}" srcOrd="0" destOrd="0" parTransId="{F5AF0C19-0F3D-4790-B7E0-20CC9CED9EC8}" sibTransId="{4932748F-6A51-49F4-9ABC-B814E6DF17ED}"/>
    <dgm:cxn modelId="{6FD9F5B2-EF88-1C49-A718-5A35DC4977BA}" type="presOf" srcId="{F79B30A9-14BF-4048-89BA-C60DB723B681}" destId="{14C23AC0-D0BA-4FBF-800E-C7AEA3C008EB}" srcOrd="0" destOrd="0" presId="urn:microsoft.com/office/officeart/2005/8/layout/hierarchy3"/>
    <dgm:cxn modelId="{1A007FE7-477C-574D-9F35-F3D017B5A313}" type="presOf" srcId="{168F6C01-6E1C-4373-B560-4DD8FE822395}" destId="{0E6914EE-C036-44E6-BC71-9D23AC127408}" srcOrd="0" destOrd="0" presId="urn:microsoft.com/office/officeart/2005/8/layout/hierarchy3"/>
    <dgm:cxn modelId="{DDF199E1-1E1C-4D1E-B5A3-A8BA7DB4855E}" srcId="{5355ABF9-2A58-4449-8141-5260407E6FB3}" destId="{A93AA9FE-9436-4929-AA5D-3D364A960ED6}" srcOrd="0" destOrd="0" parTransId="{168F6C01-6E1C-4373-B560-4DD8FE822395}" sibTransId="{84D8D554-A585-4A66-A6AF-7EE2DBF296E4}"/>
    <dgm:cxn modelId="{415EB275-0977-402E-A9F3-F7200D05BBF8}" srcId="{5355ABF9-2A58-4449-8141-5260407E6FB3}" destId="{79E4A80A-3CB3-4E2E-BDA0-59ADA423FF3D}" srcOrd="1" destOrd="0" parTransId="{26220CAD-A086-4E2D-A878-6CF91830D4FD}" sibTransId="{7F222C4B-B2C2-43FB-93CD-0F1A1D7F587D}"/>
    <dgm:cxn modelId="{B5A77898-A83A-494D-839A-30BCCAF067AB}" srcId="{5A16192D-CB05-45B1-9644-7C30E0A4FB7D}" destId="{CD97B70B-44C9-4281-A998-67F8F03E6926}" srcOrd="1" destOrd="0" parTransId="{CCC0F652-D5A6-4D92-BDD7-1276C54F70B2}" sibTransId="{80197C50-905E-4725-A3DE-9C85BC447783}"/>
    <dgm:cxn modelId="{6C40184B-7ADB-0045-BBDB-47BB241BD135}" type="presOf" srcId="{F5AF0C19-0F3D-4790-B7E0-20CC9CED9EC8}" destId="{E59CE49F-30C2-4C4A-8D28-3E34E369C4C8}" srcOrd="0" destOrd="0" presId="urn:microsoft.com/office/officeart/2005/8/layout/hierarchy3"/>
    <dgm:cxn modelId="{C2FBAC2D-6105-402A-B4C1-688AB8BF0589}" srcId="{5355ABF9-2A58-4449-8141-5260407E6FB3}" destId="{F79B30A9-14BF-4048-89BA-C60DB723B681}" srcOrd="2" destOrd="0" parTransId="{CD7B33D0-D61A-470C-8767-794906D37A2A}" sibTransId="{980875EC-CC0F-4772-8D94-5A926122EA6A}"/>
    <dgm:cxn modelId="{73FBCA9F-6B27-734C-B6AB-E74EAE24520F}" type="presParOf" srcId="{FFB1D2C5-147D-4209-9A6D-CA3F0BA00A71}" destId="{49733BEB-63F3-49CC-A90B-CB7B5AB55B55}" srcOrd="0" destOrd="0" presId="urn:microsoft.com/office/officeart/2005/8/layout/hierarchy3"/>
    <dgm:cxn modelId="{65A080E5-F1F4-DC45-ADDE-53AA6F920C63}" type="presParOf" srcId="{49733BEB-63F3-49CC-A90B-CB7B5AB55B55}" destId="{A954DED3-85A4-44EA-84E2-CF2F9E2F0D3E}" srcOrd="0" destOrd="0" presId="urn:microsoft.com/office/officeart/2005/8/layout/hierarchy3"/>
    <dgm:cxn modelId="{A0B7D428-3096-F84C-B1BC-FFF528241FB9}" type="presParOf" srcId="{A954DED3-85A4-44EA-84E2-CF2F9E2F0D3E}" destId="{5B4DAF3E-8B1E-4BAA-9AE4-6B532DD66165}" srcOrd="0" destOrd="0" presId="urn:microsoft.com/office/officeart/2005/8/layout/hierarchy3"/>
    <dgm:cxn modelId="{BB8755F3-1624-9242-88A2-C3E280ADBACE}" type="presParOf" srcId="{A954DED3-85A4-44EA-84E2-CF2F9E2F0D3E}" destId="{9BC66F30-77F3-4496-BC50-6CD7103418CC}" srcOrd="1" destOrd="0" presId="urn:microsoft.com/office/officeart/2005/8/layout/hierarchy3"/>
    <dgm:cxn modelId="{B9BD5021-335A-C64A-9533-D470D9FCB06E}" type="presParOf" srcId="{49733BEB-63F3-49CC-A90B-CB7B5AB55B55}" destId="{32094877-16B9-40A3-9C91-8028D849928B}" srcOrd="1" destOrd="0" presId="urn:microsoft.com/office/officeart/2005/8/layout/hierarchy3"/>
    <dgm:cxn modelId="{171DE2B3-9EBB-364A-9028-FA11E5676417}" type="presParOf" srcId="{32094877-16B9-40A3-9C91-8028D849928B}" destId="{0E6914EE-C036-44E6-BC71-9D23AC127408}" srcOrd="0" destOrd="0" presId="urn:microsoft.com/office/officeart/2005/8/layout/hierarchy3"/>
    <dgm:cxn modelId="{60785174-F0AB-FC4E-A05E-E19F523417E6}" type="presParOf" srcId="{32094877-16B9-40A3-9C91-8028D849928B}" destId="{E12DE4FD-F1D5-47F4-83E4-F4A18CDD76A8}" srcOrd="1" destOrd="0" presId="urn:microsoft.com/office/officeart/2005/8/layout/hierarchy3"/>
    <dgm:cxn modelId="{7A684A44-4B33-1D4C-A5F5-77A042A69017}" type="presParOf" srcId="{32094877-16B9-40A3-9C91-8028D849928B}" destId="{8943D3A2-068F-4FF1-A6DB-106A0E18B035}" srcOrd="2" destOrd="0" presId="urn:microsoft.com/office/officeart/2005/8/layout/hierarchy3"/>
    <dgm:cxn modelId="{544C682D-F10D-1547-A273-9DD9A79E02D4}" type="presParOf" srcId="{32094877-16B9-40A3-9C91-8028D849928B}" destId="{4AAC7653-D88A-41AC-89C4-A9B7C860A072}" srcOrd="3" destOrd="0" presId="urn:microsoft.com/office/officeart/2005/8/layout/hierarchy3"/>
    <dgm:cxn modelId="{9D3E88FC-6E5F-344E-B26F-15CB14C31055}" type="presParOf" srcId="{32094877-16B9-40A3-9C91-8028D849928B}" destId="{C28179CB-F39E-4E40-A3C2-8B4C31AF43F0}" srcOrd="4" destOrd="0" presId="urn:microsoft.com/office/officeart/2005/8/layout/hierarchy3"/>
    <dgm:cxn modelId="{CBDF20E7-8BF9-184F-B3BC-A1C307FBB692}" type="presParOf" srcId="{32094877-16B9-40A3-9C91-8028D849928B}" destId="{14C23AC0-D0BA-4FBF-800E-C7AEA3C008EB}" srcOrd="5" destOrd="0" presId="urn:microsoft.com/office/officeart/2005/8/layout/hierarchy3"/>
    <dgm:cxn modelId="{D6D132C9-2BF3-AC4E-A46B-4FD885146FFB}" type="presParOf" srcId="{FFB1D2C5-147D-4209-9A6D-CA3F0BA00A71}" destId="{116541DA-1E3F-49C6-9E88-2BCE3562BD31}" srcOrd="1" destOrd="0" presId="urn:microsoft.com/office/officeart/2005/8/layout/hierarchy3"/>
    <dgm:cxn modelId="{D6DCC1F5-4A44-2C43-B2CC-98961F2AC870}" type="presParOf" srcId="{116541DA-1E3F-49C6-9E88-2BCE3562BD31}" destId="{1B8A9E16-54DC-4F1F-A185-A74DDA642D9A}" srcOrd="0" destOrd="0" presId="urn:microsoft.com/office/officeart/2005/8/layout/hierarchy3"/>
    <dgm:cxn modelId="{3ED1C4F3-F969-714E-ACC0-4A67F9B05A2D}" type="presParOf" srcId="{1B8A9E16-54DC-4F1F-A185-A74DDA642D9A}" destId="{576B7886-162C-4A42-A737-E599F51C95DD}" srcOrd="0" destOrd="0" presId="urn:microsoft.com/office/officeart/2005/8/layout/hierarchy3"/>
    <dgm:cxn modelId="{812C970B-696C-E24E-BF45-296E681E20CD}" type="presParOf" srcId="{1B8A9E16-54DC-4F1F-A185-A74DDA642D9A}" destId="{FE7199D1-F39F-4FCA-996C-45DC81DABF09}" srcOrd="1" destOrd="0" presId="urn:microsoft.com/office/officeart/2005/8/layout/hierarchy3"/>
    <dgm:cxn modelId="{348AF29D-F2E5-9745-A82C-18BE627E15FF}" type="presParOf" srcId="{116541DA-1E3F-49C6-9E88-2BCE3562BD31}" destId="{176614A6-40C7-4893-881E-5AF757ED21A1}" srcOrd="1" destOrd="0" presId="urn:microsoft.com/office/officeart/2005/8/layout/hierarchy3"/>
    <dgm:cxn modelId="{7130302C-EDFC-104D-98C4-AB55161737C6}" type="presParOf" srcId="{176614A6-40C7-4893-881E-5AF757ED21A1}" destId="{E59CE49F-30C2-4C4A-8D28-3E34E369C4C8}" srcOrd="0" destOrd="0" presId="urn:microsoft.com/office/officeart/2005/8/layout/hierarchy3"/>
    <dgm:cxn modelId="{BCE0A65F-B39A-EF48-AEEC-52ED5F3BA9F0}" type="presParOf" srcId="{176614A6-40C7-4893-881E-5AF757ED21A1}" destId="{EB47EF84-AFB8-4A67-B560-0EFD3F517BAF}" srcOrd="1" destOrd="0" presId="urn:microsoft.com/office/officeart/2005/8/layout/hierarchy3"/>
    <dgm:cxn modelId="{E225C70E-0C36-9242-B893-BDA4C4855987}" type="presParOf" srcId="{176614A6-40C7-4893-881E-5AF757ED21A1}" destId="{F1E3F6B7-C999-43B8-915F-3FE666D2D0AE}" srcOrd="2" destOrd="0" presId="urn:microsoft.com/office/officeart/2005/8/layout/hierarchy3"/>
    <dgm:cxn modelId="{53D89CED-53B7-D94E-9702-51B693266FFD}" type="presParOf" srcId="{176614A6-40C7-4893-881E-5AF757ED21A1}" destId="{237FEA5A-BE8C-404B-893E-173F1DC90DBC}" srcOrd="3"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2844CB-0665-4343-8610-35110E68ABC9}"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C0940E20-296F-423F-8BBE-55F4A1BE51D1}">
      <dgm:prSet phldrT="[Text]" custT="1"/>
      <dgm:spPr/>
      <dgm:t>
        <a:bodyPr/>
        <a:lstStyle/>
        <a:p>
          <a:r>
            <a:rPr lang="en-US" sz="2000" dirty="0" smtClean="0"/>
            <a:t>Not geared to the enhanced curriculum</a:t>
          </a:r>
          <a:endParaRPr lang="en-US" sz="2000" dirty="0"/>
        </a:p>
      </dgm:t>
    </dgm:pt>
    <dgm:pt modelId="{B56F6952-B6C0-428D-93FB-1B5A00379E42}" type="parTrans" cxnId="{42AD8AE0-D326-40B4-9A48-A210F4BCA550}">
      <dgm:prSet/>
      <dgm:spPr/>
      <dgm:t>
        <a:bodyPr/>
        <a:lstStyle/>
        <a:p>
          <a:endParaRPr lang="en-US"/>
        </a:p>
      </dgm:t>
    </dgm:pt>
    <dgm:pt modelId="{6778F056-6173-42AC-8327-3184CABE8C49}" type="sibTrans" cxnId="{42AD8AE0-D326-40B4-9A48-A210F4BCA550}">
      <dgm:prSet/>
      <dgm:spPr/>
      <dgm:t>
        <a:bodyPr/>
        <a:lstStyle/>
        <a:p>
          <a:endParaRPr lang="en-US"/>
        </a:p>
      </dgm:t>
    </dgm:pt>
    <dgm:pt modelId="{30A56C2F-9F2A-428A-8B19-FBC3BDB66941}">
      <dgm:prSet phldrT="[Text]" custT="1"/>
      <dgm:spPr/>
      <dgm:t>
        <a:bodyPr/>
        <a:lstStyle/>
        <a:p>
          <a:r>
            <a:rPr lang="en-US" sz="2000" dirty="0" smtClean="0"/>
            <a:t>Lack of Learners’ Materials in Filipino</a:t>
          </a:r>
          <a:endParaRPr lang="en-US" sz="2000" dirty="0"/>
        </a:p>
      </dgm:t>
    </dgm:pt>
    <dgm:pt modelId="{F1BA881B-50A8-4946-9793-6AC304180654}" type="parTrans" cxnId="{928738D3-0F3D-49C3-9B69-954C83494DEE}">
      <dgm:prSet/>
      <dgm:spPr/>
      <dgm:t>
        <a:bodyPr/>
        <a:lstStyle/>
        <a:p>
          <a:endParaRPr lang="en-PH"/>
        </a:p>
      </dgm:t>
    </dgm:pt>
    <dgm:pt modelId="{C96F953C-DB39-4ED5-AC94-690950356D66}" type="sibTrans" cxnId="{928738D3-0F3D-49C3-9B69-954C83494DEE}">
      <dgm:prSet/>
      <dgm:spPr/>
      <dgm:t>
        <a:bodyPr/>
        <a:lstStyle/>
        <a:p>
          <a:endParaRPr lang="en-PH"/>
        </a:p>
      </dgm:t>
    </dgm:pt>
    <dgm:pt modelId="{0C46A0A5-260F-4364-BEB8-1D606248B865}">
      <dgm:prSet phldrT="[Text]" custT="1"/>
      <dgm:spPr/>
      <dgm:t>
        <a:bodyPr/>
        <a:lstStyle/>
        <a:p>
          <a:r>
            <a:rPr lang="en-US" sz="2000" dirty="0" smtClean="0"/>
            <a:t>Lack of Learners’ Materials in Filipino</a:t>
          </a:r>
          <a:endParaRPr lang="en-US" sz="2000" dirty="0"/>
        </a:p>
      </dgm:t>
    </dgm:pt>
    <dgm:pt modelId="{CB379443-896D-4292-8117-0C8D5A616231}" type="parTrans" cxnId="{027635A7-DDE8-45F5-8265-A4637E1BEF43}">
      <dgm:prSet/>
      <dgm:spPr/>
      <dgm:t>
        <a:bodyPr/>
        <a:lstStyle/>
        <a:p>
          <a:endParaRPr lang="en-PH"/>
        </a:p>
      </dgm:t>
    </dgm:pt>
    <dgm:pt modelId="{97AB40FD-03E2-4075-B446-CD948CEAB314}" type="sibTrans" cxnId="{027635A7-DDE8-45F5-8265-A4637E1BEF43}">
      <dgm:prSet/>
      <dgm:spPr/>
      <dgm:t>
        <a:bodyPr/>
        <a:lstStyle/>
        <a:p>
          <a:endParaRPr lang="en-PH"/>
        </a:p>
      </dgm:t>
    </dgm:pt>
    <dgm:pt modelId="{1A7D0591-FE3D-401A-BA7A-B33326D1184C}">
      <dgm:prSet phldrT="[Text]" custT="1"/>
      <dgm:spPr/>
      <dgm:t>
        <a:bodyPr/>
        <a:lstStyle/>
        <a:p>
          <a:r>
            <a:rPr lang="en-US" sz="2000" dirty="0" smtClean="0"/>
            <a:t>Some old IMs are being used</a:t>
          </a:r>
          <a:endParaRPr lang="en-US" sz="2000" dirty="0"/>
        </a:p>
      </dgm:t>
    </dgm:pt>
    <dgm:pt modelId="{25D351B5-6838-4CE9-9011-72C338AB449D}" type="parTrans" cxnId="{ABCAC87B-17F9-42CD-9549-0EBF6D2C6D5E}">
      <dgm:prSet/>
      <dgm:spPr/>
      <dgm:t>
        <a:bodyPr/>
        <a:lstStyle/>
        <a:p>
          <a:endParaRPr lang="en-PH"/>
        </a:p>
      </dgm:t>
    </dgm:pt>
    <dgm:pt modelId="{68F4AEF4-803E-4FC6-93CA-2A2DB45ABB54}" type="sibTrans" cxnId="{ABCAC87B-17F9-42CD-9549-0EBF6D2C6D5E}">
      <dgm:prSet/>
      <dgm:spPr/>
      <dgm:t>
        <a:bodyPr/>
        <a:lstStyle/>
        <a:p>
          <a:endParaRPr lang="en-PH"/>
        </a:p>
      </dgm:t>
    </dgm:pt>
    <dgm:pt modelId="{B381BCFD-5666-42BB-80BE-7059F3168B32}" type="pres">
      <dgm:prSet presAssocID="{FE2844CB-0665-4343-8610-35110E68ABC9}" presName="diagram" presStyleCnt="0">
        <dgm:presLayoutVars>
          <dgm:chPref val="1"/>
          <dgm:dir/>
          <dgm:animOne val="branch"/>
          <dgm:animLvl val="lvl"/>
          <dgm:resizeHandles/>
        </dgm:presLayoutVars>
      </dgm:prSet>
      <dgm:spPr/>
      <dgm:t>
        <a:bodyPr/>
        <a:lstStyle/>
        <a:p>
          <a:endParaRPr lang="en-PH"/>
        </a:p>
      </dgm:t>
    </dgm:pt>
    <dgm:pt modelId="{1196FA40-0FAF-40C3-963E-B444D795E936}" type="pres">
      <dgm:prSet presAssocID="{C0940E20-296F-423F-8BBE-55F4A1BE51D1}" presName="root" presStyleCnt="0"/>
      <dgm:spPr/>
    </dgm:pt>
    <dgm:pt modelId="{59D929DA-AE8C-46D2-9563-7DF9737A0DF7}" type="pres">
      <dgm:prSet presAssocID="{C0940E20-296F-423F-8BBE-55F4A1BE51D1}" presName="rootComposite" presStyleCnt="0"/>
      <dgm:spPr/>
    </dgm:pt>
    <dgm:pt modelId="{D72AFC78-B74B-4CF6-9CD0-53EC8ACCE25B}" type="pres">
      <dgm:prSet presAssocID="{C0940E20-296F-423F-8BBE-55F4A1BE51D1}" presName="rootText" presStyleLbl="node1" presStyleIdx="0" presStyleCnt="1"/>
      <dgm:spPr/>
      <dgm:t>
        <a:bodyPr/>
        <a:lstStyle/>
        <a:p>
          <a:endParaRPr lang="en-PH"/>
        </a:p>
      </dgm:t>
    </dgm:pt>
    <dgm:pt modelId="{3467547E-ECFC-4E6D-B9EA-ED5C9B1D6488}" type="pres">
      <dgm:prSet presAssocID="{C0940E20-296F-423F-8BBE-55F4A1BE51D1}" presName="rootConnector" presStyleLbl="node1" presStyleIdx="0" presStyleCnt="1"/>
      <dgm:spPr/>
      <dgm:t>
        <a:bodyPr/>
        <a:lstStyle/>
        <a:p>
          <a:endParaRPr lang="en-PH"/>
        </a:p>
      </dgm:t>
    </dgm:pt>
    <dgm:pt modelId="{5D466079-F5B1-4917-84FC-E9B9B94FFBBF}" type="pres">
      <dgm:prSet presAssocID="{C0940E20-296F-423F-8BBE-55F4A1BE51D1}" presName="childShape" presStyleCnt="0"/>
      <dgm:spPr/>
    </dgm:pt>
    <dgm:pt modelId="{59A4F31A-D86E-43BB-8407-38682A035F31}" type="pres">
      <dgm:prSet presAssocID="{F1BA881B-50A8-4946-9793-6AC304180654}" presName="Name13" presStyleLbl="parChTrans1D2" presStyleIdx="0" presStyleCnt="3"/>
      <dgm:spPr/>
      <dgm:t>
        <a:bodyPr/>
        <a:lstStyle/>
        <a:p>
          <a:endParaRPr lang="en-US"/>
        </a:p>
      </dgm:t>
    </dgm:pt>
    <dgm:pt modelId="{D9357A24-3C5C-4137-B7D8-63569E65D87A}" type="pres">
      <dgm:prSet presAssocID="{30A56C2F-9F2A-428A-8B19-FBC3BDB66941}" presName="childText" presStyleLbl="bgAcc1" presStyleIdx="0" presStyleCnt="3">
        <dgm:presLayoutVars>
          <dgm:bulletEnabled val="1"/>
        </dgm:presLayoutVars>
      </dgm:prSet>
      <dgm:spPr/>
      <dgm:t>
        <a:bodyPr/>
        <a:lstStyle/>
        <a:p>
          <a:endParaRPr lang="en-PH"/>
        </a:p>
      </dgm:t>
    </dgm:pt>
    <dgm:pt modelId="{A659FC6B-15FF-4C43-A764-271579DCC8F6}" type="pres">
      <dgm:prSet presAssocID="{CB379443-896D-4292-8117-0C8D5A616231}" presName="Name13" presStyleLbl="parChTrans1D2" presStyleIdx="1" presStyleCnt="3"/>
      <dgm:spPr/>
      <dgm:t>
        <a:bodyPr/>
        <a:lstStyle/>
        <a:p>
          <a:endParaRPr lang="en-US"/>
        </a:p>
      </dgm:t>
    </dgm:pt>
    <dgm:pt modelId="{C9835FF1-CD2D-4CA0-B133-8A4E4C78A1AD}" type="pres">
      <dgm:prSet presAssocID="{0C46A0A5-260F-4364-BEB8-1D606248B865}" presName="childText" presStyleLbl="bgAcc1" presStyleIdx="1" presStyleCnt="3">
        <dgm:presLayoutVars>
          <dgm:bulletEnabled val="1"/>
        </dgm:presLayoutVars>
      </dgm:prSet>
      <dgm:spPr/>
      <dgm:t>
        <a:bodyPr/>
        <a:lstStyle/>
        <a:p>
          <a:endParaRPr lang="en-PH"/>
        </a:p>
      </dgm:t>
    </dgm:pt>
    <dgm:pt modelId="{FEFE8935-1F07-49FE-A04C-2843797B3D9D}" type="pres">
      <dgm:prSet presAssocID="{25D351B5-6838-4CE9-9011-72C338AB449D}" presName="Name13" presStyleLbl="parChTrans1D2" presStyleIdx="2" presStyleCnt="3"/>
      <dgm:spPr/>
      <dgm:t>
        <a:bodyPr/>
        <a:lstStyle/>
        <a:p>
          <a:endParaRPr lang="en-US"/>
        </a:p>
      </dgm:t>
    </dgm:pt>
    <dgm:pt modelId="{44C620C3-9EC2-44EC-BBA8-AB2720636167}" type="pres">
      <dgm:prSet presAssocID="{1A7D0591-FE3D-401A-BA7A-B33326D1184C}" presName="childText" presStyleLbl="bgAcc1" presStyleIdx="2" presStyleCnt="3">
        <dgm:presLayoutVars>
          <dgm:bulletEnabled val="1"/>
        </dgm:presLayoutVars>
      </dgm:prSet>
      <dgm:spPr/>
      <dgm:t>
        <a:bodyPr/>
        <a:lstStyle/>
        <a:p>
          <a:endParaRPr lang="en-PH"/>
        </a:p>
      </dgm:t>
    </dgm:pt>
  </dgm:ptLst>
  <dgm:cxnLst>
    <dgm:cxn modelId="{EE381195-4ACE-D349-AE10-D72D25142E92}" type="presOf" srcId="{FE2844CB-0665-4343-8610-35110E68ABC9}" destId="{B381BCFD-5666-42BB-80BE-7059F3168B32}" srcOrd="0" destOrd="0" presId="urn:microsoft.com/office/officeart/2005/8/layout/hierarchy3"/>
    <dgm:cxn modelId="{E625401C-538F-0948-AA66-0FFCD0358408}" type="presOf" srcId="{1A7D0591-FE3D-401A-BA7A-B33326D1184C}" destId="{44C620C3-9EC2-44EC-BBA8-AB2720636167}" srcOrd="0" destOrd="0" presId="urn:microsoft.com/office/officeart/2005/8/layout/hierarchy3"/>
    <dgm:cxn modelId="{A58EEEE1-A9AB-2449-9103-5FD0CBBB8053}" type="presOf" srcId="{C0940E20-296F-423F-8BBE-55F4A1BE51D1}" destId="{3467547E-ECFC-4E6D-B9EA-ED5C9B1D6488}" srcOrd="1" destOrd="0" presId="urn:microsoft.com/office/officeart/2005/8/layout/hierarchy3"/>
    <dgm:cxn modelId="{ABCAC87B-17F9-42CD-9549-0EBF6D2C6D5E}" srcId="{C0940E20-296F-423F-8BBE-55F4A1BE51D1}" destId="{1A7D0591-FE3D-401A-BA7A-B33326D1184C}" srcOrd="2" destOrd="0" parTransId="{25D351B5-6838-4CE9-9011-72C338AB449D}" sibTransId="{68F4AEF4-803E-4FC6-93CA-2A2DB45ABB54}"/>
    <dgm:cxn modelId="{22605440-C371-7A4D-ACC3-8085B902A595}" type="presOf" srcId="{F1BA881B-50A8-4946-9793-6AC304180654}" destId="{59A4F31A-D86E-43BB-8407-38682A035F31}" srcOrd="0" destOrd="0" presId="urn:microsoft.com/office/officeart/2005/8/layout/hierarchy3"/>
    <dgm:cxn modelId="{E1A4F531-193C-BB48-8195-B2A35DBB41A4}" type="presOf" srcId="{CB379443-896D-4292-8117-0C8D5A616231}" destId="{A659FC6B-15FF-4C43-A764-271579DCC8F6}" srcOrd="0" destOrd="0" presId="urn:microsoft.com/office/officeart/2005/8/layout/hierarchy3"/>
    <dgm:cxn modelId="{942A683E-3B34-2249-A542-A454F5CBD941}" type="presOf" srcId="{C0940E20-296F-423F-8BBE-55F4A1BE51D1}" destId="{D72AFC78-B74B-4CF6-9CD0-53EC8ACCE25B}" srcOrd="0" destOrd="0" presId="urn:microsoft.com/office/officeart/2005/8/layout/hierarchy3"/>
    <dgm:cxn modelId="{BEB35A99-8302-5B46-83BF-46855829FBB3}" type="presOf" srcId="{25D351B5-6838-4CE9-9011-72C338AB449D}" destId="{FEFE8935-1F07-49FE-A04C-2843797B3D9D}" srcOrd="0" destOrd="0" presId="urn:microsoft.com/office/officeart/2005/8/layout/hierarchy3"/>
    <dgm:cxn modelId="{027635A7-DDE8-45F5-8265-A4637E1BEF43}" srcId="{C0940E20-296F-423F-8BBE-55F4A1BE51D1}" destId="{0C46A0A5-260F-4364-BEB8-1D606248B865}" srcOrd="1" destOrd="0" parTransId="{CB379443-896D-4292-8117-0C8D5A616231}" sibTransId="{97AB40FD-03E2-4075-B446-CD948CEAB314}"/>
    <dgm:cxn modelId="{928738D3-0F3D-49C3-9B69-954C83494DEE}" srcId="{C0940E20-296F-423F-8BBE-55F4A1BE51D1}" destId="{30A56C2F-9F2A-428A-8B19-FBC3BDB66941}" srcOrd="0" destOrd="0" parTransId="{F1BA881B-50A8-4946-9793-6AC304180654}" sibTransId="{C96F953C-DB39-4ED5-AC94-690950356D66}"/>
    <dgm:cxn modelId="{596978DD-3AC7-AC4E-9573-D8893306CC1C}" type="presOf" srcId="{30A56C2F-9F2A-428A-8B19-FBC3BDB66941}" destId="{D9357A24-3C5C-4137-B7D8-63569E65D87A}" srcOrd="0" destOrd="0" presId="urn:microsoft.com/office/officeart/2005/8/layout/hierarchy3"/>
    <dgm:cxn modelId="{332EB777-92E4-E049-A16C-688E20996F51}" type="presOf" srcId="{0C46A0A5-260F-4364-BEB8-1D606248B865}" destId="{C9835FF1-CD2D-4CA0-B133-8A4E4C78A1AD}" srcOrd="0" destOrd="0" presId="urn:microsoft.com/office/officeart/2005/8/layout/hierarchy3"/>
    <dgm:cxn modelId="{42AD8AE0-D326-40B4-9A48-A210F4BCA550}" srcId="{FE2844CB-0665-4343-8610-35110E68ABC9}" destId="{C0940E20-296F-423F-8BBE-55F4A1BE51D1}" srcOrd="0" destOrd="0" parTransId="{B56F6952-B6C0-428D-93FB-1B5A00379E42}" sibTransId="{6778F056-6173-42AC-8327-3184CABE8C49}"/>
    <dgm:cxn modelId="{7AE6DA05-2879-2E46-AB9B-EFBE894E969B}" type="presParOf" srcId="{B381BCFD-5666-42BB-80BE-7059F3168B32}" destId="{1196FA40-0FAF-40C3-963E-B444D795E936}" srcOrd="0" destOrd="0" presId="urn:microsoft.com/office/officeart/2005/8/layout/hierarchy3"/>
    <dgm:cxn modelId="{D529A7D5-FB9A-214B-8A0F-B3D870FA5387}" type="presParOf" srcId="{1196FA40-0FAF-40C3-963E-B444D795E936}" destId="{59D929DA-AE8C-46D2-9563-7DF9737A0DF7}" srcOrd="0" destOrd="0" presId="urn:microsoft.com/office/officeart/2005/8/layout/hierarchy3"/>
    <dgm:cxn modelId="{0662F8D2-2C97-7C4E-B539-1E55D1748A2B}" type="presParOf" srcId="{59D929DA-AE8C-46D2-9563-7DF9737A0DF7}" destId="{D72AFC78-B74B-4CF6-9CD0-53EC8ACCE25B}" srcOrd="0" destOrd="0" presId="urn:microsoft.com/office/officeart/2005/8/layout/hierarchy3"/>
    <dgm:cxn modelId="{D7B6055F-E10F-FA48-913F-65971217DE6D}" type="presParOf" srcId="{59D929DA-AE8C-46D2-9563-7DF9737A0DF7}" destId="{3467547E-ECFC-4E6D-B9EA-ED5C9B1D6488}" srcOrd="1" destOrd="0" presId="urn:microsoft.com/office/officeart/2005/8/layout/hierarchy3"/>
    <dgm:cxn modelId="{77B38262-7F6D-9746-8712-67417C024D67}" type="presParOf" srcId="{1196FA40-0FAF-40C3-963E-B444D795E936}" destId="{5D466079-F5B1-4917-84FC-E9B9B94FFBBF}" srcOrd="1" destOrd="0" presId="urn:microsoft.com/office/officeart/2005/8/layout/hierarchy3"/>
    <dgm:cxn modelId="{93273C9E-B0F5-E847-B908-F02FBFC9D083}" type="presParOf" srcId="{5D466079-F5B1-4917-84FC-E9B9B94FFBBF}" destId="{59A4F31A-D86E-43BB-8407-38682A035F31}" srcOrd="0" destOrd="0" presId="urn:microsoft.com/office/officeart/2005/8/layout/hierarchy3"/>
    <dgm:cxn modelId="{3A0F43E9-1CF3-7545-9B61-5C7B315C96EE}" type="presParOf" srcId="{5D466079-F5B1-4917-84FC-E9B9B94FFBBF}" destId="{D9357A24-3C5C-4137-B7D8-63569E65D87A}" srcOrd="1" destOrd="0" presId="urn:microsoft.com/office/officeart/2005/8/layout/hierarchy3"/>
    <dgm:cxn modelId="{C02870A0-356D-8B4D-80D1-D89D8DE47BF2}" type="presParOf" srcId="{5D466079-F5B1-4917-84FC-E9B9B94FFBBF}" destId="{A659FC6B-15FF-4C43-A764-271579DCC8F6}" srcOrd="2" destOrd="0" presId="urn:microsoft.com/office/officeart/2005/8/layout/hierarchy3"/>
    <dgm:cxn modelId="{3FDEDB87-829C-D24F-865B-680DD26368D8}" type="presParOf" srcId="{5D466079-F5B1-4917-84FC-E9B9B94FFBBF}" destId="{C9835FF1-CD2D-4CA0-B133-8A4E4C78A1AD}" srcOrd="3" destOrd="0" presId="urn:microsoft.com/office/officeart/2005/8/layout/hierarchy3"/>
    <dgm:cxn modelId="{518B9FD6-B22F-1648-95F1-A957083C452D}" type="presParOf" srcId="{5D466079-F5B1-4917-84FC-E9B9B94FFBBF}" destId="{FEFE8935-1F07-49FE-A04C-2843797B3D9D}" srcOrd="4" destOrd="0" presId="urn:microsoft.com/office/officeart/2005/8/layout/hierarchy3"/>
    <dgm:cxn modelId="{103FF017-047D-9547-8F7C-9BF0317928D1}" type="presParOf" srcId="{5D466079-F5B1-4917-84FC-E9B9B94FFBBF}" destId="{44C620C3-9EC2-44EC-BBA8-AB2720636167}" srcOrd="5"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B083963-26BD-4490-AA34-C73271E0873C}"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PH"/>
        </a:p>
      </dgm:t>
    </dgm:pt>
    <dgm:pt modelId="{E0FAD24D-B122-4200-901E-F0348CDA727F}">
      <dgm:prSet phldrT="[Text]" custT="1"/>
      <dgm:spPr/>
      <dgm:t>
        <a:bodyPr/>
        <a:lstStyle/>
        <a:p>
          <a:r>
            <a:rPr lang="en-US" sz="2400" dirty="0" smtClean="0"/>
            <a:t>Poor Classroom Structure</a:t>
          </a:r>
          <a:endParaRPr lang="en-PH" sz="2400" dirty="0"/>
        </a:p>
      </dgm:t>
    </dgm:pt>
    <dgm:pt modelId="{9F1A9DD4-3C77-41C0-BCFC-89264A768BCF}" type="parTrans" cxnId="{C0BB5681-5A7D-42DE-821E-7B1BDBA4D2ED}">
      <dgm:prSet/>
      <dgm:spPr/>
      <dgm:t>
        <a:bodyPr/>
        <a:lstStyle/>
        <a:p>
          <a:endParaRPr lang="en-PH"/>
        </a:p>
      </dgm:t>
    </dgm:pt>
    <dgm:pt modelId="{61D99532-8361-4CAD-97A7-9274E419B6E0}" type="sibTrans" cxnId="{C0BB5681-5A7D-42DE-821E-7B1BDBA4D2ED}">
      <dgm:prSet/>
      <dgm:spPr/>
      <dgm:t>
        <a:bodyPr/>
        <a:lstStyle/>
        <a:p>
          <a:endParaRPr lang="en-PH"/>
        </a:p>
      </dgm:t>
    </dgm:pt>
    <dgm:pt modelId="{A7EBFBA9-31AA-4EDF-A45B-5BEF692A8A87}">
      <dgm:prSet phldrT="[Text]" custT="1"/>
      <dgm:spPr/>
      <dgm:t>
        <a:bodyPr/>
        <a:lstStyle/>
        <a:p>
          <a:r>
            <a:rPr lang="en-US" sz="2400" dirty="0" smtClean="0"/>
            <a:t>No Ceiling</a:t>
          </a:r>
          <a:endParaRPr lang="en-PH" sz="2400" dirty="0"/>
        </a:p>
      </dgm:t>
    </dgm:pt>
    <dgm:pt modelId="{A7CCF79B-136B-460D-8954-1E1BA2B59B1D}" type="parTrans" cxnId="{57DEDEBC-239F-453B-AEB1-66E432D6F728}">
      <dgm:prSet/>
      <dgm:spPr/>
      <dgm:t>
        <a:bodyPr/>
        <a:lstStyle/>
        <a:p>
          <a:endParaRPr lang="en-PH"/>
        </a:p>
      </dgm:t>
    </dgm:pt>
    <dgm:pt modelId="{BD71A4F2-EA6C-40CD-BAA2-80038343CCA8}" type="sibTrans" cxnId="{57DEDEBC-239F-453B-AEB1-66E432D6F728}">
      <dgm:prSet/>
      <dgm:spPr/>
      <dgm:t>
        <a:bodyPr/>
        <a:lstStyle/>
        <a:p>
          <a:endParaRPr lang="en-PH"/>
        </a:p>
      </dgm:t>
    </dgm:pt>
    <dgm:pt modelId="{2F28B5FD-C835-4F9A-AA88-7628CF8D5C01}">
      <dgm:prSet phldrT="[Text]" custT="1"/>
      <dgm:spPr>
        <a:solidFill>
          <a:srgbClr val="FF0000">
            <a:alpha val="90000"/>
          </a:srgbClr>
        </a:solidFill>
      </dgm:spPr>
      <dgm:t>
        <a:bodyPr/>
        <a:lstStyle/>
        <a:p>
          <a:r>
            <a:rPr lang="en-US" sz="2400" dirty="0" smtClean="0">
              <a:solidFill>
                <a:schemeClr val="bg1"/>
              </a:solidFill>
            </a:rPr>
            <a:t>Improper ventilation</a:t>
          </a:r>
          <a:endParaRPr lang="en-PH" sz="2400" dirty="0">
            <a:solidFill>
              <a:schemeClr val="bg1"/>
            </a:solidFill>
          </a:endParaRPr>
        </a:p>
      </dgm:t>
    </dgm:pt>
    <dgm:pt modelId="{D6C7D737-6EBA-4E0B-8BEF-3326F2D66AB5}" type="parTrans" cxnId="{195B212D-708E-4F1E-B188-1B76652358FB}">
      <dgm:prSet/>
      <dgm:spPr/>
      <dgm:t>
        <a:bodyPr/>
        <a:lstStyle/>
        <a:p>
          <a:endParaRPr lang="en-PH"/>
        </a:p>
      </dgm:t>
    </dgm:pt>
    <dgm:pt modelId="{58641D44-7F44-42D3-B2B9-852DD0073B61}" type="sibTrans" cxnId="{195B212D-708E-4F1E-B188-1B76652358FB}">
      <dgm:prSet/>
      <dgm:spPr/>
      <dgm:t>
        <a:bodyPr/>
        <a:lstStyle/>
        <a:p>
          <a:endParaRPr lang="en-PH"/>
        </a:p>
      </dgm:t>
    </dgm:pt>
    <dgm:pt modelId="{BB688654-769E-4774-B904-B8EF7C7882D7}">
      <dgm:prSet phldrT="[Text]" custT="1"/>
      <dgm:spPr/>
      <dgm:t>
        <a:bodyPr/>
        <a:lstStyle/>
        <a:p>
          <a:r>
            <a:rPr lang="en-US" sz="2400" dirty="0" smtClean="0"/>
            <a:t>Classroom is not conducive for learning</a:t>
          </a:r>
          <a:endParaRPr lang="en-PH" sz="2400" dirty="0"/>
        </a:p>
      </dgm:t>
    </dgm:pt>
    <dgm:pt modelId="{D522014E-4FC4-42D2-B015-F89980B4D752}" type="parTrans" cxnId="{205AC51A-7F96-4C39-B1E3-A973600FB81F}">
      <dgm:prSet/>
      <dgm:spPr/>
      <dgm:t>
        <a:bodyPr/>
        <a:lstStyle/>
        <a:p>
          <a:endParaRPr lang="en-PH"/>
        </a:p>
      </dgm:t>
    </dgm:pt>
    <dgm:pt modelId="{FE6C43E5-3461-4CDB-B28A-CC32BBE8C89E}" type="sibTrans" cxnId="{205AC51A-7F96-4C39-B1E3-A973600FB81F}">
      <dgm:prSet/>
      <dgm:spPr/>
      <dgm:t>
        <a:bodyPr/>
        <a:lstStyle/>
        <a:p>
          <a:endParaRPr lang="en-PH"/>
        </a:p>
      </dgm:t>
    </dgm:pt>
    <dgm:pt modelId="{20CDAA5C-A7BF-4AF0-B575-A448E32A8DAC}">
      <dgm:prSet phldrT="[Text]" custT="1"/>
      <dgm:spPr/>
      <dgm:t>
        <a:bodyPr/>
        <a:lstStyle/>
        <a:p>
          <a:r>
            <a:rPr lang="en-US" sz="2400" dirty="0" smtClean="0"/>
            <a:t>Big Class Size</a:t>
          </a:r>
          <a:endParaRPr lang="en-PH" sz="2400" dirty="0"/>
        </a:p>
      </dgm:t>
    </dgm:pt>
    <dgm:pt modelId="{82CAE2DB-576D-4703-842D-796843D9BB6A}" type="parTrans" cxnId="{31BA65A9-0C1E-4D10-957F-010BC683E070}">
      <dgm:prSet/>
      <dgm:spPr/>
      <dgm:t>
        <a:bodyPr/>
        <a:lstStyle/>
        <a:p>
          <a:endParaRPr lang="en-PH"/>
        </a:p>
      </dgm:t>
    </dgm:pt>
    <dgm:pt modelId="{BA4CE52F-D368-4470-BE6F-B64EF19BB722}" type="sibTrans" cxnId="{31BA65A9-0C1E-4D10-957F-010BC683E070}">
      <dgm:prSet/>
      <dgm:spPr/>
      <dgm:t>
        <a:bodyPr/>
        <a:lstStyle/>
        <a:p>
          <a:endParaRPr lang="en-PH"/>
        </a:p>
      </dgm:t>
    </dgm:pt>
    <dgm:pt modelId="{75D35124-127A-452B-BE2B-71585DA7A53B}">
      <dgm:prSet phldrT="[Text]" custT="1"/>
      <dgm:spPr/>
      <dgm:t>
        <a:bodyPr/>
        <a:lstStyle/>
        <a:p>
          <a:r>
            <a:rPr lang="en-US" sz="2400" dirty="0" smtClean="0"/>
            <a:t>Classroom size is small</a:t>
          </a:r>
          <a:endParaRPr lang="en-PH" sz="2400" dirty="0"/>
        </a:p>
      </dgm:t>
    </dgm:pt>
    <dgm:pt modelId="{377A0DF9-1454-45FE-A809-54121DC5CD95}" type="parTrans" cxnId="{D9C7907A-6949-4956-9A25-ED236B43FAE7}">
      <dgm:prSet/>
      <dgm:spPr/>
      <dgm:t>
        <a:bodyPr/>
        <a:lstStyle/>
        <a:p>
          <a:endParaRPr lang="en-PH"/>
        </a:p>
      </dgm:t>
    </dgm:pt>
    <dgm:pt modelId="{A9CA0B65-DAD2-4AD2-A43F-3F5EDE23BF2E}" type="sibTrans" cxnId="{D9C7907A-6949-4956-9A25-ED236B43FAE7}">
      <dgm:prSet/>
      <dgm:spPr/>
      <dgm:t>
        <a:bodyPr/>
        <a:lstStyle/>
        <a:p>
          <a:endParaRPr lang="en-PH"/>
        </a:p>
      </dgm:t>
    </dgm:pt>
    <dgm:pt modelId="{F7215947-4863-42D4-BE4C-0D45342D7F95}" type="pres">
      <dgm:prSet presAssocID="{4B083963-26BD-4490-AA34-C73271E0873C}" presName="diagram" presStyleCnt="0">
        <dgm:presLayoutVars>
          <dgm:chPref val="1"/>
          <dgm:dir/>
          <dgm:animOne val="branch"/>
          <dgm:animLvl val="lvl"/>
          <dgm:resizeHandles/>
        </dgm:presLayoutVars>
      </dgm:prSet>
      <dgm:spPr/>
      <dgm:t>
        <a:bodyPr/>
        <a:lstStyle/>
        <a:p>
          <a:endParaRPr lang="en-US"/>
        </a:p>
      </dgm:t>
    </dgm:pt>
    <dgm:pt modelId="{BC703365-A6FE-45D5-BAC1-9D3B98C8C5A4}" type="pres">
      <dgm:prSet presAssocID="{E0FAD24D-B122-4200-901E-F0348CDA727F}" presName="root" presStyleCnt="0"/>
      <dgm:spPr/>
    </dgm:pt>
    <dgm:pt modelId="{FE4450A8-C2E1-4901-838C-CB5964A2FC73}" type="pres">
      <dgm:prSet presAssocID="{E0FAD24D-B122-4200-901E-F0348CDA727F}" presName="rootComposite" presStyleCnt="0"/>
      <dgm:spPr/>
    </dgm:pt>
    <dgm:pt modelId="{C70CCE17-4D13-4483-BE35-7BE8F9D061A8}" type="pres">
      <dgm:prSet presAssocID="{E0FAD24D-B122-4200-901E-F0348CDA727F}" presName="rootText" presStyleLbl="node1" presStyleIdx="0" presStyleCnt="2" custScaleY="52354" custLinFactNeighborX="-27" custLinFactNeighborY="-40904"/>
      <dgm:spPr/>
      <dgm:t>
        <a:bodyPr/>
        <a:lstStyle/>
        <a:p>
          <a:endParaRPr lang="en-PH"/>
        </a:p>
      </dgm:t>
    </dgm:pt>
    <dgm:pt modelId="{54E0B4C6-228D-4671-8B19-B3576B2ABB05}" type="pres">
      <dgm:prSet presAssocID="{E0FAD24D-B122-4200-901E-F0348CDA727F}" presName="rootConnector" presStyleLbl="node1" presStyleIdx="0" presStyleCnt="2"/>
      <dgm:spPr/>
      <dgm:t>
        <a:bodyPr/>
        <a:lstStyle/>
        <a:p>
          <a:endParaRPr lang="en-US"/>
        </a:p>
      </dgm:t>
    </dgm:pt>
    <dgm:pt modelId="{719A8DE5-0C87-4339-9B25-3DC0EA1EE7E6}" type="pres">
      <dgm:prSet presAssocID="{E0FAD24D-B122-4200-901E-F0348CDA727F}" presName="childShape" presStyleCnt="0"/>
      <dgm:spPr/>
    </dgm:pt>
    <dgm:pt modelId="{A15615CD-1F31-4839-A9E9-DB28DF033E48}" type="pres">
      <dgm:prSet presAssocID="{A7CCF79B-136B-460D-8954-1E1BA2B59B1D}" presName="Name13" presStyleLbl="parChTrans1D2" presStyleIdx="0" presStyleCnt="4"/>
      <dgm:spPr/>
      <dgm:t>
        <a:bodyPr/>
        <a:lstStyle/>
        <a:p>
          <a:endParaRPr lang="en-US"/>
        </a:p>
      </dgm:t>
    </dgm:pt>
    <dgm:pt modelId="{12A189FD-3C4D-4D38-9B29-8F9F23C9243E}" type="pres">
      <dgm:prSet presAssocID="{A7EBFBA9-31AA-4EDF-A45B-5BEF692A8A87}" presName="childText" presStyleLbl="bgAcc1" presStyleIdx="0" presStyleCnt="4" custScaleX="69743" custScaleY="44389" custLinFactNeighborX="-2925" custLinFactNeighborY="-51225">
        <dgm:presLayoutVars>
          <dgm:bulletEnabled val="1"/>
        </dgm:presLayoutVars>
      </dgm:prSet>
      <dgm:spPr/>
      <dgm:t>
        <a:bodyPr/>
        <a:lstStyle/>
        <a:p>
          <a:endParaRPr lang="en-PH"/>
        </a:p>
      </dgm:t>
    </dgm:pt>
    <dgm:pt modelId="{C4A81585-070A-49CC-AB3F-47ACCFA86BAD}" type="pres">
      <dgm:prSet presAssocID="{D6C7D737-6EBA-4E0B-8BEF-3326F2D66AB5}" presName="Name13" presStyleLbl="parChTrans1D2" presStyleIdx="1" presStyleCnt="4"/>
      <dgm:spPr/>
      <dgm:t>
        <a:bodyPr/>
        <a:lstStyle/>
        <a:p>
          <a:endParaRPr lang="en-US"/>
        </a:p>
      </dgm:t>
    </dgm:pt>
    <dgm:pt modelId="{8BA42811-7478-4A03-9392-0B2CA3D7D183}" type="pres">
      <dgm:prSet presAssocID="{2F28B5FD-C835-4F9A-AA88-7628CF8D5C01}" presName="childText" presStyleLbl="bgAcc1" presStyleIdx="1" presStyleCnt="4" custScaleY="33427" custLinFactNeighborX="-3413" custLinFactNeighborY="-53486">
        <dgm:presLayoutVars>
          <dgm:bulletEnabled val="1"/>
        </dgm:presLayoutVars>
      </dgm:prSet>
      <dgm:spPr/>
      <dgm:t>
        <a:bodyPr/>
        <a:lstStyle/>
        <a:p>
          <a:endParaRPr lang="en-PH"/>
        </a:p>
      </dgm:t>
    </dgm:pt>
    <dgm:pt modelId="{CCD20BB8-E9B8-4823-B30A-50C34CF88FA0}" type="pres">
      <dgm:prSet presAssocID="{BB688654-769E-4774-B904-B8EF7C7882D7}" presName="root" presStyleCnt="0"/>
      <dgm:spPr/>
    </dgm:pt>
    <dgm:pt modelId="{549B420A-FDA0-4BE7-8E56-FA0B4F13F05D}" type="pres">
      <dgm:prSet presAssocID="{BB688654-769E-4774-B904-B8EF7C7882D7}" presName="rootComposite" presStyleCnt="0"/>
      <dgm:spPr/>
    </dgm:pt>
    <dgm:pt modelId="{F93DFE0E-E10E-4E31-8634-E398296DEC7F}" type="pres">
      <dgm:prSet presAssocID="{BB688654-769E-4774-B904-B8EF7C7882D7}" presName="rootText" presStyleLbl="node1" presStyleIdx="1" presStyleCnt="2" custScaleY="45980" custLinFactNeighborX="-14720" custLinFactNeighborY="-40904"/>
      <dgm:spPr/>
      <dgm:t>
        <a:bodyPr/>
        <a:lstStyle/>
        <a:p>
          <a:endParaRPr lang="en-PH"/>
        </a:p>
      </dgm:t>
    </dgm:pt>
    <dgm:pt modelId="{6949EF06-51A8-4CD3-B1B1-CB0F3EBEACEF}" type="pres">
      <dgm:prSet presAssocID="{BB688654-769E-4774-B904-B8EF7C7882D7}" presName="rootConnector" presStyleLbl="node1" presStyleIdx="1" presStyleCnt="2"/>
      <dgm:spPr/>
      <dgm:t>
        <a:bodyPr/>
        <a:lstStyle/>
        <a:p>
          <a:endParaRPr lang="en-US"/>
        </a:p>
      </dgm:t>
    </dgm:pt>
    <dgm:pt modelId="{659BC7F1-D9D9-4829-ACDC-F2490BEE749D}" type="pres">
      <dgm:prSet presAssocID="{BB688654-769E-4774-B904-B8EF7C7882D7}" presName="childShape" presStyleCnt="0"/>
      <dgm:spPr/>
    </dgm:pt>
    <dgm:pt modelId="{9B768CAB-FEFC-4914-911E-47751E5CF102}" type="pres">
      <dgm:prSet presAssocID="{82CAE2DB-576D-4703-842D-796843D9BB6A}" presName="Name13" presStyleLbl="parChTrans1D2" presStyleIdx="2" presStyleCnt="4"/>
      <dgm:spPr/>
      <dgm:t>
        <a:bodyPr/>
        <a:lstStyle/>
        <a:p>
          <a:endParaRPr lang="en-US"/>
        </a:p>
      </dgm:t>
    </dgm:pt>
    <dgm:pt modelId="{EE6528F3-132C-4C6F-A552-8526095884A6}" type="pres">
      <dgm:prSet presAssocID="{20CDAA5C-A7BF-4AF0-B575-A448E32A8DAC}" presName="childText" presStyleLbl="bgAcc1" presStyleIdx="2" presStyleCnt="4" custScaleX="82859" custScaleY="25653" custLinFactNeighborX="-22329" custLinFactNeighborY="-53376">
        <dgm:presLayoutVars>
          <dgm:bulletEnabled val="1"/>
        </dgm:presLayoutVars>
      </dgm:prSet>
      <dgm:spPr/>
      <dgm:t>
        <a:bodyPr/>
        <a:lstStyle/>
        <a:p>
          <a:endParaRPr lang="en-PH"/>
        </a:p>
      </dgm:t>
    </dgm:pt>
    <dgm:pt modelId="{DC54CF20-73AA-4F24-A35B-68DDE4BED157}" type="pres">
      <dgm:prSet presAssocID="{377A0DF9-1454-45FE-A809-54121DC5CD95}" presName="Name13" presStyleLbl="parChTrans1D2" presStyleIdx="3" presStyleCnt="4"/>
      <dgm:spPr/>
      <dgm:t>
        <a:bodyPr/>
        <a:lstStyle/>
        <a:p>
          <a:endParaRPr lang="en-US"/>
        </a:p>
      </dgm:t>
    </dgm:pt>
    <dgm:pt modelId="{8A851366-3BB3-4650-83CF-DCD844581C8C}" type="pres">
      <dgm:prSet presAssocID="{75D35124-127A-452B-BE2B-71585DA7A53B}" presName="childText" presStyleLbl="bgAcc1" presStyleIdx="3" presStyleCnt="4" custScaleY="40667" custLinFactNeighborX="-18005" custLinFactNeighborY="5813">
        <dgm:presLayoutVars>
          <dgm:bulletEnabled val="1"/>
        </dgm:presLayoutVars>
      </dgm:prSet>
      <dgm:spPr/>
      <dgm:t>
        <a:bodyPr/>
        <a:lstStyle/>
        <a:p>
          <a:endParaRPr lang="en-PH"/>
        </a:p>
      </dgm:t>
    </dgm:pt>
  </dgm:ptLst>
  <dgm:cxnLst>
    <dgm:cxn modelId="{017C3722-4BF1-B04A-8266-2C2844B232F9}" type="presOf" srcId="{D6C7D737-6EBA-4E0B-8BEF-3326F2D66AB5}" destId="{C4A81585-070A-49CC-AB3F-47ACCFA86BAD}" srcOrd="0" destOrd="0" presId="urn:microsoft.com/office/officeart/2005/8/layout/hierarchy3"/>
    <dgm:cxn modelId="{57DEDEBC-239F-453B-AEB1-66E432D6F728}" srcId="{E0FAD24D-B122-4200-901E-F0348CDA727F}" destId="{A7EBFBA9-31AA-4EDF-A45B-5BEF692A8A87}" srcOrd="0" destOrd="0" parTransId="{A7CCF79B-136B-460D-8954-1E1BA2B59B1D}" sibTransId="{BD71A4F2-EA6C-40CD-BAA2-80038343CCA8}"/>
    <dgm:cxn modelId="{D9C7907A-6949-4956-9A25-ED236B43FAE7}" srcId="{BB688654-769E-4774-B904-B8EF7C7882D7}" destId="{75D35124-127A-452B-BE2B-71585DA7A53B}" srcOrd="1" destOrd="0" parTransId="{377A0DF9-1454-45FE-A809-54121DC5CD95}" sibTransId="{A9CA0B65-DAD2-4AD2-A43F-3F5EDE23BF2E}"/>
    <dgm:cxn modelId="{C0BB5681-5A7D-42DE-821E-7B1BDBA4D2ED}" srcId="{4B083963-26BD-4490-AA34-C73271E0873C}" destId="{E0FAD24D-B122-4200-901E-F0348CDA727F}" srcOrd="0" destOrd="0" parTransId="{9F1A9DD4-3C77-41C0-BCFC-89264A768BCF}" sibTransId="{61D99532-8361-4CAD-97A7-9274E419B6E0}"/>
    <dgm:cxn modelId="{6CECA5FE-86D5-724D-8D02-82D6B6D61C58}" type="presOf" srcId="{E0FAD24D-B122-4200-901E-F0348CDA727F}" destId="{54E0B4C6-228D-4671-8B19-B3576B2ABB05}" srcOrd="1" destOrd="0" presId="urn:microsoft.com/office/officeart/2005/8/layout/hierarchy3"/>
    <dgm:cxn modelId="{050B6B8C-E7CF-5E4D-B361-3905F0FF14CB}" type="presOf" srcId="{BB688654-769E-4774-B904-B8EF7C7882D7}" destId="{6949EF06-51A8-4CD3-B1B1-CB0F3EBEACEF}" srcOrd="1" destOrd="0" presId="urn:microsoft.com/office/officeart/2005/8/layout/hierarchy3"/>
    <dgm:cxn modelId="{762BA4B6-5179-1241-A83D-018576AFF294}" type="presOf" srcId="{20CDAA5C-A7BF-4AF0-B575-A448E32A8DAC}" destId="{EE6528F3-132C-4C6F-A552-8526095884A6}" srcOrd="0" destOrd="0" presId="urn:microsoft.com/office/officeart/2005/8/layout/hierarchy3"/>
    <dgm:cxn modelId="{66E2D9B6-FCA2-F442-B717-AD1E7FC6AED5}" type="presOf" srcId="{82CAE2DB-576D-4703-842D-796843D9BB6A}" destId="{9B768CAB-FEFC-4914-911E-47751E5CF102}" srcOrd="0" destOrd="0" presId="urn:microsoft.com/office/officeart/2005/8/layout/hierarchy3"/>
    <dgm:cxn modelId="{56D32B6F-88EC-3943-AA81-423DE6700A1F}" type="presOf" srcId="{2F28B5FD-C835-4F9A-AA88-7628CF8D5C01}" destId="{8BA42811-7478-4A03-9392-0B2CA3D7D183}" srcOrd="0" destOrd="0" presId="urn:microsoft.com/office/officeart/2005/8/layout/hierarchy3"/>
    <dgm:cxn modelId="{E43F8419-7FD8-FC4F-91F0-33F74A139C54}" type="presOf" srcId="{A7EBFBA9-31AA-4EDF-A45B-5BEF692A8A87}" destId="{12A189FD-3C4D-4D38-9B29-8F9F23C9243E}" srcOrd="0" destOrd="0" presId="urn:microsoft.com/office/officeart/2005/8/layout/hierarchy3"/>
    <dgm:cxn modelId="{0380856E-5E0D-1346-B855-4C69FFD347FB}" type="presOf" srcId="{E0FAD24D-B122-4200-901E-F0348CDA727F}" destId="{C70CCE17-4D13-4483-BE35-7BE8F9D061A8}" srcOrd="0" destOrd="0" presId="urn:microsoft.com/office/officeart/2005/8/layout/hierarchy3"/>
    <dgm:cxn modelId="{31BA65A9-0C1E-4D10-957F-010BC683E070}" srcId="{BB688654-769E-4774-B904-B8EF7C7882D7}" destId="{20CDAA5C-A7BF-4AF0-B575-A448E32A8DAC}" srcOrd="0" destOrd="0" parTransId="{82CAE2DB-576D-4703-842D-796843D9BB6A}" sibTransId="{BA4CE52F-D368-4470-BE6F-B64EF19BB722}"/>
    <dgm:cxn modelId="{CC10A44F-273F-C94E-9343-5D79E543CA5E}" type="presOf" srcId="{A7CCF79B-136B-460D-8954-1E1BA2B59B1D}" destId="{A15615CD-1F31-4839-A9E9-DB28DF033E48}" srcOrd="0" destOrd="0" presId="urn:microsoft.com/office/officeart/2005/8/layout/hierarchy3"/>
    <dgm:cxn modelId="{7F8538A6-C6A0-4F44-82E9-29FFAE680BAA}" type="presOf" srcId="{377A0DF9-1454-45FE-A809-54121DC5CD95}" destId="{DC54CF20-73AA-4F24-A35B-68DDE4BED157}" srcOrd="0" destOrd="0" presId="urn:microsoft.com/office/officeart/2005/8/layout/hierarchy3"/>
    <dgm:cxn modelId="{205AC51A-7F96-4C39-B1E3-A973600FB81F}" srcId="{4B083963-26BD-4490-AA34-C73271E0873C}" destId="{BB688654-769E-4774-B904-B8EF7C7882D7}" srcOrd="1" destOrd="0" parTransId="{D522014E-4FC4-42D2-B015-F89980B4D752}" sibTransId="{FE6C43E5-3461-4CDB-B28A-CC32BBE8C89E}"/>
    <dgm:cxn modelId="{E6E11D2F-DC4B-2949-BBA3-182F18117A1C}" type="presOf" srcId="{75D35124-127A-452B-BE2B-71585DA7A53B}" destId="{8A851366-3BB3-4650-83CF-DCD844581C8C}" srcOrd="0" destOrd="0" presId="urn:microsoft.com/office/officeart/2005/8/layout/hierarchy3"/>
    <dgm:cxn modelId="{195B212D-708E-4F1E-B188-1B76652358FB}" srcId="{E0FAD24D-B122-4200-901E-F0348CDA727F}" destId="{2F28B5FD-C835-4F9A-AA88-7628CF8D5C01}" srcOrd="1" destOrd="0" parTransId="{D6C7D737-6EBA-4E0B-8BEF-3326F2D66AB5}" sibTransId="{58641D44-7F44-42D3-B2B9-852DD0073B61}"/>
    <dgm:cxn modelId="{08AAFC1B-7415-B042-8886-6BAB38A6A40B}" type="presOf" srcId="{4B083963-26BD-4490-AA34-C73271E0873C}" destId="{F7215947-4863-42D4-BE4C-0D45342D7F95}" srcOrd="0" destOrd="0" presId="urn:microsoft.com/office/officeart/2005/8/layout/hierarchy3"/>
    <dgm:cxn modelId="{69106E2F-3E7E-8F42-86A7-7C503FBD8953}" type="presOf" srcId="{BB688654-769E-4774-B904-B8EF7C7882D7}" destId="{F93DFE0E-E10E-4E31-8634-E398296DEC7F}" srcOrd="0" destOrd="0" presId="urn:microsoft.com/office/officeart/2005/8/layout/hierarchy3"/>
    <dgm:cxn modelId="{F3BA40EF-161F-094F-B9A3-8A7493710FC7}" type="presParOf" srcId="{F7215947-4863-42D4-BE4C-0D45342D7F95}" destId="{BC703365-A6FE-45D5-BAC1-9D3B98C8C5A4}" srcOrd="0" destOrd="0" presId="urn:microsoft.com/office/officeart/2005/8/layout/hierarchy3"/>
    <dgm:cxn modelId="{488F4A21-002E-8843-BA98-6C61440E68F9}" type="presParOf" srcId="{BC703365-A6FE-45D5-BAC1-9D3B98C8C5A4}" destId="{FE4450A8-C2E1-4901-838C-CB5964A2FC73}" srcOrd="0" destOrd="0" presId="urn:microsoft.com/office/officeart/2005/8/layout/hierarchy3"/>
    <dgm:cxn modelId="{D470784E-5787-9443-95CC-A8F47AAF63DA}" type="presParOf" srcId="{FE4450A8-C2E1-4901-838C-CB5964A2FC73}" destId="{C70CCE17-4D13-4483-BE35-7BE8F9D061A8}" srcOrd="0" destOrd="0" presId="urn:microsoft.com/office/officeart/2005/8/layout/hierarchy3"/>
    <dgm:cxn modelId="{E5DAC19D-9EAD-0D4A-9ECC-3F025E3F5929}" type="presParOf" srcId="{FE4450A8-C2E1-4901-838C-CB5964A2FC73}" destId="{54E0B4C6-228D-4671-8B19-B3576B2ABB05}" srcOrd="1" destOrd="0" presId="urn:microsoft.com/office/officeart/2005/8/layout/hierarchy3"/>
    <dgm:cxn modelId="{F4C5B875-6761-AB47-9428-0E04711C9D4D}" type="presParOf" srcId="{BC703365-A6FE-45D5-BAC1-9D3B98C8C5A4}" destId="{719A8DE5-0C87-4339-9B25-3DC0EA1EE7E6}" srcOrd="1" destOrd="0" presId="urn:microsoft.com/office/officeart/2005/8/layout/hierarchy3"/>
    <dgm:cxn modelId="{595A05E0-C4A8-4C48-980A-CC6F04466361}" type="presParOf" srcId="{719A8DE5-0C87-4339-9B25-3DC0EA1EE7E6}" destId="{A15615CD-1F31-4839-A9E9-DB28DF033E48}" srcOrd="0" destOrd="0" presId="urn:microsoft.com/office/officeart/2005/8/layout/hierarchy3"/>
    <dgm:cxn modelId="{22C7EA9A-41A8-A54A-A263-96FE7F66654A}" type="presParOf" srcId="{719A8DE5-0C87-4339-9B25-3DC0EA1EE7E6}" destId="{12A189FD-3C4D-4D38-9B29-8F9F23C9243E}" srcOrd="1" destOrd="0" presId="urn:microsoft.com/office/officeart/2005/8/layout/hierarchy3"/>
    <dgm:cxn modelId="{626695BF-D7B9-FA4E-BB73-2AB4A9A1D964}" type="presParOf" srcId="{719A8DE5-0C87-4339-9B25-3DC0EA1EE7E6}" destId="{C4A81585-070A-49CC-AB3F-47ACCFA86BAD}" srcOrd="2" destOrd="0" presId="urn:microsoft.com/office/officeart/2005/8/layout/hierarchy3"/>
    <dgm:cxn modelId="{069FF2F5-9639-454F-996C-8487FB13564C}" type="presParOf" srcId="{719A8DE5-0C87-4339-9B25-3DC0EA1EE7E6}" destId="{8BA42811-7478-4A03-9392-0B2CA3D7D183}" srcOrd="3" destOrd="0" presId="urn:microsoft.com/office/officeart/2005/8/layout/hierarchy3"/>
    <dgm:cxn modelId="{EA3D1134-C8E8-AB40-905D-34AAB6DAC71C}" type="presParOf" srcId="{F7215947-4863-42D4-BE4C-0D45342D7F95}" destId="{CCD20BB8-E9B8-4823-B30A-50C34CF88FA0}" srcOrd="1" destOrd="0" presId="urn:microsoft.com/office/officeart/2005/8/layout/hierarchy3"/>
    <dgm:cxn modelId="{3A75CFC5-BF1A-B44B-A1FD-27FBF45E70B5}" type="presParOf" srcId="{CCD20BB8-E9B8-4823-B30A-50C34CF88FA0}" destId="{549B420A-FDA0-4BE7-8E56-FA0B4F13F05D}" srcOrd="0" destOrd="0" presId="urn:microsoft.com/office/officeart/2005/8/layout/hierarchy3"/>
    <dgm:cxn modelId="{7AE21CA7-1D14-1248-9F60-6E1C8316AA62}" type="presParOf" srcId="{549B420A-FDA0-4BE7-8E56-FA0B4F13F05D}" destId="{F93DFE0E-E10E-4E31-8634-E398296DEC7F}" srcOrd="0" destOrd="0" presId="urn:microsoft.com/office/officeart/2005/8/layout/hierarchy3"/>
    <dgm:cxn modelId="{72184905-5B7A-AE49-928A-27ABBB09D98C}" type="presParOf" srcId="{549B420A-FDA0-4BE7-8E56-FA0B4F13F05D}" destId="{6949EF06-51A8-4CD3-B1B1-CB0F3EBEACEF}" srcOrd="1" destOrd="0" presId="urn:microsoft.com/office/officeart/2005/8/layout/hierarchy3"/>
    <dgm:cxn modelId="{627F1C59-C918-4642-9187-1F23937EDCF5}" type="presParOf" srcId="{CCD20BB8-E9B8-4823-B30A-50C34CF88FA0}" destId="{659BC7F1-D9D9-4829-ACDC-F2490BEE749D}" srcOrd="1" destOrd="0" presId="urn:microsoft.com/office/officeart/2005/8/layout/hierarchy3"/>
    <dgm:cxn modelId="{86103863-DFC7-8D4A-BA7C-958CA93F9711}" type="presParOf" srcId="{659BC7F1-D9D9-4829-ACDC-F2490BEE749D}" destId="{9B768CAB-FEFC-4914-911E-47751E5CF102}" srcOrd="0" destOrd="0" presId="urn:microsoft.com/office/officeart/2005/8/layout/hierarchy3"/>
    <dgm:cxn modelId="{8C52B756-7C4E-2243-B341-03DDEDC79CEB}" type="presParOf" srcId="{659BC7F1-D9D9-4829-ACDC-F2490BEE749D}" destId="{EE6528F3-132C-4C6F-A552-8526095884A6}" srcOrd="1" destOrd="0" presId="urn:microsoft.com/office/officeart/2005/8/layout/hierarchy3"/>
    <dgm:cxn modelId="{2D1C5A7B-B9BC-264E-A201-880D838C1F62}" type="presParOf" srcId="{659BC7F1-D9D9-4829-ACDC-F2490BEE749D}" destId="{DC54CF20-73AA-4F24-A35B-68DDE4BED157}" srcOrd="2" destOrd="0" presId="urn:microsoft.com/office/officeart/2005/8/layout/hierarchy3"/>
    <dgm:cxn modelId="{04E8BE60-7E21-DB46-A024-F4973FA2A8DE}" type="presParOf" srcId="{659BC7F1-D9D9-4829-ACDC-F2490BEE749D}" destId="{8A851366-3BB3-4650-83CF-DCD844581C8C}" srcOrd="3"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78A08A9-6E94-47F1-91ED-29D835157057}"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PH"/>
        </a:p>
      </dgm:t>
    </dgm:pt>
    <dgm:pt modelId="{7A9B8E7F-EA3E-4100-B208-37CF7F3B88D4}">
      <dgm:prSet phldrT="[Text]" custT="1"/>
      <dgm:spPr/>
      <dgm:t>
        <a:bodyPr/>
        <a:lstStyle/>
        <a:p>
          <a:r>
            <a:rPr lang="en-US" sz="2400" dirty="0" smtClean="0"/>
            <a:t>Different Approaches use by each teacher</a:t>
          </a:r>
          <a:endParaRPr lang="en-PH" sz="2400" dirty="0"/>
        </a:p>
      </dgm:t>
    </dgm:pt>
    <dgm:pt modelId="{55C809EE-995E-4FA3-AB58-1020BD3FE1AD}" type="parTrans" cxnId="{3A67115A-D4FE-4401-B479-227FC2C37208}">
      <dgm:prSet/>
      <dgm:spPr/>
      <dgm:t>
        <a:bodyPr/>
        <a:lstStyle/>
        <a:p>
          <a:endParaRPr lang="en-PH"/>
        </a:p>
      </dgm:t>
    </dgm:pt>
    <dgm:pt modelId="{CA3272B5-8BDE-45CE-8F7F-3265BD768D13}" type="sibTrans" cxnId="{3A67115A-D4FE-4401-B479-227FC2C37208}">
      <dgm:prSet/>
      <dgm:spPr/>
      <dgm:t>
        <a:bodyPr/>
        <a:lstStyle/>
        <a:p>
          <a:endParaRPr lang="en-PH"/>
        </a:p>
      </dgm:t>
    </dgm:pt>
    <dgm:pt modelId="{5BBCB979-2D14-4804-8AB5-C992B06D0B40}">
      <dgm:prSet phldrT="[Text]" custT="1"/>
      <dgm:spPr/>
      <dgm:t>
        <a:bodyPr/>
        <a:lstStyle/>
        <a:p>
          <a:r>
            <a:rPr lang="en-US" sz="2400" dirty="0" smtClean="0"/>
            <a:t>Different teachers</a:t>
          </a:r>
          <a:endParaRPr lang="en-PH" sz="2400" dirty="0"/>
        </a:p>
      </dgm:t>
    </dgm:pt>
    <dgm:pt modelId="{AC000BDB-CE8F-442C-BAFD-A4BEC2F51EBF}" type="parTrans" cxnId="{3ACF1596-B397-471D-AC0B-7B66880B4146}">
      <dgm:prSet/>
      <dgm:spPr/>
      <dgm:t>
        <a:bodyPr/>
        <a:lstStyle/>
        <a:p>
          <a:endParaRPr lang="en-PH"/>
        </a:p>
      </dgm:t>
    </dgm:pt>
    <dgm:pt modelId="{6C2B04C9-1DFF-469A-B928-FA1026A277E3}" type="sibTrans" cxnId="{3ACF1596-B397-471D-AC0B-7B66880B4146}">
      <dgm:prSet/>
      <dgm:spPr/>
      <dgm:t>
        <a:bodyPr/>
        <a:lstStyle/>
        <a:p>
          <a:endParaRPr lang="en-PH"/>
        </a:p>
      </dgm:t>
    </dgm:pt>
    <dgm:pt modelId="{D24B8C3C-69AF-4914-B09E-0C0BB521F835}">
      <dgm:prSet phldrT="[Text]" custT="1"/>
      <dgm:spPr/>
      <dgm:t>
        <a:bodyPr/>
        <a:lstStyle/>
        <a:p>
          <a:r>
            <a:rPr lang="en-US" sz="2400" dirty="0" smtClean="0"/>
            <a:t>Diversity of learners</a:t>
          </a:r>
          <a:endParaRPr lang="en-PH" sz="2400" dirty="0"/>
        </a:p>
      </dgm:t>
    </dgm:pt>
    <dgm:pt modelId="{A021B176-37EB-4F2C-8A2A-8E4B16B1FD23}" type="parTrans" cxnId="{8FBECA61-41C6-455D-B33A-376EC586B0AD}">
      <dgm:prSet/>
      <dgm:spPr/>
      <dgm:t>
        <a:bodyPr/>
        <a:lstStyle/>
        <a:p>
          <a:endParaRPr lang="en-PH"/>
        </a:p>
      </dgm:t>
    </dgm:pt>
    <dgm:pt modelId="{14E5FC9C-8436-4E1D-AF55-7ED3CED70725}" type="sibTrans" cxnId="{8FBECA61-41C6-455D-B33A-376EC586B0AD}">
      <dgm:prSet/>
      <dgm:spPr/>
      <dgm:t>
        <a:bodyPr/>
        <a:lstStyle/>
        <a:p>
          <a:endParaRPr lang="en-PH"/>
        </a:p>
      </dgm:t>
    </dgm:pt>
    <dgm:pt modelId="{62B90730-0110-4A20-8E3C-BF7163223EC3}">
      <dgm:prSet phldrT="[Text]" custT="1"/>
      <dgm:spPr/>
      <dgm:t>
        <a:bodyPr/>
        <a:lstStyle/>
        <a:p>
          <a:r>
            <a:rPr lang="en-US" sz="2400" dirty="0" smtClean="0"/>
            <a:t>Effectiveness of Teacher</a:t>
          </a:r>
          <a:endParaRPr lang="en-PH" sz="2400" dirty="0"/>
        </a:p>
      </dgm:t>
    </dgm:pt>
    <dgm:pt modelId="{79824DB5-9FCA-4A4F-8D8F-196A464A6884}" type="parTrans" cxnId="{A002212F-E2EB-4168-815E-B1C11E8C0CC0}">
      <dgm:prSet/>
      <dgm:spPr/>
      <dgm:t>
        <a:bodyPr/>
        <a:lstStyle/>
        <a:p>
          <a:endParaRPr lang="en-PH"/>
        </a:p>
      </dgm:t>
    </dgm:pt>
    <dgm:pt modelId="{05550887-33E4-4031-B59C-43D48C6489BB}" type="sibTrans" cxnId="{A002212F-E2EB-4168-815E-B1C11E8C0CC0}">
      <dgm:prSet/>
      <dgm:spPr/>
      <dgm:t>
        <a:bodyPr/>
        <a:lstStyle/>
        <a:p>
          <a:endParaRPr lang="en-PH"/>
        </a:p>
      </dgm:t>
    </dgm:pt>
    <dgm:pt modelId="{2F2587E9-B024-4E2A-9BAA-80027D63DCC9}">
      <dgm:prSet phldrT="[Text]" custT="1"/>
      <dgm:spPr/>
      <dgm:t>
        <a:bodyPr/>
        <a:lstStyle/>
        <a:p>
          <a:r>
            <a:rPr lang="en-US" sz="2400" dirty="0" smtClean="0"/>
            <a:t>Work attitude</a:t>
          </a:r>
          <a:endParaRPr lang="en-PH" sz="2400" dirty="0"/>
        </a:p>
      </dgm:t>
    </dgm:pt>
    <dgm:pt modelId="{C04935A7-351B-4FA6-9C35-26970D3D78F9}" type="parTrans" cxnId="{1D7DFBEB-5F22-46BC-A6D2-9C001DDA39C2}">
      <dgm:prSet/>
      <dgm:spPr/>
      <dgm:t>
        <a:bodyPr/>
        <a:lstStyle/>
        <a:p>
          <a:endParaRPr lang="en-PH"/>
        </a:p>
      </dgm:t>
    </dgm:pt>
    <dgm:pt modelId="{B129D6AA-364B-487D-8B05-D04C26AE7899}" type="sibTrans" cxnId="{1D7DFBEB-5F22-46BC-A6D2-9C001DDA39C2}">
      <dgm:prSet/>
      <dgm:spPr/>
      <dgm:t>
        <a:bodyPr/>
        <a:lstStyle/>
        <a:p>
          <a:endParaRPr lang="en-PH"/>
        </a:p>
      </dgm:t>
    </dgm:pt>
    <dgm:pt modelId="{3F898109-756C-4074-AD6E-38DD71B65700}">
      <dgm:prSet phldrT="[Text]" custT="1"/>
      <dgm:spPr/>
      <dgm:t>
        <a:bodyPr/>
        <a:lstStyle/>
        <a:p>
          <a:r>
            <a:rPr lang="en-US" sz="2400" dirty="0" smtClean="0"/>
            <a:t>Inefficiency in teaching</a:t>
          </a:r>
          <a:endParaRPr lang="en-PH" sz="2400" dirty="0"/>
        </a:p>
      </dgm:t>
    </dgm:pt>
    <dgm:pt modelId="{9FB836A8-FDB6-4E7C-A066-E92D23AA9FD3}" type="parTrans" cxnId="{F7EC626E-FA85-4A9D-82BD-709159330B3F}">
      <dgm:prSet/>
      <dgm:spPr/>
      <dgm:t>
        <a:bodyPr/>
        <a:lstStyle/>
        <a:p>
          <a:endParaRPr lang="en-PH"/>
        </a:p>
      </dgm:t>
    </dgm:pt>
    <dgm:pt modelId="{F15A50B1-1FC5-4193-A892-2FA096C0FD41}" type="sibTrans" cxnId="{F7EC626E-FA85-4A9D-82BD-709159330B3F}">
      <dgm:prSet/>
      <dgm:spPr/>
      <dgm:t>
        <a:bodyPr/>
        <a:lstStyle/>
        <a:p>
          <a:endParaRPr lang="en-PH"/>
        </a:p>
      </dgm:t>
    </dgm:pt>
    <dgm:pt modelId="{2D74E0AA-7B61-4D82-969A-2177EF65A7ED}">
      <dgm:prSet phldrT="[Text]" custT="1"/>
      <dgm:spPr/>
      <dgm:t>
        <a:bodyPr/>
        <a:lstStyle/>
        <a:p>
          <a:r>
            <a:rPr lang="en-PH" sz="2400" dirty="0" smtClean="0"/>
            <a:t>Personal Problem</a:t>
          </a:r>
          <a:endParaRPr lang="en-PH" sz="2400" dirty="0"/>
        </a:p>
      </dgm:t>
    </dgm:pt>
    <dgm:pt modelId="{1E9E4417-091E-4B25-8751-589E9CF728E8}" type="parTrans" cxnId="{DABA7761-7A97-4B37-BF3D-5FFF769FB4AF}">
      <dgm:prSet/>
      <dgm:spPr/>
      <dgm:t>
        <a:bodyPr/>
        <a:lstStyle/>
        <a:p>
          <a:endParaRPr lang="en-PH"/>
        </a:p>
      </dgm:t>
    </dgm:pt>
    <dgm:pt modelId="{074203E9-7817-4356-9D8D-1DBC8E1E171D}" type="sibTrans" cxnId="{DABA7761-7A97-4B37-BF3D-5FFF769FB4AF}">
      <dgm:prSet/>
      <dgm:spPr/>
      <dgm:t>
        <a:bodyPr/>
        <a:lstStyle/>
        <a:p>
          <a:endParaRPr lang="en-PH"/>
        </a:p>
      </dgm:t>
    </dgm:pt>
    <dgm:pt modelId="{40506A2D-0D1C-4CB9-AC2E-236F43B679C2}" type="pres">
      <dgm:prSet presAssocID="{D78A08A9-6E94-47F1-91ED-29D835157057}" presName="diagram" presStyleCnt="0">
        <dgm:presLayoutVars>
          <dgm:chPref val="1"/>
          <dgm:dir/>
          <dgm:animOne val="branch"/>
          <dgm:animLvl val="lvl"/>
          <dgm:resizeHandles/>
        </dgm:presLayoutVars>
      </dgm:prSet>
      <dgm:spPr/>
      <dgm:t>
        <a:bodyPr/>
        <a:lstStyle/>
        <a:p>
          <a:endParaRPr lang="en-US"/>
        </a:p>
      </dgm:t>
    </dgm:pt>
    <dgm:pt modelId="{B06B4FB1-6D80-4B92-9685-506D2ED7213B}" type="pres">
      <dgm:prSet presAssocID="{7A9B8E7F-EA3E-4100-B208-37CF7F3B88D4}" presName="root" presStyleCnt="0"/>
      <dgm:spPr/>
    </dgm:pt>
    <dgm:pt modelId="{31BA24C8-31E5-43BC-ADD8-66F7EB9B1463}" type="pres">
      <dgm:prSet presAssocID="{7A9B8E7F-EA3E-4100-B208-37CF7F3B88D4}" presName="rootComposite" presStyleCnt="0"/>
      <dgm:spPr/>
    </dgm:pt>
    <dgm:pt modelId="{CF0C9A04-53FF-4744-894E-776C4795CBEC}" type="pres">
      <dgm:prSet presAssocID="{7A9B8E7F-EA3E-4100-B208-37CF7F3B88D4}" presName="rootText" presStyleLbl="node1" presStyleIdx="0" presStyleCnt="2" custScaleX="126789" custScaleY="72487" custLinFactNeighborX="-58167" custLinFactNeighborY="-78"/>
      <dgm:spPr/>
      <dgm:t>
        <a:bodyPr/>
        <a:lstStyle/>
        <a:p>
          <a:endParaRPr lang="en-PH"/>
        </a:p>
      </dgm:t>
    </dgm:pt>
    <dgm:pt modelId="{10C40110-374C-4A8A-98A4-D1C2EBFAADF4}" type="pres">
      <dgm:prSet presAssocID="{7A9B8E7F-EA3E-4100-B208-37CF7F3B88D4}" presName="rootConnector" presStyleLbl="node1" presStyleIdx="0" presStyleCnt="2"/>
      <dgm:spPr/>
      <dgm:t>
        <a:bodyPr/>
        <a:lstStyle/>
        <a:p>
          <a:endParaRPr lang="en-US"/>
        </a:p>
      </dgm:t>
    </dgm:pt>
    <dgm:pt modelId="{10FC2410-D49C-4216-BED2-00D3C88F7480}" type="pres">
      <dgm:prSet presAssocID="{7A9B8E7F-EA3E-4100-B208-37CF7F3B88D4}" presName="childShape" presStyleCnt="0"/>
      <dgm:spPr/>
    </dgm:pt>
    <dgm:pt modelId="{2A271BB6-8FC1-4551-83CF-AE37DF4147D9}" type="pres">
      <dgm:prSet presAssocID="{AC000BDB-CE8F-442C-BAFD-A4BEC2F51EBF}" presName="Name13" presStyleLbl="parChTrans1D2" presStyleIdx="0" presStyleCnt="5"/>
      <dgm:spPr/>
      <dgm:t>
        <a:bodyPr/>
        <a:lstStyle/>
        <a:p>
          <a:endParaRPr lang="en-US"/>
        </a:p>
      </dgm:t>
    </dgm:pt>
    <dgm:pt modelId="{A5315FC6-EEC9-4126-959F-234A0ED788AB}" type="pres">
      <dgm:prSet presAssocID="{5BBCB979-2D14-4804-8AB5-C992B06D0B40}" presName="childText" presStyleLbl="bgAcc1" presStyleIdx="0" presStyleCnt="5" custScaleY="43376" custLinFactNeighborX="-20314" custLinFactNeighborY="-7224">
        <dgm:presLayoutVars>
          <dgm:bulletEnabled val="1"/>
        </dgm:presLayoutVars>
      </dgm:prSet>
      <dgm:spPr/>
      <dgm:t>
        <a:bodyPr/>
        <a:lstStyle/>
        <a:p>
          <a:endParaRPr lang="en-PH"/>
        </a:p>
      </dgm:t>
    </dgm:pt>
    <dgm:pt modelId="{609FCD20-C9D3-46E9-B04C-6C14E2FDFE68}" type="pres">
      <dgm:prSet presAssocID="{A021B176-37EB-4F2C-8A2A-8E4B16B1FD23}" presName="Name13" presStyleLbl="parChTrans1D2" presStyleIdx="1" presStyleCnt="5"/>
      <dgm:spPr/>
      <dgm:t>
        <a:bodyPr/>
        <a:lstStyle/>
        <a:p>
          <a:endParaRPr lang="en-US"/>
        </a:p>
      </dgm:t>
    </dgm:pt>
    <dgm:pt modelId="{9E2F1691-635E-45A0-BB40-A174C0F25C77}" type="pres">
      <dgm:prSet presAssocID="{D24B8C3C-69AF-4914-B09E-0C0BB521F835}" presName="childText" presStyleLbl="bgAcc1" presStyleIdx="1" presStyleCnt="5" custScaleY="64585" custLinFactNeighborX="-20314" custLinFactNeighborY="478">
        <dgm:presLayoutVars>
          <dgm:bulletEnabled val="1"/>
        </dgm:presLayoutVars>
      </dgm:prSet>
      <dgm:spPr/>
      <dgm:t>
        <a:bodyPr/>
        <a:lstStyle/>
        <a:p>
          <a:endParaRPr lang="en-PH"/>
        </a:p>
      </dgm:t>
    </dgm:pt>
    <dgm:pt modelId="{31067DA9-E47F-4C53-B27D-DB90211F6830}" type="pres">
      <dgm:prSet presAssocID="{62B90730-0110-4A20-8E3C-BF7163223EC3}" presName="root" presStyleCnt="0"/>
      <dgm:spPr/>
    </dgm:pt>
    <dgm:pt modelId="{60C239E4-2E7B-4316-BE12-052CDCAC9CC2}" type="pres">
      <dgm:prSet presAssocID="{62B90730-0110-4A20-8E3C-BF7163223EC3}" presName="rootComposite" presStyleCnt="0"/>
      <dgm:spPr/>
    </dgm:pt>
    <dgm:pt modelId="{EBB69A01-0A0A-4331-8D96-85FF018AB633}" type="pres">
      <dgm:prSet presAssocID="{62B90730-0110-4A20-8E3C-BF7163223EC3}" presName="rootText" presStyleLbl="node1" presStyleIdx="1" presStyleCnt="2" custScaleY="85809" custLinFactNeighborX="20296" custLinFactNeighborY="-132"/>
      <dgm:spPr/>
      <dgm:t>
        <a:bodyPr/>
        <a:lstStyle/>
        <a:p>
          <a:endParaRPr lang="en-PH"/>
        </a:p>
      </dgm:t>
    </dgm:pt>
    <dgm:pt modelId="{F3038980-29EC-4AC0-8FB7-6B19BB00A13F}" type="pres">
      <dgm:prSet presAssocID="{62B90730-0110-4A20-8E3C-BF7163223EC3}" presName="rootConnector" presStyleLbl="node1" presStyleIdx="1" presStyleCnt="2"/>
      <dgm:spPr/>
      <dgm:t>
        <a:bodyPr/>
        <a:lstStyle/>
        <a:p>
          <a:endParaRPr lang="en-US"/>
        </a:p>
      </dgm:t>
    </dgm:pt>
    <dgm:pt modelId="{0AC110D8-CBC2-472D-9E50-6319EF195877}" type="pres">
      <dgm:prSet presAssocID="{62B90730-0110-4A20-8E3C-BF7163223EC3}" presName="childShape" presStyleCnt="0"/>
      <dgm:spPr/>
    </dgm:pt>
    <dgm:pt modelId="{5D0E9285-66C0-4792-A9D3-2613196627B9}" type="pres">
      <dgm:prSet presAssocID="{C04935A7-351B-4FA6-9C35-26970D3D78F9}" presName="Name13" presStyleLbl="parChTrans1D2" presStyleIdx="2" presStyleCnt="5"/>
      <dgm:spPr/>
      <dgm:t>
        <a:bodyPr/>
        <a:lstStyle/>
        <a:p>
          <a:endParaRPr lang="en-US"/>
        </a:p>
      </dgm:t>
    </dgm:pt>
    <dgm:pt modelId="{B3B85305-53CD-4E79-AD63-2212F88A16C4}" type="pres">
      <dgm:prSet presAssocID="{2F2587E9-B024-4E2A-9BAA-80027D63DCC9}" presName="childText" presStyleLbl="bgAcc1" presStyleIdx="2" presStyleCnt="5" custScaleX="86736" custScaleY="26602" custLinFactNeighborX="19824" custLinFactNeighborY="1269">
        <dgm:presLayoutVars>
          <dgm:bulletEnabled val="1"/>
        </dgm:presLayoutVars>
      </dgm:prSet>
      <dgm:spPr/>
      <dgm:t>
        <a:bodyPr/>
        <a:lstStyle/>
        <a:p>
          <a:endParaRPr lang="en-PH"/>
        </a:p>
      </dgm:t>
    </dgm:pt>
    <dgm:pt modelId="{5C4203B5-F833-4CC2-8CEC-7BAA03D7E05D}" type="pres">
      <dgm:prSet presAssocID="{9FB836A8-FDB6-4E7C-A066-E92D23AA9FD3}" presName="Name13" presStyleLbl="parChTrans1D2" presStyleIdx="3" presStyleCnt="5"/>
      <dgm:spPr/>
      <dgm:t>
        <a:bodyPr/>
        <a:lstStyle/>
        <a:p>
          <a:endParaRPr lang="en-US"/>
        </a:p>
      </dgm:t>
    </dgm:pt>
    <dgm:pt modelId="{BA175103-121C-417E-A58E-2712F2C0ED21}" type="pres">
      <dgm:prSet presAssocID="{3F898109-756C-4074-AD6E-38DD71B65700}" presName="childText" presStyleLbl="bgAcc1" presStyleIdx="3" presStyleCnt="5" custScaleX="104408" custScaleY="45718" custLinFactNeighborX="28387" custLinFactNeighborY="-13654">
        <dgm:presLayoutVars>
          <dgm:bulletEnabled val="1"/>
        </dgm:presLayoutVars>
      </dgm:prSet>
      <dgm:spPr/>
      <dgm:t>
        <a:bodyPr/>
        <a:lstStyle/>
        <a:p>
          <a:endParaRPr lang="en-PH"/>
        </a:p>
      </dgm:t>
    </dgm:pt>
    <dgm:pt modelId="{5C3D8293-5B35-4CD6-8E9D-1C94283FC461}" type="pres">
      <dgm:prSet presAssocID="{1E9E4417-091E-4B25-8751-589E9CF728E8}" presName="Name13" presStyleLbl="parChTrans1D2" presStyleIdx="4" presStyleCnt="5"/>
      <dgm:spPr/>
      <dgm:t>
        <a:bodyPr/>
        <a:lstStyle/>
        <a:p>
          <a:endParaRPr lang="en-US"/>
        </a:p>
      </dgm:t>
    </dgm:pt>
    <dgm:pt modelId="{9751953B-7D56-443A-90FD-97AFBE5E86B5}" type="pres">
      <dgm:prSet presAssocID="{2D74E0AA-7B61-4D82-969A-2177EF65A7ED}" presName="childText" presStyleLbl="bgAcc1" presStyleIdx="4" presStyleCnt="5" custScaleY="58446" custLinFactNeighborX="32795" custLinFactNeighborY="-6192">
        <dgm:presLayoutVars>
          <dgm:bulletEnabled val="1"/>
        </dgm:presLayoutVars>
      </dgm:prSet>
      <dgm:spPr/>
      <dgm:t>
        <a:bodyPr/>
        <a:lstStyle/>
        <a:p>
          <a:endParaRPr lang="en-US"/>
        </a:p>
      </dgm:t>
    </dgm:pt>
  </dgm:ptLst>
  <dgm:cxnLst>
    <dgm:cxn modelId="{323AFED1-E47A-5C44-948E-18B01958429D}" type="presOf" srcId="{62B90730-0110-4A20-8E3C-BF7163223EC3}" destId="{EBB69A01-0A0A-4331-8D96-85FF018AB633}" srcOrd="0" destOrd="0" presId="urn:microsoft.com/office/officeart/2005/8/layout/hierarchy3"/>
    <dgm:cxn modelId="{163A4D09-5E08-DF4A-B627-A78749FA3D3F}" type="presOf" srcId="{AC000BDB-CE8F-442C-BAFD-A4BEC2F51EBF}" destId="{2A271BB6-8FC1-4551-83CF-AE37DF4147D9}" srcOrd="0" destOrd="0" presId="urn:microsoft.com/office/officeart/2005/8/layout/hierarchy3"/>
    <dgm:cxn modelId="{D47654D0-576E-9F4D-8AA7-0B5AF8772E10}" type="presOf" srcId="{A021B176-37EB-4F2C-8A2A-8E4B16B1FD23}" destId="{609FCD20-C9D3-46E9-B04C-6C14E2FDFE68}" srcOrd="0" destOrd="0" presId="urn:microsoft.com/office/officeart/2005/8/layout/hierarchy3"/>
    <dgm:cxn modelId="{113CF06A-5F78-F247-84E7-2625434A0DF4}" type="presOf" srcId="{D78A08A9-6E94-47F1-91ED-29D835157057}" destId="{40506A2D-0D1C-4CB9-AC2E-236F43B679C2}" srcOrd="0" destOrd="0" presId="urn:microsoft.com/office/officeart/2005/8/layout/hierarchy3"/>
    <dgm:cxn modelId="{DABA7761-7A97-4B37-BF3D-5FFF769FB4AF}" srcId="{62B90730-0110-4A20-8E3C-BF7163223EC3}" destId="{2D74E0AA-7B61-4D82-969A-2177EF65A7ED}" srcOrd="2" destOrd="0" parTransId="{1E9E4417-091E-4B25-8751-589E9CF728E8}" sibTransId="{074203E9-7817-4356-9D8D-1DBC8E1E171D}"/>
    <dgm:cxn modelId="{0293F52B-25F8-1D41-B2B7-1955F5175B8E}" type="presOf" srcId="{62B90730-0110-4A20-8E3C-BF7163223EC3}" destId="{F3038980-29EC-4AC0-8FB7-6B19BB00A13F}" srcOrd="1" destOrd="0" presId="urn:microsoft.com/office/officeart/2005/8/layout/hierarchy3"/>
    <dgm:cxn modelId="{1D7DFBEB-5F22-46BC-A6D2-9C001DDA39C2}" srcId="{62B90730-0110-4A20-8E3C-BF7163223EC3}" destId="{2F2587E9-B024-4E2A-9BAA-80027D63DCC9}" srcOrd="0" destOrd="0" parTransId="{C04935A7-351B-4FA6-9C35-26970D3D78F9}" sibTransId="{B129D6AA-364B-487D-8B05-D04C26AE7899}"/>
    <dgm:cxn modelId="{3A67115A-D4FE-4401-B479-227FC2C37208}" srcId="{D78A08A9-6E94-47F1-91ED-29D835157057}" destId="{7A9B8E7F-EA3E-4100-B208-37CF7F3B88D4}" srcOrd="0" destOrd="0" parTransId="{55C809EE-995E-4FA3-AB58-1020BD3FE1AD}" sibTransId="{CA3272B5-8BDE-45CE-8F7F-3265BD768D13}"/>
    <dgm:cxn modelId="{E05D35F8-7CA2-7748-B57B-F03B28607428}" type="presOf" srcId="{7A9B8E7F-EA3E-4100-B208-37CF7F3B88D4}" destId="{10C40110-374C-4A8A-98A4-D1C2EBFAADF4}" srcOrd="1" destOrd="0" presId="urn:microsoft.com/office/officeart/2005/8/layout/hierarchy3"/>
    <dgm:cxn modelId="{9255BD9E-19DA-EE49-ADF7-A4AAC8FDCAE5}" type="presOf" srcId="{1E9E4417-091E-4B25-8751-589E9CF728E8}" destId="{5C3D8293-5B35-4CD6-8E9D-1C94283FC461}" srcOrd="0" destOrd="0" presId="urn:microsoft.com/office/officeart/2005/8/layout/hierarchy3"/>
    <dgm:cxn modelId="{F7E98D83-58CA-7944-B0D7-5347C7D486D7}" type="presOf" srcId="{3F898109-756C-4074-AD6E-38DD71B65700}" destId="{BA175103-121C-417E-A58E-2712F2C0ED21}" srcOrd="0" destOrd="0" presId="urn:microsoft.com/office/officeart/2005/8/layout/hierarchy3"/>
    <dgm:cxn modelId="{3ACF1596-B397-471D-AC0B-7B66880B4146}" srcId="{7A9B8E7F-EA3E-4100-B208-37CF7F3B88D4}" destId="{5BBCB979-2D14-4804-8AB5-C992B06D0B40}" srcOrd="0" destOrd="0" parTransId="{AC000BDB-CE8F-442C-BAFD-A4BEC2F51EBF}" sibTransId="{6C2B04C9-1DFF-469A-B928-FA1026A277E3}"/>
    <dgm:cxn modelId="{35E31314-2E62-3E4D-9F1C-C594723C093F}" type="presOf" srcId="{5BBCB979-2D14-4804-8AB5-C992B06D0B40}" destId="{A5315FC6-EEC9-4126-959F-234A0ED788AB}" srcOrd="0" destOrd="0" presId="urn:microsoft.com/office/officeart/2005/8/layout/hierarchy3"/>
    <dgm:cxn modelId="{A002212F-E2EB-4168-815E-B1C11E8C0CC0}" srcId="{D78A08A9-6E94-47F1-91ED-29D835157057}" destId="{62B90730-0110-4A20-8E3C-BF7163223EC3}" srcOrd="1" destOrd="0" parTransId="{79824DB5-9FCA-4A4F-8D8F-196A464A6884}" sibTransId="{05550887-33E4-4031-B59C-43D48C6489BB}"/>
    <dgm:cxn modelId="{F7EC626E-FA85-4A9D-82BD-709159330B3F}" srcId="{62B90730-0110-4A20-8E3C-BF7163223EC3}" destId="{3F898109-756C-4074-AD6E-38DD71B65700}" srcOrd="1" destOrd="0" parTransId="{9FB836A8-FDB6-4E7C-A066-E92D23AA9FD3}" sibTransId="{F15A50B1-1FC5-4193-A892-2FA096C0FD41}"/>
    <dgm:cxn modelId="{0063DB71-2626-F14C-9D7B-17081F8287F1}" type="presOf" srcId="{9FB836A8-FDB6-4E7C-A066-E92D23AA9FD3}" destId="{5C4203B5-F833-4CC2-8CEC-7BAA03D7E05D}" srcOrd="0" destOrd="0" presId="urn:microsoft.com/office/officeart/2005/8/layout/hierarchy3"/>
    <dgm:cxn modelId="{E03D9E4F-5101-AA48-8135-25CEE28576AF}" type="presOf" srcId="{2D74E0AA-7B61-4D82-969A-2177EF65A7ED}" destId="{9751953B-7D56-443A-90FD-97AFBE5E86B5}" srcOrd="0" destOrd="0" presId="urn:microsoft.com/office/officeart/2005/8/layout/hierarchy3"/>
    <dgm:cxn modelId="{9E7AFD4C-AF67-0549-B52F-9FA74377D3CC}" type="presOf" srcId="{2F2587E9-B024-4E2A-9BAA-80027D63DCC9}" destId="{B3B85305-53CD-4E79-AD63-2212F88A16C4}" srcOrd="0" destOrd="0" presId="urn:microsoft.com/office/officeart/2005/8/layout/hierarchy3"/>
    <dgm:cxn modelId="{ED0358BB-93E7-1841-9C96-9443D5935532}" type="presOf" srcId="{7A9B8E7F-EA3E-4100-B208-37CF7F3B88D4}" destId="{CF0C9A04-53FF-4744-894E-776C4795CBEC}" srcOrd="0" destOrd="0" presId="urn:microsoft.com/office/officeart/2005/8/layout/hierarchy3"/>
    <dgm:cxn modelId="{8FBECA61-41C6-455D-B33A-376EC586B0AD}" srcId="{7A9B8E7F-EA3E-4100-B208-37CF7F3B88D4}" destId="{D24B8C3C-69AF-4914-B09E-0C0BB521F835}" srcOrd="1" destOrd="0" parTransId="{A021B176-37EB-4F2C-8A2A-8E4B16B1FD23}" sibTransId="{14E5FC9C-8436-4E1D-AF55-7ED3CED70725}"/>
    <dgm:cxn modelId="{CDB5A345-31B1-D94F-B698-3A2C947CCFBF}" type="presOf" srcId="{C04935A7-351B-4FA6-9C35-26970D3D78F9}" destId="{5D0E9285-66C0-4792-A9D3-2613196627B9}" srcOrd="0" destOrd="0" presId="urn:microsoft.com/office/officeart/2005/8/layout/hierarchy3"/>
    <dgm:cxn modelId="{CCD2ED37-CAD9-BB4F-B046-E6CC841A650C}" type="presOf" srcId="{D24B8C3C-69AF-4914-B09E-0C0BB521F835}" destId="{9E2F1691-635E-45A0-BB40-A174C0F25C77}" srcOrd="0" destOrd="0" presId="urn:microsoft.com/office/officeart/2005/8/layout/hierarchy3"/>
    <dgm:cxn modelId="{E5133104-32B4-D444-8968-0E81C8DDFD29}" type="presParOf" srcId="{40506A2D-0D1C-4CB9-AC2E-236F43B679C2}" destId="{B06B4FB1-6D80-4B92-9685-506D2ED7213B}" srcOrd="0" destOrd="0" presId="urn:microsoft.com/office/officeart/2005/8/layout/hierarchy3"/>
    <dgm:cxn modelId="{4F2A325E-55C3-7C48-8DBF-BDCC63B19795}" type="presParOf" srcId="{B06B4FB1-6D80-4B92-9685-506D2ED7213B}" destId="{31BA24C8-31E5-43BC-ADD8-66F7EB9B1463}" srcOrd="0" destOrd="0" presId="urn:microsoft.com/office/officeart/2005/8/layout/hierarchy3"/>
    <dgm:cxn modelId="{586F6D58-2F59-594B-9F76-3E36B0EACA91}" type="presParOf" srcId="{31BA24C8-31E5-43BC-ADD8-66F7EB9B1463}" destId="{CF0C9A04-53FF-4744-894E-776C4795CBEC}" srcOrd="0" destOrd="0" presId="urn:microsoft.com/office/officeart/2005/8/layout/hierarchy3"/>
    <dgm:cxn modelId="{9607D37D-A384-834D-92F8-82052AC1EBC7}" type="presParOf" srcId="{31BA24C8-31E5-43BC-ADD8-66F7EB9B1463}" destId="{10C40110-374C-4A8A-98A4-D1C2EBFAADF4}" srcOrd="1" destOrd="0" presId="urn:microsoft.com/office/officeart/2005/8/layout/hierarchy3"/>
    <dgm:cxn modelId="{E126F4A9-860C-EA44-99B8-BE3382FB4E47}" type="presParOf" srcId="{B06B4FB1-6D80-4B92-9685-506D2ED7213B}" destId="{10FC2410-D49C-4216-BED2-00D3C88F7480}" srcOrd="1" destOrd="0" presId="urn:microsoft.com/office/officeart/2005/8/layout/hierarchy3"/>
    <dgm:cxn modelId="{ABBB0560-79FA-F646-9D28-E08B6E31314A}" type="presParOf" srcId="{10FC2410-D49C-4216-BED2-00D3C88F7480}" destId="{2A271BB6-8FC1-4551-83CF-AE37DF4147D9}" srcOrd="0" destOrd="0" presId="urn:microsoft.com/office/officeart/2005/8/layout/hierarchy3"/>
    <dgm:cxn modelId="{3D5CCD8F-3853-8D42-94BB-4104AB6997B9}" type="presParOf" srcId="{10FC2410-D49C-4216-BED2-00D3C88F7480}" destId="{A5315FC6-EEC9-4126-959F-234A0ED788AB}" srcOrd="1" destOrd="0" presId="urn:microsoft.com/office/officeart/2005/8/layout/hierarchy3"/>
    <dgm:cxn modelId="{283AC119-3C9F-DD4E-B510-25E7A26F3377}" type="presParOf" srcId="{10FC2410-D49C-4216-BED2-00D3C88F7480}" destId="{609FCD20-C9D3-46E9-B04C-6C14E2FDFE68}" srcOrd="2" destOrd="0" presId="urn:microsoft.com/office/officeart/2005/8/layout/hierarchy3"/>
    <dgm:cxn modelId="{2F55D7AE-9AC8-5A45-AC2D-2BBA0D850A95}" type="presParOf" srcId="{10FC2410-D49C-4216-BED2-00D3C88F7480}" destId="{9E2F1691-635E-45A0-BB40-A174C0F25C77}" srcOrd="3" destOrd="0" presId="urn:microsoft.com/office/officeart/2005/8/layout/hierarchy3"/>
    <dgm:cxn modelId="{233B9D65-5A2B-9343-AACE-582B517305E9}" type="presParOf" srcId="{40506A2D-0D1C-4CB9-AC2E-236F43B679C2}" destId="{31067DA9-E47F-4C53-B27D-DB90211F6830}" srcOrd="1" destOrd="0" presId="urn:microsoft.com/office/officeart/2005/8/layout/hierarchy3"/>
    <dgm:cxn modelId="{901C3512-1D96-A041-8095-D3D240395FD7}" type="presParOf" srcId="{31067DA9-E47F-4C53-B27D-DB90211F6830}" destId="{60C239E4-2E7B-4316-BE12-052CDCAC9CC2}" srcOrd="0" destOrd="0" presId="urn:microsoft.com/office/officeart/2005/8/layout/hierarchy3"/>
    <dgm:cxn modelId="{72F8D09D-3DEB-4E4C-A48F-6E165B1D2464}" type="presParOf" srcId="{60C239E4-2E7B-4316-BE12-052CDCAC9CC2}" destId="{EBB69A01-0A0A-4331-8D96-85FF018AB633}" srcOrd="0" destOrd="0" presId="urn:microsoft.com/office/officeart/2005/8/layout/hierarchy3"/>
    <dgm:cxn modelId="{A60B0F90-5663-F24F-8FA9-BF3FA712AA6B}" type="presParOf" srcId="{60C239E4-2E7B-4316-BE12-052CDCAC9CC2}" destId="{F3038980-29EC-4AC0-8FB7-6B19BB00A13F}" srcOrd="1" destOrd="0" presId="urn:microsoft.com/office/officeart/2005/8/layout/hierarchy3"/>
    <dgm:cxn modelId="{2025E057-8578-C443-84E9-7E520CBEAEDB}" type="presParOf" srcId="{31067DA9-E47F-4C53-B27D-DB90211F6830}" destId="{0AC110D8-CBC2-472D-9E50-6319EF195877}" srcOrd="1" destOrd="0" presId="urn:microsoft.com/office/officeart/2005/8/layout/hierarchy3"/>
    <dgm:cxn modelId="{2E17A271-4174-8A47-BBD0-5ABE282A5DFB}" type="presParOf" srcId="{0AC110D8-CBC2-472D-9E50-6319EF195877}" destId="{5D0E9285-66C0-4792-A9D3-2613196627B9}" srcOrd="0" destOrd="0" presId="urn:microsoft.com/office/officeart/2005/8/layout/hierarchy3"/>
    <dgm:cxn modelId="{304A1400-D07B-0045-804F-2B9ADD0AD395}" type="presParOf" srcId="{0AC110D8-CBC2-472D-9E50-6319EF195877}" destId="{B3B85305-53CD-4E79-AD63-2212F88A16C4}" srcOrd="1" destOrd="0" presId="urn:microsoft.com/office/officeart/2005/8/layout/hierarchy3"/>
    <dgm:cxn modelId="{7208139E-D4F4-D34A-AFEF-8EC3C2D8C016}" type="presParOf" srcId="{0AC110D8-CBC2-472D-9E50-6319EF195877}" destId="{5C4203B5-F833-4CC2-8CEC-7BAA03D7E05D}" srcOrd="2" destOrd="0" presId="urn:microsoft.com/office/officeart/2005/8/layout/hierarchy3"/>
    <dgm:cxn modelId="{E8E07BEF-5D67-BA45-AC9E-9F1C4ABEA6A9}" type="presParOf" srcId="{0AC110D8-CBC2-472D-9E50-6319EF195877}" destId="{BA175103-121C-417E-A58E-2712F2C0ED21}" srcOrd="3" destOrd="0" presId="urn:microsoft.com/office/officeart/2005/8/layout/hierarchy3"/>
    <dgm:cxn modelId="{3BA0D84D-882C-AF44-85FE-A2B7D8A8E754}" type="presParOf" srcId="{0AC110D8-CBC2-472D-9E50-6319EF195877}" destId="{5C3D8293-5B35-4CD6-8E9D-1C94283FC461}" srcOrd="4" destOrd="0" presId="urn:microsoft.com/office/officeart/2005/8/layout/hierarchy3"/>
    <dgm:cxn modelId="{3C03E065-ED13-B440-B7F9-C8E827C362AA}" type="presParOf" srcId="{0AC110D8-CBC2-472D-9E50-6319EF195877}" destId="{9751953B-7D56-443A-90FD-97AFBE5E86B5}" srcOrd="5"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E2844CB-0665-4343-8610-35110E68ABC9}"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E6FC5F14-7ADE-4388-B815-D223BA0B40FA}">
      <dgm:prSet custT="1"/>
      <dgm:spPr/>
      <dgm:t>
        <a:bodyPr/>
        <a:lstStyle/>
        <a:p>
          <a:r>
            <a:rPr lang="en-US" sz="2400" dirty="0" smtClean="0"/>
            <a:t>Overlooked Test Results Analysis</a:t>
          </a:r>
          <a:endParaRPr lang="en-US" sz="2400" dirty="0"/>
        </a:p>
      </dgm:t>
    </dgm:pt>
    <dgm:pt modelId="{1FDFA70C-7AE6-4B22-AD10-B0CBE60A3C27}" type="parTrans" cxnId="{3F015557-A6CC-4084-AAB3-71B7857CFBC5}">
      <dgm:prSet/>
      <dgm:spPr/>
      <dgm:t>
        <a:bodyPr/>
        <a:lstStyle/>
        <a:p>
          <a:endParaRPr lang="en-US"/>
        </a:p>
      </dgm:t>
    </dgm:pt>
    <dgm:pt modelId="{B4DB53DF-B389-4E50-BEB3-F122C23E2A40}" type="sibTrans" cxnId="{3F015557-A6CC-4084-AAB3-71B7857CFBC5}">
      <dgm:prSet/>
      <dgm:spPr/>
      <dgm:t>
        <a:bodyPr/>
        <a:lstStyle/>
        <a:p>
          <a:endParaRPr lang="en-US"/>
        </a:p>
      </dgm:t>
    </dgm:pt>
    <dgm:pt modelId="{E6D0808D-FF14-4283-8D9E-09460CEB1C54}">
      <dgm:prSet custT="1">
        <dgm:style>
          <a:lnRef idx="3">
            <a:schemeClr val="lt1"/>
          </a:lnRef>
          <a:fillRef idx="1">
            <a:schemeClr val="accent2"/>
          </a:fillRef>
          <a:effectRef idx="1">
            <a:schemeClr val="accent2"/>
          </a:effectRef>
          <a:fontRef idx="minor">
            <a:schemeClr val="lt1"/>
          </a:fontRef>
        </dgm:style>
      </dgm:prSet>
      <dgm:spPr>
        <a:solidFill>
          <a:srgbClr val="FF0000"/>
        </a:solidFill>
      </dgm:spPr>
      <dgm:t>
        <a:bodyPr/>
        <a:lstStyle/>
        <a:p>
          <a:r>
            <a:rPr lang="en-US" sz="2400" dirty="0" smtClean="0">
              <a:solidFill>
                <a:schemeClr val="bg1"/>
              </a:solidFill>
            </a:rPr>
            <a:t>Too much paper work</a:t>
          </a:r>
          <a:endParaRPr lang="en-US" sz="2400" dirty="0">
            <a:solidFill>
              <a:schemeClr val="bg1"/>
            </a:solidFill>
          </a:endParaRPr>
        </a:p>
      </dgm:t>
    </dgm:pt>
    <dgm:pt modelId="{70EC063E-76F5-4EDF-BE16-E836F86285D0}" type="parTrans" cxnId="{FEDDB222-E0E0-414E-A9DE-A4F8DE35225A}">
      <dgm:prSet/>
      <dgm:spPr/>
      <dgm:t>
        <a:bodyPr/>
        <a:lstStyle/>
        <a:p>
          <a:endParaRPr lang="en-US"/>
        </a:p>
      </dgm:t>
    </dgm:pt>
    <dgm:pt modelId="{0DA9412E-6812-4954-B219-C9356D88CA67}" type="sibTrans" cxnId="{FEDDB222-E0E0-414E-A9DE-A4F8DE35225A}">
      <dgm:prSet/>
      <dgm:spPr/>
      <dgm:t>
        <a:bodyPr/>
        <a:lstStyle/>
        <a:p>
          <a:endParaRPr lang="en-US"/>
        </a:p>
      </dgm:t>
    </dgm:pt>
    <dgm:pt modelId="{78E810DD-BAA3-4EBE-AE3C-8CE24AE5638F}" type="pres">
      <dgm:prSet presAssocID="{FE2844CB-0665-4343-8610-35110E68ABC9}" presName="diagram" presStyleCnt="0">
        <dgm:presLayoutVars>
          <dgm:chPref val="1"/>
          <dgm:dir/>
          <dgm:animOne val="branch"/>
          <dgm:animLvl val="lvl"/>
          <dgm:resizeHandles/>
        </dgm:presLayoutVars>
      </dgm:prSet>
      <dgm:spPr/>
      <dgm:t>
        <a:bodyPr/>
        <a:lstStyle/>
        <a:p>
          <a:endParaRPr lang="en-PH"/>
        </a:p>
      </dgm:t>
    </dgm:pt>
    <dgm:pt modelId="{EA7F81C3-CEE3-44F2-9480-CA948DB17D0D}" type="pres">
      <dgm:prSet presAssocID="{E6FC5F14-7ADE-4388-B815-D223BA0B40FA}" presName="root" presStyleCnt="0"/>
      <dgm:spPr/>
    </dgm:pt>
    <dgm:pt modelId="{9CDAF9FB-0FED-4A0C-9FCF-299AB589ABA8}" type="pres">
      <dgm:prSet presAssocID="{E6FC5F14-7ADE-4388-B815-D223BA0B40FA}" presName="rootComposite" presStyleCnt="0"/>
      <dgm:spPr/>
    </dgm:pt>
    <dgm:pt modelId="{FB878D17-21C6-43CF-BCD9-D5C9B8E72393}" type="pres">
      <dgm:prSet presAssocID="{E6FC5F14-7ADE-4388-B815-D223BA0B40FA}" presName="rootText" presStyleLbl="node1" presStyleIdx="0" presStyleCnt="1" custScaleX="31621" custScaleY="25860" custLinFactNeighborX="7969" custLinFactNeighborY="-11124"/>
      <dgm:spPr/>
      <dgm:t>
        <a:bodyPr/>
        <a:lstStyle/>
        <a:p>
          <a:endParaRPr lang="en-PH"/>
        </a:p>
      </dgm:t>
    </dgm:pt>
    <dgm:pt modelId="{8C5746F9-7CFD-4BC9-A2BD-4BD825758C04}" type="pres">
      <dgm:prSet presAssocID="{E6FC5F14-7ADE-4388-B815-D223BA0B40FA}" presName="rootConnector" presStyleLbl="node1" presStyleIdx="0" presStyleCnt="1"/>
      <dgm:spPr/>
      <dgm:t>
        <a:bodyPr/>
        <a:lstStyle/>
        <a:p>
          <a:endParaRPr lang="en-PH"/>
        </a:p>
      </dgm:t>
    </dgm:pt>
    <dgm:pt modelId="{CA96B439-3A78-4AB4-BC51-DB87A39638D8}" type="pres">
      <dgm:prSet presAssocID="{E6FC5F14-7ADE-4388-B815-D223BA0B40FA}" presName="childShape" presStyleCnt="0"/>
      <dgm:spPr/>
    </dgm:pt>
    <dgm:pt modelId="{712620E8-CC2C-41BF-B9AB-B5CE40773322}" type="pres">
      <dgm:prSet presAssocID="{70EC063E-76F5-4EDF-BE16-E836F86285D0}" presName="Name13" presStyleLbl="parChTrans1D2" presStyleIdx="0" presStyleCnt="1"/>
      <dgm:spPr/>
      <dgm:t>
        <a:bodyPr/>
        <a:lstStyle/>
        <a:p>
          <a:endParaRPr lang="en-PH"/>
        </a:p>
      </dgm:t>
    </dgm:pt>
    <dgm:pt modelId="{F1FB446C-827A-4D24-8902-9AC01D35BACD}" type="pres">
      <dgm:prSet presAssocID="{E6D0808D-FF14-4283-8D9E-09460CEB1C54}" presName="childText" presStyleLbl="bgAcc1" presStyleIdx="0" presStyleCnt="1" custScaleX="55335" custScaleY="22718" custLinFactNeighborX="14904" custLinFactNeighborY="-18600">
        <dgm:presLayoutVars>
          <dgm:bulletEnabled val="1"/>
        </dgm:presLayoutVars>
      </dgm:prSet>
      <dgm:spPr/>
      <dgm:t>
        <a:bodyPr/>
        <a:lstStyle/>
        <a:p>
          <a:endParaRPr lang="en-PH"/>
        </a:p>
      </dgm:t>
    </dgm:pt>
  </dgm:ptLst>
  <dgm:cxnLst>
    <dgm:cxn modelId="{1E735260-58CF-B14D-816E-CBBED2B77758}" type="presOf" srcId="{70EC063E-76F5-4EDF-BE16-E836F86285D0}" destId="{712620E8-CC2C-41BF-B9AB-B5CE40773322}" srcOrd="0" destOrd="0" presId="urn:microsoft.com/office/officeart/2005/8/layout/hierarchy3"/>
    <dgm:cxn modelId="{3F015557-A6CC-4084-AAB3-71B7857CFBC5}" srcId="{FE2844CB-0665-4343-8610-35110E68ABC9}" destId="{E6FC5F14-7ADE-4388-B815-D223BA0B40FA}" srcOrd="0" destOrd="0" parTransId="{1FDFA70C-7AE6-4B22-AD10-B0CBE60A3C27}" sibTransId="{B4DB53DF-B389-4E50-BEB3-F122C23E2A40}"/>
    <dgm:cxn modelId="{FEDDB222-E0E0-414E-A9DE-A4F8DE35225A}" srcId="{E6FC5F14-7ADE-4388-B815-D223BA0B40FA}" destId="{E6D0808D-FF14-4283-8D9E-09460CEB1C54}" srcOrd="0" destOrd="0" parTransId="{70EC063E-76F5-4EDF-BE16-E836F86285D0}" sibTransId="{0DA9412E-6812-4954-B219-C9356D88CA67}"/>
    <dgm:cxn modelId="{E4F52BEB-3B49-7A40-9C80-5DDFC41A55C0}" type="presOf" srcId="{E6FC5F14-7ADE-4388-B815-D223BA0B40FA}" destId="{8C5746F9-7CFD-4BC9-A2BD-4BD825758C04}" srcOrd="1" destOrd="0" presId="urn:microsoft.com/office/officeart/2005/8/layout/hierarchy3"/>
    <dgm:cxn modelId="{70266BA6-7B8D-C64A-A522-2347FF5D5DF2}" type="presOf" srcId="{FE2844CB-0665-4343-8610-35110E68ABC9}" destId="{78E810DD-BAA3-4EBE-AE3C-8CE24AE5638F}" srcOrd="0" destOrd="0" presId="urn:microsoft.com/office/officeart/2005/8/layout/hierarchy3"/>
    <dgm:cxn modelId="{B24A739A-885A-284B-8EBB-FF693C1B35F1}" type="presOf" srcId="{E6FC5F14-7ADE-4388-B815-D223BA0B40FA}" destId="{FB878D17-21C6-43CF-BCD9-D5C9B8E72393}" srcOrd="0" destOrd="0" presId="urn:microsoft.com/office/officeart/2005/8/layout/hierarchy3"/>
    <dgm:cxn modelId="{7EAA499F-2C47-FE43-A94F-D0677948294C}" type="presOf" srcId="{E6D0808D-FF14-4283-8D9E-09460CEB1C54}" destId="{F1FB446C-827A-4D24-8902-9AC01D35BACD}" srcOrd="0" destOrd="0" presId="urn:microsoft.com/office/officeart/2005/8/layout/hierarchy3"/>
    <dgm:cxn modelId="{28AD4B1A-6378-AC4B-9F9E-AA00BD923FD8}" type="presParOf" srcId="{78E810DD-BAA3-4EBE-AE3C-8CE24AE5638F}" destId="{EA7F81C3-CEE3-44F2-9480-CA948DB17D0D}" srcOrd="0" destOrd="0" presId="urn:microsoft.com/office/officeart/2005/8/layout/hierarchy3"/>
    <dgm:cxn modelId="{925D5184-8AE6-EB46-A6AD-4BE8DEBF4C97}" type="presParOf" srcId="{EA7F81C3-CEE3-44F2-9480-CA948DB17D0D}" destId="{9CDAF9FB-0FED-4A0C-9FCF-299AB589ABA8}" srcOrd="0" destOrd="0" presId="urn:microsoft.com/office/officeart/2005/8/layout/hierarchy3"/>
    <dgm:cxn modelId="{45CB4FAD-F5FA-504D-B988-3770AF5081C3}" type="presParOf" srcId="{9CDAF9FB-0FED-4A0C-9FCF-299AB589ABA8}" destId="{FB878D17-21C6-43CF-BCD9-D5C9B8E72393}" srcOrd="0" destOrd="0" presId="urn:microsoft.com/office/officeart/2005/8/layout/hierarchy3"/>
    <dgm:cxn modelId="{5E5F4CEE-F186-444A-965E-27566146434C}" type="presParOf" srcId="{9CDAF9FB-0FED-4A0C-9FCF-299AB589ABA8}" destId="{8C5746F9-7CFD-4BC9-A2BD-4BD825758C04}" srcOrd="1" destOrd="0" presId="urn:microsoft.com/office/officeart/2005/8/layout/hierarchy3"/>
    <dgm:cxn modelId="{8B48E241-EB54-2342-9187-A61BC13BC51A}" type="presParOf" srcId="{EA7F81C3-CEE3-44F2-9480-CA948DB17D0D}" destId="{CA96B439-3A78-4AB4-BC51-DB87A39638D8}" srcOrd="1" destOrd="0" presId="urn:microsoft.com/office/officeart/2005/8/layout/hierarchy3"/>
    <dgm:cxn modelId="{50745CED-28DC-4F48-A914-8905BF51C754}" type="presParOf" srcId="{CA96B439-3A78-4AB4-BC51-DB87A39638D8}" destId="{712620E8-CC2C-41BF-B9AB-B5CE40773322}" srcOrd="0" destOrd="0" presId="urn:microsoft.com/office/officeart/2005/8/layout/hierarchy3"/>
    <dgm:cxn modelId="{5A019A39-7062-554C-BB19-B87B07683C94}" type="presParOf" srcId="{CA96B439-3A78-4AB4-BC51-DB87A39638D8}" destId="{F1FB446C-827A-4D24-8902-9AC01D35BACD}" srcOrd="1"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F049E5C-3073-884A-B9E4-9A9AC63C77CB}">
      <dsp:nvSpPr>
        <dsp:cNvPr id="0" name=""/>
        <dsp:cNvSpPr/>
      </dsp:nvSpPr>
      <dsp:spPr>
        <a:xfrm>
          <a:off x="617219" y="0"/>
          <a:ext cx="6995160" cy="4221163"/>
        </a:xfrm>
        <a:prstGeom prst="rightArrow">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D009699-D81F-5E40-BE61-3DD65DB918D2}">
      <dsp:nvSpPr>
        <dsp:cNvPr id="0" name=""/>
        <dsp:cNvSpPr/>
      </dsp:nvSpPr>
      <dsp:spPr>
        <a:xfrm>
          <a:off x="8840" y="1266348"/>
          <a:ext cx="2648902" cy="168846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Do Root Cause Analysis</a:t>
          </a:r>
          <a:endParaRPr lang="en-US" sz="3000" kern="1200" dirty="0"/>
        </a:p>
      </dsp:txBody>
      <dsp:txXfrm>
        <a:off x="8840" y="1266348"/>
        <a:ext cx="2648902" cy="1688465"/>
      </dsp:txXfrm>
    </dsp:sp>
    <dsp:sp modelId="{201EE76A-79A4-B642-A21D-FB4F9280F676}">
      <dsp:nvSpPr>
        <dsp:cNvPr id="0" name=""/>
        <dsp:cNvSpPr/>
      </dsp:nvSpPr>
      <dsp:spPr>
        <a:xfrm>
          <a:off x="2790348" y="1266348"/>
          <a:ext cx="2648902" cy="1688465"/>
        </a:xfrm>
        <a:prstGeom prst="roundRect">
          <a:avLst/>
        </a:prstGeom>
        <a:solidFill>
          <a:srgbClr val="A6A6A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Develop Solutions</a:t>
          </a:r>
          <a:endParaRPr lang="en-US" sz="3000" kern="1200" dirty="0"/>
        </a:p>
      </dsp:txBody>
      <dsp:txXfrm>
        <a:off x="2790348" y="1266348"/>
        <a:ext cx="2648902" cy="1688465"/>
      </dsp:txXfrm>
    </dsp:sp>
    <dsp:sp modelId="{141B6EED-3302-5D48-B95D-4ACE31D25FD1}">
      <dsp:nvSpPr>
        <dsp:cNvPr id="0" name=""/>
        <dsp:cNvSpPr/>
      </dsp:nvSpPr>
      <dsp:spPr>
        <a:xfrm>
          <a:off x="5571857" y="1266348"/>
          <a:ext cx="2648902" cy="1688465"/>
        </a:xfrm>
        <a:prstGeom prst="roundRect">
          <a:avLst/>
        </a:prstGeom>
        <a:solidFill>
          <a:srgbClr val="A6A6A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Finalize Improvement Plans</a:t>
          </a:r>
        </a:p>
      </dsp:txBody>
      <dsp:txXfrm>
        <a:off x="5571857" y="1266348"/>
        <a:ext cx="2648902" cy="168846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B4DAF3E-8B1E-4BAA-9AE4-6B532DD66165}">
      <dsp:nvSpPr>
        <dsp:cNvPr id="0" name=""/>
        <dsp:cNvSpPr/>
      </dsp:nvSpPr>
      <dsp:spPr>
        <a:xfrm>
          <a:off x="273296" y="2273"/>
          <a:ext cx="2861071" cy="12327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PH" sz="2400" kern="1200" dirty="0" smtClean="0"/>
            <a:t>Inappropriate  Ready-made Lesson Plans</a:t>
          </a:r>
          <a:endParaRPr lang="en-PH" sz="2400" kern="1200" dirty="0"/>
        </a:p>
      </dsp:txBody>
      <dsp:txXfrm>
        <a:off x="273296" y="2273"/>
        <a:ext cx="2861071" cy="1232735"/>
      </dsp:txXfrm>
    </dsp:sp>
    <dsp:sp modelId="{0E6914EE-C036-44E6-BC71-9D23AC127408}">
      <dsp:nvSpPr>
        <dsp:cNvPr id="0" name=""/>
        <dsp:cNvSpPr/>
      </dsp:nvSpPr>
      <dsp:spPr>
        <a:xfrm>
          <a:off x="559403" y="1235009"/>
          <a:ext cx="315061" cy="636545"/>
        </a:xfrm>
        <a:custGeom>
          <a:avLst/>
          <a:gdLst/>
          <a:ahLst/>
          <a:cxnLst/>
          <a:rect l="0" t="0" r="0" b="0"/>
          <a:pathLst>
            <a:path>
              <a:moveTo>
                <a:pt x="0" y="0"/>
              </a:moveTo>
              <a:lnTo>
                <a:pt x="0" y="636545"/>
              </a:lnTo>
              <a:lnTo>
                <a:pt x="315061" y="6365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2DE4FD-F1D5-47F4-83E4-F4A18CDD76A8}">
      <dsp:nvSpPr>
        <dsp:cNvPr id="0" name=""/>
        <dsp:cNvSpPr/>
      </dsp:nvSpPr>
      <dsp:spPr>
        <a:xfrm>
          <a:off x="874464" y="1527897"/>
          <a:ext cx="2288857" cy="68731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n-PH" sz="2400" kern="1200" dirty="0" smtClean="0"/>
            <a:t>Budgeted quarterly</a:t>
          </a:r>
          <a:endParaRPr lang="en-PH" sz="2400" kern="1200" dirty="0"/>
        </a:p>
      </dsp:txBody>
      <dsp:txXfrm>
        <a:off x="874464" y="1527897"/>
        <a:ext cx="2288857" cy="687315"/>
      </dsp:txXfrm>
    </dsp:sp>
    <dsp:sp modelId="{8943D3A2-068F-4FF1-A6DB-106A0E18B035}">
      <dsp:nvSpPr>
        <dsp:cNvPr id="0" name=""/>
        <dsp:cNvSpPr/>
      </dsp:nvSpPr>
      <dsp:spPr>
        <a:xfrm>
          <a:off x="559403" y="1235009"/>
          <a:ext cx="310597" cy="1698568"/>
        </a:xfrm>
        <a:custGeom>
          <a:avLst/>
          <a:gdLst/>
          <a:ahLst/>
          <a:cxnLst/>
          <a:rect l="0" t="0" r="0" b="0"/>
          <a:pathLst>
            <a:path>
              <a:moveTo>
                <a:pt x="0" y="0"/>
              </a:moveTo>
              <a:lnTo>
                <a:pt x="0" y="1698568"/>
              </a:lnTo>
              <a:lnTo>
                <a:pt x="310597" y="16985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AC7653-D88A-41AC-89C4-A9B7C860A072}">
      <dsp:nvSpPr>
        <dsp:cNvPr id="0" name=""/>
        <dsp:cNvSpPr/>
      </dsp:nvSpPr>
      <dsp:spPr>
        <a:xfrm>
          <a:off x="870001" y="2479018"/>
          <a:ext cx="2810282" cy="909119"/>
        </a:xfrm>
        <a:prstGeom prst="roundRect">
          <a:avLst>
            <a:gd name="adj" fmla="val 10000"/>
          </a:avLst>
        </a:prstGeom>
        <a:solidFill>
          <a:srgbClr val="FF00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n-PH" sz="2400" kern="1200" dirty="0" smtClean="0">
              <a:solidFill>
                <a:schemeClr val="bg1"/>
              </a:solidFill>
            </a:rPr>
            <a:t>Required to follow the design</a:t>
          </a:r>
          <a:endParaRPr lang="en-PH" sz="2400" kern="1200" dirty="0">
            <a:solidFill>
              <a:schemeClr val="bg1"/>
            </a:solidFill>
          </a:endParaRPr>
        </a:p>
      </dsp:txBody>
      <dsp:txXfrm>
        <a:off x="870001" y="2479018"/>
        <a:ext cx="2810282" cy="909119"/>
      </dsp:txXfrm>
    </dsp:sp>
    <dsp:sp modelId="{C28179CB-F39E-4E40-A3C2-8B4C31AF43F0}">
      <dsp:nvSpPr>
        <dsp:cNvPr id="0" name=""/>
        <dsp:cNvSpPr/>
      </dsp:nvSpPr>
      <dsp:spPr>
        <a:xfrm>
          <a:off x="559403" y="1235009"/>
          <a:ext cx="460701" cy="2772714"/>
        </a:xfrm>
        <a:custGeom>
          <a:avLst/>
          <a:gdLst/>
          <a:ahLst/>
          <a:cxnLst/>
          <a:rect l="0" t="0" r="0" b="0"/>
          <a:pathLst>
            <a:path>
              <a:moveTo>
                <a:pt x="0" y="0"/>
              </a:moveTo>
              <a:lnTo>
                <a:pt x="0" y="2772714"/>
              </a:lnTo>
              <a:lnTo>
                <a:pt x="460701" y="27727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C23AC0-D0BA-4FBF-800E-C7AEA3C008EB}">
      <dsp:nvSpPr>
        <dsp:cNvPr id="0" name=""/>
        <dsp:cNvSpPr/>
      </dsp:nvSpPr>
      <dsp:spPr>
        <a:xfrm>
          <a:off x="1020104" y="3520920"/>
          <a:ext cx="2212134" cy="97360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n-PH" sz="2400" kern="1200" dirty="0" smtClean="0"/>
            <a:t>Objectives are not suited to some learners</a:t>
          </a:r>
          <a:endParaRPr lang="en-PH" sz="2400" kern="1200" dirty="0"/>
        </a:p>
      </dsp:txBody>
      <dsp:txXfrm>
        <a:off x="1020104" y="3520920"/>
        <a:ext cx="2212134" cy="973608"/>
      </dsp:txXfrm>
    </dsp:sp>
    <dsp:sp modelId="{576B7886-162C-4A42-A737-E599F51C95DD}">
      <dsp:nvSpPr>
        <dsp:cNvPr id="0" name=""/>
        <dsp:cNvSpPr/>
      </dsp:nvSpPr>
      <dsp:spPr>
        <a:xfrm>
          <a:off x="5351269" y="1859"/>
          <a:ext cx="2861071" cy="12771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PH" sz="2400" kern="1200" dirty="0" smtClean="0"/>
            <a:t>Extra effort </a:t>
          </a:r>
          <a:endParaRPr lang="en-PH" sz="2400" kern="1200" dirty="0"/>
        </a:p>
      </dsp:txBody>
      <dsp:txXfrm>
        <a:off x="5351269" y="1859"/>
        <a:ext cx="2861071" cy="1277125"/>
      </dsp:txXfrm>
    </dsp:sp>
    <dsp:sp modelId="{E59CE49F-30C2-4C4A-8D28-3E34E369C4C8}">
      <dsp:nvSpPr>
        <dsp:cNvPr id="0" name=""/>
        <dsp:cNvSpPr/>
      </dsp:nvSpPr>
      <dsp:spPr>
        <a:xfrm>
          <a:off x="5637376" y="1278984"/>
          <a:ext cx="286101" cy="1082286"/>
        </a:xfrm>
        <a:custGeom>
          <a:avLst/>
          <a:gdLst/>
          <a:ahLst/>
          <a:cxnLst/>
          <a:rect l="0" t="0" r="0" b="0"/>
          <a:pathLst>
            <a:path>
              <a:moveTo>
                <a:pt x="0" y="0"/>
              </a:moveTo>
              <a:lnTo>
                <a:pt x="0" y="1082286"/>
              </a:lnTo>
              <a:lnTo>
                <a:pt x="286101" y="108228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47EF84-AFB8-4A67-B560-0EFD3F517BAF}">
      <dsp:nvSpPr>
        <dsp:cNvPr id="0" name=""/>
        <dsp:cNvSpPr/>
      </dsp:nvSpPr>
      <dsp:spPr>
        <a:xfrm>
          <a:off x="5923478" y="1693367"/>
          <a:ext cx="2288857" cy="133580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PH" sz="2400" kern="1200" dirty="0" smtClean="0"/>
            <a:t>Procedure is not suited to some learners</a:t>
          </a:r>
          <a:endParaRPr lang="en-PH" sz="2400" kern="1200" dirty="0"/>
        </a:p>
      </dsp:txBody>
      <dsp:txXfrm>
        <a:off x="5923478" y="1693367"/>
        <a:ext cx="2288857" cy="1335805"/>
      </dsp:txXfrm>
    </dsp:sp>
    <dsp:sp modelId="{F1E3F6B7-C999-43B8-915F-3FE666D2D0AE}">
      <dsp:nvSpPr>
        <dsp:cNvPr id="0" name=""/>
        <dsp:cNvSpPr/>
      </dsp:nvSpPr>
      <dsp:spPr>
        <a:xfrm>
          <a:off x="5637376" y="1278984"/>
          <a:ext cx="286101" cy="2353617"/>
        </a:xfrm>
        <a:custGeom>
          <a:avLst/>
          <a:gdLst/>
          <a:ahLst/>
          <a:cxnLst/>
          <a:rect l="0" t="0" r="0" b="0"/>
          <a:pathLst>
            <a:path>
              <a:moveTo>
                <a:pt x="0" y="0"/>
              </a:moveTo>
              <a:lnTo>
                <a:pt x="0" y="2353617"/>
              </a:lnTo>
              <a:lnTo>
                <a:pt x="286101" y="23536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7FEA5A-BE8C-404B-893E-173F1DC90DBC}">
      <dsp:nvSpPr>
        <dsp:cNvPr id="0" name=""/>
        <dsp:cNvSpPr/>
      </dsp:nvSpPr>
      <dsp:spPr>
        <a:xfrm>
          <a:off x="5923478" y="3213726"/>
          <a:ext cx="2288857" cy="837750"/>
        </a:xfrm>
        <a:prstGeom prst="roundRect">
          <a:avLst>
            <a:gd name="adj" fmla="val 10000"/>
          </a:avLst>
        </a:prstGeom>
        <a:solidFill>
          <a:srgbClr val="FF00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PH" sz="2700" kern="1200" dirty="0" smtClean="0">
              <a:solidFill>
                <a:schemeClr val="bg1"/>
              </a:solidFill>
            </a:rPr>
            <a:t>Time consuming</a:t>
          </a:r>
          <a:endParaRPr lang="en-PH" sz="2700" kern="1200" dirty="0">
            <a:solidFill>
              <a:schemeClr val="bg1"/>
            </a:solidFill>
          </a:endParaRPr>
        </a:p>
      </dsp:txBody>
      <dsp:txXfrm>
        <a:off x="5923478" y="3213726"/>
        <a:ext cx="2288857" cy="83775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2AFC78-B74B-4CF6-9CD0-53EC8ACCE25B}">
      <dsp:nvSpPr>
        <dsp:cNvPr id="0" name=""/>
        <dsp:cNvSpPr/>
      </dsp:nvSpPr>
      <dsp:spPr>
        <a:xfrm>
          <a:off x="3099159" y="444"/>
          <a:ext cx="2031280" cy="10156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Not geared to the enhanced curriculum</a:t>
          </a:r>
          <a:endParaRPr lang="en-US" sz="2000" kern="1200" dirty="0"/>
        </a:p>
      </dsp:txBody>
      <dsp:txXfrm>
        <a:off x="3099159" y="444"/>
        <a:ext cx="2031280" cy="1015640"/>
      </dsp:txXfrm>
    </dsp:sp>
    <dsp:sp modelId="{59A4F31A-D86E-43BB-8407-38682A035F31}">
      <dsp:nvSpPr>
        <dsp:cNvPr id="0" name=""/>
        <dsp:cNvSpPr/>
      </dsp:nvSpPr>
      <dsp:spPr>
        <a:xfrm>
          <a:off x="3302287" y="1016085"/>
          <a:ext cx="203128" cy="761730"/>
        </a:xfrm>
        <a:custGeom>
          <a:avLst/>
          <a:gdLst/>
          <a:ahLst/>
          <a:cxnLst/>
          <a:rect l="0" t="0" r="0" b="0"/>
          <a:pathLst>
            <a:path>
              <a:moveTo>
                <a:pt x="0" y="0"/>
              </a:moveTo>
              <a:lnTo>
                <a:pt x="0" y="761730"/>
              </a:lnTo>
              <a:lnTo>
                <a:pt x="203128" y="7617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357A24-3C5C-4137-B7D8-63569E65D87A}">
      <dsp:nvSpPr>
        <dsp:cNvPr id="0" name=""/>
        <dsp:cNvSpPr/>
      </dsp:nvSpPr>
      <dsp:spPr>
        <a:xfrm>
          <a:off x="3505415" y="1269995"/>
          <a:ext cx="1625024" cy="101564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Lack of Learners’ Materials in Filipino</a:t>
          </a:r>
          <a:endParaRPr lang="en-US" sz="2000" kern="1200" dirty="0"/>
        </a:p>
      </dsp:txBody>
      <dsp:txXfrm>
        <a:off x="3505415" y="1269995"/>
        <a:ext cx="1625024" cy="1015640"/>
      </dsp:txXfrm>
    </dsp:sp>
    <dsp:sp modelId="{A659FC6B-15FF-4C43-A764-271579DCC8F6}">
      <dsp:nvSpPr>
        <dsp:cNvPr id="0" name=""/>
        <dsp:cNvSpPr/>
      </dsp:nvSpPr>
      <dsp:spPr>
        <a:xfrm>
          <a:off x="3302287" y="1016085"/>
          <a:ext cx="203128" cy="2031280"/>
        </a:xfrm>
        <a:custGeom>
          <a:avLst/>
          <a:gdLst/>
          <a:ahLst/>
          <a:cxnLst/>
          <a:rect l="0" t="0" r="0" b="0"/>
          <a:pathLst>
            <a:path>
              <a:moveTo>
                <a:pt x="0" y="0"/>
              </a:moveTo>
              <a:lnTo>
                <a:pt x="0" y="2031280"/>
              </a:lnTo>
              <a:lnTo>
                <a:pt x="203128" y="20312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835FF1-CD2D-4CA0-B133-8A4E4C78A1AD}">
      <dsp:nvSpPr>
        <dsp:cNvPr id="0" name=""/>
        <dsp:cNvSpPr/>
      </dsp:nvSpPr>
      <dsp:spPr>
        <a:xfrm>
          <a:off x="3505415" y="2539545"/>
          <a:ext cx="1625024" cy="101564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Lack of Learners’ Materials in Filipino</a:t>
          </a:r>
          <a:endParaRPr lang="en-US" sz="2000" kern="1200" dirty="0"/>
        </a:p>
      </dsp:txBody>
      <dsp:txXfrm>
        <a:off x="3505415" y="2539545"/>
        <a:ext cx="1625024" cy="1015640"/>
      </dsp:txXfrm>
    </dsp:sp>
    <dsp:sp modelId="{FEFE8935-1F07-49FE-A04C-2843797B3D9D}">
      <dsp:nvSpPr>
        <dsp:cNvPr id="0" name=""/>
        <dsp:cNvSpPr/>
      </dsp:nvSpPr>
      <dsp:spPr>
        <a:xfrm>
          <a:off x="3302287" y="1016085"/>
          <a:ext cx="203128" cy="3300831"/>
        </a:xfrm>
        <a:custGeom>
          <a:avLst/>
          <a:gdLst/>
          <a:ahLst/>
          <a:cxnLst/>
          <a:rect l="0" t="0" r="0" b="0"/>
          <a:pathLst>
            <a:path>
              <a:moveTo>
                <a:pt x="0" y="0"/>
              </a:moveTo>
              <a:lnTo>
                <a:pt x="0" y="3300831"/>
              </a:lnTo>
              <a:lnTo>
                <a:pt x="203128" y="33008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C620C3-9EC2-44EC-BBA8-AB2720636167}">
      <dsp:nvSpPr>
        <dsp:cNvPr id="0" name=""/>
        <dsp:cNvSpPr/>
      </dsp:nvSpPr>
      <dsp:spPr>
        <a:xfrm>
          <a:off x="3505415" y="3809095"/>
          <a:ext cx="1625024" cy="101564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Some old IMs are being used</a:t>
          </a:r>
          <a:endParaRPr lang="en-US" sz="2000" kern="1200" dirty="0"/>
        </a:p>
      </dsp:txBody>
      <dsp:txXfrm>
        <a:off x="3505415" y="3809095"/>
        <a:ext cx="1625024" cy="101564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70CCE17-4D13-4483-BE35-7BE8F9D061A8}">
      <dsp:nvSpPr>
        <dsp:cNvPr id="0" name=""/>
        <dsp:cNvSpPr/>
      </dsp:nvSpPr>
      <dsp:spPr>
        <a:xfrm>
          <a:off x="17" y="9"/>
          <a:ext cx="3781218" cy="9898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Poor Classroom Structure</a:t>
          </a:r>
          <a:endParaRPr lang="en-PH" sz="2400" kern="1200" dirty="0"/>
        </a:p>
      </dsp:txBody>
      <dsp:txXfrm>
        <a:off x="17" y="9"/>
        <a:ext cx="3781218" cy="989809"/>
      </dsp:txXfrm>
    </dsp:sp>
    <dsp:sp modelId="{A15615CD-1F31-4839-A9E9-DB28DF033E48}">
      <dsp:nvSpPr>
        <dsp:cNvPr id="0" name=""/>
        <dsp:cNvSpPr/>
      </dsp:nvSpPr>
      <dsp:spPr>
        <a:xfrm>
          <a:off x="378139" y="989819"/>
          <a:ext cx="290662" cy="697133"/>
        </a:xfrm>
        <a:custGeom>
          <a:avLst/>
          <a:gdLst/>
          <a:ahLst/>
          <a:cxnLst/>
          <a:rect l="0" t="0" r="0" b="0"/>
          <a:pathLst>
            <a:path>
              <a:moveTo>
                <a:pt x="0" y="0"/>
              </a:moveTo>
              <a:lnTo>
                <a:pt x="0" y="697133"/>
              </a:lnTo>
              <a:lnTo>
                <a:pt x="290662" y="6971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A189FD-3C4D-4D38-9B29-8F9F23C9243E}">
      <dsp:nvSpPr>
        <dsp:cNvPr id="0" name=""/>
        <dsp:cNvSpPr/>
      </dsp:nvSpPr>
      <dsp:spPr>
        <a:xfrm>
          <a:off x="668801" y="1267341"/>
          <a:ext cx="2109708" cy="83922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No Ceiling</a:t>
          </a:r>
          <a:endParaRPr lang="en-PH" sz="2400" kern="1200" dirty="0"/>
        </a:p>
      </dsp:txBody>
      <dsp:txXfrm>
        <a:off x="668801" y="1267341"/>
        <a:ext cx="2109708" cy="839222"/>
      </dsp:txXfrm>
    </dsp:sp>
    <dsp:sp modelId="{C4A81585-070A-49CC-AB3F-47ACCFA86BAD}">
      <dsp:nvSpPr>
        <dsp:cNvPr id="0" name=""/>
        <dsp:cNvSpPr/>
      </dsp:nvSpPr>
      <dsp:spPr>
        <a:xfrm>
          <a:off x="378139" y="989819"/>
          <a:ext cx="275900" cy="1862637"/>
        </a:xfrm>
        <a:custGeom>
          <a:avLst/>
          <a:gdLst/>
          <a:ahLst/>
          <a:cxnLst/>
          <a:rect l="0" t="0" r="0" b="0"/>
          <a:pathLst>
            <a:path>
              <a:moveTo>
                <a:pt x="0" y="0"/>
              </a:moveTo>
              <a:lnTo>
                <a:pt x="0" y="1862637"/>
              </a:lnTo>
              <a:lnTo>
                <a:pt x="275900" y="18626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A42811-7478-4A03-9392-0B2CA3D7D183}">
      <dsp:nvSpPr>
        <dsp:cNvPr id="0" name=""/>
        <dsp:cNvSpPr/>
      </dsp:nvSpPr>
      <dsp:spPr>
        <a:xfrm>
          <a:off x="654040" y="2536470"/>
          <a:ext cx="3024974" cy="631973"/>
        </a:xfrm>
        <a:prstGeom prst="roundRect">
          <a:avLst>
            <a:gd name="adj" fmla="val 10000"/>
          </a:avLst>
        </a:prstGeom>
        <a:solidFill>
          <a:srgbClr val="FF00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Improper ventilation</a:t>
          </a:r>
          <a:endParaRPr lang="en-PH" sz="2400" kern="1200" dirty="0">
            <a:solidFill>
              <a:schemeClr val="bg1"/>
            </a:solidFill>
          </a:endParaRPr>
        </a:p>
      </dsp:txBody>
      <dsp:txXfrm>
        <a:off x="654040" y="2536470"/>
        <a:ext cx="3024974" cy="631973"/>
      </dsp:txXfrm>
    </dsp:sp>
    <dsp:sp modelId="{F93DFE0E-E10E-4E31-8634-E398296DEC7F}">
      <dsp:nvSpPr>
        <dsp:cNvPr id="0" name=""/>
        <dsp:cNvSpPr/>
      </dsp:nvSpPr>
      <dsp:spPr>
        <a:xfrm>
          <a:off x="4170966" y="9"/>
          <a:ext cx="3781218" cy="8693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Classroom is not conducive for learning</a:t>
          </a:r>
          <a:endParaRPr lang="en-PH" sz="2400" kern="1200" dirty="0"/>
        </a:p>
      </dsp:txBody>
      <dsp:txXfrm>
        <a:off x="4170966" y="9"/>
        <a:ext cx="3781218" cy="869302"/>
      </dsp:txXfrm>
    </dsp:sp>
    <dsp:sp modelId="{9B768CAB-FEFC-4914-911E-47751E5CF102}">
      <dsp:nvSpPr>
        <dsp:cNvPr id="0" name=""/>
        <dsp:cNvSpPr/>
      </dsp:nvSpPr>
      <dsp:spPr>
        <a:xfrm>
          <a:off x="4549088" y="869312"/>
          <a:ext cx="259270" cy="479354"/>
        </a:xfrm>
        <a:custGeom>
          <a:avLst/>
          <a:gdLst/>
          <a:ahLst/>
          <a:cxnLst/>
          <a:rect l="0" t="0" r="0" b="0"/>
          <a:pathLst>
            <a:path>
              <a:moveTo>
                <a:pt x="0" y="0"/>
              </a:moveTo>
              <a:lnTo>
                <a:pt x="0" y="479354"/>
              </a:lnTo>
              <a:lnTo>
                <a:pt x="259270" y="4793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6528F3-132C-4C6F-A552-8526095884A6}">
      <dsp:nvSpPr>
        <dsp:cNvPr id="0" name=""/>
        <dsp:cNvSpPr/>
      </dsp:nvSpPr>
      <dsp:spPr>
        <a:xfrm>
          <a:off x="4808358" y="1106167"/>
          <a:ext cx="2506463" cy="48499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Big Class Size</a:t>
          </a:r>
          <a:endParaRPr lang="en-PH" sz="2400" kern="1200" dirty="0"/>
        </a:p>
      </dsp:txBody>
      <dsp:txXfrm>
        <a:off x="4808358" y="1106167"/>
        <a:ext cx="2506463" cy="484997"/>
      </dsp:txXfrm>
    </dsp:sp>
    <dsp:sp modelId="{DC54CF20-73AA-4F24-A35B-68DDE4BED157}">
      <dsp:nvSpPr>
        <dsp:cNvPr id="0" name=""/>
        <dsp:cNvSpPr/>
      </dsp:nvSpPr>
      <dsp:spPr>
        <a:xfrm>
          <a:off x="4549088" y="869312"/>
          <a:ext cx="390070" cy="2697965"/>
        </a:xfrm>
        <a:custGeom>
          <a:avLst/>
          <a:gdLst/>
          <a:ahLst/>
          <a:cxnLst/>
          <a:rect l="0" t="0" r="0" b="0"/>
          <a:pathLst>
            <a:path>
              <a:moveTo>
                <a:pt x="0" y="0"/>
              </a:moveTo>
              <a:lnTo>
                <a:pt x="0" y="2697965"/>
              </a:lnTo>
              <a:lnTo>
                <a:pt x="390070" y="26979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851366-3BB3-4650-83CF-DCD844581C8C}">
      <dsp:nvSpPr>
        <dsp:cNvPr id="0" name=""/>
        <dsp:cNvSpPr/>
      </dsp:nvSpPr>
      <dsp:spPr>
        <a:xfrm>
          <a:off x="4939158" y="3182850"/>
          <a:ext cx="3024974" cy="7688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Classroom size is small</a:t>
          </a:r>
          <a:endParaRPr lang="en-PH" sz="2400" kern="1200" dirty="0"/>
        </a:p>
      </dsp:txBody>
      <dsp:txXfrm>
        <a:off x="4939158" y="3182850"/>
        <a:ext cx="3024974" cy="768854"/>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F0C9A04-53FF-4744-894E-776C4795CBEC}">
      <dsp:nvSpPr>
        <dsp:cNvPr id="0" name=""/>
        <dsp:cNvSpPr/>
      </dsp:nvSpPr>
      <dsp:spPr>
        <a:xfrm>
          <a:off x="0" y="817"/>
          <a:ext cx="4098705" cy="11716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Different Approaches use by each teacher</a:t>
          </a:r>
          <a:endParaRPr lang="en-PH" sz="2400" kern="1200" dirty="0"/>
        </a:p>
      </dsp:txBody>
      <dsp:txXfrm>
        <a:off x="0" y="817"/>
        <a:ext cx="4098705" cy="1171642"/>
      </dsp:txXfrm>
    </dsp:sp>
    <dsp:sp modelId="{2A271BB6-8FC1-4551-83CF-AE37DF4147D9}">
      <dsp:nvSpPr>
        <dsp:cNvPr id="0" name=""/>
        <dsp:cNvSpPr/>
      </dsp:nvSpPr>
      <dsp:spPr>
        <a:xfrm>
          <a:off x="409870" y="1172460"/>
          <a:ext cx="130627" cy="639136"/>
        </a:xfrm>
        <a:custGeom>
          <a:avLst/>
          <a:gdLst/>
          <a:ahLst/>
          <a:cxnLst/>
          <a:rect l="0" t="0" r="0" b="0"/>
          <a:pathLst>
            <a:path>
              <a:moveTo>
                <a:pt x="0" y="0"/>
              </a:moveTo>
              <a:lnTo>
                <a:pt x="0" y="639136"/>
              </a:lnTo>
              <a:lnTo>
                <a:pt x="130627" y="63913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315FC6-EEC9-4126-959F-234A0ED788AB}">
      <dsp:nvSpPr>
        <dsp:cNvPr id="0" name=""/>
        <dsp:cNvSpPr/>
      </dsp:nvSpPr>
      <dsp:spPr>
        <a:xfrm>
          <a:off x="540497" y="1461043"/>
          <a:ext cx="2586158" cy="7011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Different teachers</a:t>
          </a:r>
          <a:endParaRPr lang="en-PH" sz="2400" kern="1200" dirty="0"/>
        </a:p>
      </dsp:txBody>
      <dsp:txXfrm>
        <a:off x="540497" y="1461043"/>
        <a:ext cx="2586158" cy="701107"/>
      </dsp:txXfrm>
    </dsp:sp>
    <dsp:sp modelId="{609FCD20-C9D3-46E9-B04C-6C14E2FDFE68}">
      <dsp:nvSpPr>
        <dsp:cNvPr id="0" name=""/>
        <dsp:cNvSpPr/>
      </dsp:nvSpPr>
      <dsp:spPr>
        <a:xfrm>
          <a:off x="409870" y="1172460"/>
          <a:ext cx="130627" cy="2040228"/>
        </a:xfrm>
        <a:custGeom>
          <a:avLst/>
          <a:gdLst/>
          <a:ahLst/>
          <a:cxnLst/>
          <a:rect l="0" t="0" r="0" b="0"/>
          <a:pathLst>
            <a:path>
              <a:moveTo>
                <a:pt x="0" y="0"/>
              </a:moveTo>
              <a:lnTo>
                <a:pt x="0" y="2040228"/>
              </a:lnTo>
              <a:lnTo>
                <a:pt x="130627" y="20402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2F1691-635E-45A0-BB40-A174C0F25C77}">
      <dsp:nvSpPr>
        <dsp:cNvPr id="0" name=""/>
        <dsp:cNvSpPr/>
      </dsp:nvSpPr>
      <dsp:spPr>
        <a:xfrm>
          <a:off x="540497" y="2690729"/>
          <a:ext cx="2586158" cy="104391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Diversity of learners</a:t>
          </a:r>
          <a:endParaRPr lang="en-PH" sz="2400" kern="1200" dirty="0"/>
        </a:p>
      </dsp:txBody>
      <dsp:txXfrm>
        <a:off x="540497" y="2690729"/>
        <a:ext cx="2586158" cy="1043918"/>
      </dsp:txXfrm>
    </dsp:sp>
    <dsp:sp modelId="{EBB69A01-0A0A-4331-8D96-85FF018AB633}">
      <dsp:nvSpPr>
        <dsp:cNvPr id="0" name=""/>
        <dsp:cNvSpPr/>
      </dsp:nvSpPr>
      <dsp:spPr>
        <a:xfrm>
          <a:off x="5513095" y="0"/>
          <a:ext cx="3232697" cy="13869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Effectiveness of Teacher</a:t>
          </a:r>
          <a:endParaRPr lang="en-PH" sz="2400" kern="1200" dirty="0"/>
        </a:p>
      </dsp:txBody>
      <dsp:txXfrm>
        <a:off x="5513095" y="0"/>
        <a:ext cx="3232697" cy="1386972"/>
      </dsp:txXfrm>
    </dsp:sp>
    <dsp:sp modelId="{5D0E9285-66C0-4792-A9D3-2613196627B9}">
      <dsp:nvSpPr>
        <dsp:cNvPr id="0" name=""/>
        <dsp:cNvSpPr/>
      </dsp:nvSpPr>
      <dsp:spPr>
        <a:xfrm>
          <a:off x="5836364" y="1386972"/>
          <a:ext cx="475843" cy="641667"/>
        </a:xfrm>
        <a:custGeom>
          <a:avLst/>
          <a:gdLst/>
          <a:ahLst/>
          <a:cxnLst/>
          <a:rect l="0" t="0" r="0" b="0"/>
          <a:pathLst>
            <a:path>
              <a:moveTo>
                <a:pt x="0" y="0"/>
              </a:moveTo>
              <a:lnTo>
                <a:pt x="0" y="641667"/>
              </a:lnTo>
              <a:lnTo>
                <a:pt x="475843" y="64166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B85305-53CD-4E79-AD63-2212F88A16C4}">
      <dsp:nvSpPr>
        <dsp:cNvPr id="0" name=""/>
        <dsp:cNvSpPr/>
      </dsp:nvSpPr>
      <dsp:spPr>
        <a:xfrm>
          <a:off x="6312208" y="1813649"/>
          <a:ext cx="2243130" cy="42998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Work attitude</a:t>
          </a:r>
          <a:endParaRPr lang="en-PH" sz="2400" kern="1200" dirty="0"/>
        </a:p>
      </dsp:txBody>
      <dsp:txXfrm>
        <a:off x="6312208" y="1813649"/>
        <a:ext cx="2243130" cy="429981"/>
      </dsp:txXfrm>
    </dsp:sp>
    <dsp:sp modelId="{5C4203B5-F833-4CC2-8CEC-7BAA03D7E05D}">
      <dsp:nvSpPr>
        <dsp:cNvPr id="0" name=""/>
        <dsp:cNvSpPr/>
      </dsp:nvSpPr>
      <dsp:spPr>
        <a:xfrm>
          <a:off x="5836364" y="1386972"/>
          <a:ext cx="209271" cy="1389018"/>
        </a:xfrm>
        <a:custGeom>
          <a:avLst/>
          <a:gdLst/>
          <a:ahLst/>
          <a:cxnLst/>
          <a:rect l="0" t="0" r="0" b="0"/>
          <a:pathLst>
            <a:path>
              <a:moveTo>
                <a:pt x="0" y="0"/>
              </a:moveTo>
              <a:lnTo>
                <a:pt x="0" y="1389018"/>
              </a:lnTo>
              <a:lnTo>
                <a:pt x="209271" y="13890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175103-121C-417E-A58E-2712F2C0ED21}">
      <dsp:nvSpPr>
        <dsp:cNvPr id="0" name=""/>
        <dsp:cNvSpPr/>
      </dsp:nvSpPr>
      <dsp:spPr>
        <a:xfrm>
          <a:off x="6045636" y="2406510"/>
          <a:ext cx="2700156" cy="73896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Inefficiency in teaching</a:t>
          </a:r>
          <a:endParaRPr lang="en-PH" sz="2400" kern="1200" dirty="0"/>
        </a:p>
      </dsp:txBody>
      <dsp:txXfrm>
        <a:off x="6045636" y="2406510"/>
        <a:ext cx="2700156" cy="738962"/>
      </dsp:txXfrm>
    </dsp:sp>
    <dsp:sp modelId="{5C3D8293-5B35-4CD6-8E9D-1C94283FC461}">
      <dsp:nvSpPr>
        <dsp:cNvPr id="0" name=""/>
        <dsp:cNvSpPr/>
      </dsp:nvSpPr>
      <dsp:spPr>
        <a:xfrm>
          <a:off x="5836364" y="1386972"/>
          <a:ext cx="323269" cy="2755544"/>
        </a:xfrm>
        <a:custGeom>
          <a:avLst/>
          <a:gdLst/>
          <a:ahLst/>
          <a:cxnLst/>
          <a:rect l="0" t="0" r="0" b="0"/>
          <a:pathLst>
            <a:path>
              <a:moveTo>
                <a:pt x="0" y="0"/>
              </a:moveTo>
              <a:lnTo>
                <a:pt x="0" y="2755544"/>
              </a:lnTo>
              <a:lnTo>
                <a:pt x="323269" y="27555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51953B-7D56-443A-90FD-97AFBE5E86B5}">
      <dsp:nvSpPr>
        <dsp:cNvPr id="0" name=""/>
        <dsp:cNvSpPr/>
      </dsp:nvSpPr>
      <dsp:spPr>
        <a:xfrm>
          <a:off x="6159634" y="3670172"/>
          <a:ext cx="2586158" cy="94469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PH" sz="2400" kern="1200" dirty="0" smtClean="0"/>
            <a:t>Personal Problem</a:t>
          </a:r>
          <a:endParaRPr lang="en-PH" sz="2400" kern="1200" dirty="0"/>
        </a:p>
      </dsp:txBody>
      <dsp:txXfrm>
        <a:off x="6159634" y="3670172"/>
        <a:ext cx="2586158" cy="944691"/>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B878D17-21C6-43CF-BCD9-D5C9B8E72393}">
      <dsp:nvSpPr>
        <dsp:cNvPr id="0" name=""/>
        <dsp:cNvSpPr/>
      </dsp:nvSpPr>
      <dsp:spPr>
        <a:xfrm>
          <a:off x="2688848" y="503300"/>
          <a:ext cx="2602281" cy="10640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Overlooked Test Results Analysis</a:t>
          </a:r>
          <a:endParaRPr lang="en-US" sz="2400" kern="1200" dirty="0"/>
        </a:p>
      </dsp:txBody>
      <dsp:txXfrm>
        <a:off x="2688848" y="503300"/>
        <a:ext cx="2602281" cy="1064087"/>
      </dsp:txXfrm>
    </dsp:sp>
    <dsp:sp modelId="{712620E8-CC2C-41BF-B9AB-B5CE40773322}">
      <dsp:nvSpPr>
        <dsp:cNvPr id="0" name=""/>
        <dsp:cNvSpPr/>
      </dsp:nvSpPr>
      <dsp:spPr>
        <a:xfrm>
          <a:off x="2949077" y="1567387"/>
          <a:ext cx="585643" cy="1188477"/>
        </a:xfrm>
        <a:custGeom>
          <a:avLst/>
          <a:gdLst/>
          <a:ahLst/>
          <a:cxnLst/>
          <a:rect l="0" t="0" r="0" b="0"/>
          <a:pathLst>
            <a:path>
              <a:moveTo>
                <a:pt x="0" y="0"/>
              </a:moveTo>
              <a:lnTo>
                <a:pt x="0" y="1188477"/>
              </a:lnTo>
              <a:lnTo>
                <a:pt x="585643" y="11884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FB446C-827A-4D24-8902-9AC01D35BACD}">
      <dsp:nvSpPr>
        <dsp:cNvPr id="0" name=""/>
        <dsp:cNvSpPr/>
      </dsp:nvSpPr>
      <dsp:spPr>
        <a:xfrm>
          <a:off x="3534720" y="2288465"/>
          <a:ext cx="3643079" cy="934800"/>
        </a:xfrm>
        <a:prstGeom prst="roundRect">
          <a:avLst>
            <a:gd name="adj" fmla="val 10000"/>
          </a:avLst>
        </a:prstGeom>
        <a:solidFill>
          <a:srgbClr val="FF0000"/>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Too much paper work</a:t>
          </a:r>
          <a:endParaRPr lang="en-US" sz="2400" kern="1200" dirty="0">
            <a:solidFill>
              <a:schemeClr val="bg1"/>
            </a:solidFill>
          </a:endParaRPr>
        </a:p>
      </dsp:txBody>
      <dsp:txXfrm>
        <a:off x="3534720" y="2288465"/>
        <a:ext cx="3643079" cy="93480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C59E44F-40A0-0F45-9F6A-78A643DB33C7}" type="datetimeFigureOut">
              <a:rPr lang="en-US" smtClean="0"/>
              <a:pPr/>
              <a:t>10/22/2015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1C831A-5126-5D49-A24E-D73EF0666DB2}" type="slidenum">
              <a:rPr lang="en-US" smtClean="0"/>
              <a:pPr/>
              <a:t>‹#›</a:t>
            </a:fld>
            <a:endParaRPr lang="en-US"/>
          </a:p>
        </p:txBody>
      </p:sp>
    </p:spTree>
    <p:extLst>
      <p:ext uri="{BB962C8B-B14F-4D97-AF65-F5344CB8AC3E}">
        <p14:creationId xmlns="" xmlns:p14="http://schemas.microsoft.com/office/powerpoint/2010/main" val="36805585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958503-9221-F049-ACCE-3590CCAF4EEA}" type="datetimeFigureOut">
              <a:rPr lang="en-US" smtClean="0"/>
              <a:pPr/>
              <a:t>10/22/2015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FB37E2-7A45-744A-9B38-A90AA84A6D1D}" type="slidenum">
              <a:rPr lang="en-US" smtClean="0"/>
              <a:pPr/>
              <a:t>‹#›</a:t>
            </a:fld>
            <a:endParaRPr lang="en-US"/>
          </a:p>
        </p:txBody>
      </p:sp>
    </p:spTree>
    <p:extLst>
      <p:ext uri="{BB962C8B-B14F-4D97-AF65-F5344CB8AC3E}">
        <p14:creationId xmlns="" xmlns:p14="http://schemas.microsoft.com/office/powerpoint/2010/main" val="104396793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SHOW the Stage 2 title slide.</a:t>
            </a:r>
          </a:p>
          <a:p>
            <a:endParaRPr lang="en-US" dirty="0"/>
          </a:p>
        </p:txBody>
      </p:sp>
      <p:sp>
        <p:nvSpPr>
          <p:cNvPr id="4" name="Slide Number Placeholder 3"/>
          <p:cNvSpPr>
            <a:spLocks noGrp="1"/>
          </p:cNvSpPr>
          <p:nvPr>
            <p:ph type="sldNum" sz="quarter" idx="10"/>
          </p:nvPr>
        </p:nvSpPr>
        <p:spPr/>
        <p:txBody>
          <a:bodyPr/>
          <a:lstStyle/>
          <a:p>
            <a:fld id="{03FB37E2-7A45-744A-9B38-A90AA84A6D1D}" type="slidenum">
              <a:rPr lang="en-US" smtClean="0"/>
              <a:pPr/>
              <a:t>1</a:t>
            </a:fld>
            <a:endParaRPr lang="en-US"/>
          </a:p>
        </p:txBody>
      </p:sp>
    </p:spTree>
    <p:extLst>
      <p:ext uri="{BB962C8B-B14F-4D97-AF65-F5344CB8AC3E}">
        <p14:creationId xmlns="" xmlns:p14="http://schemas.microsoft.com/office/powerpoint/2010/main" val="2617433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INTRODUCE Common Mistakes in Root Cause Analysis.</a:t>
            </a:r>
          </a:p>
          <a:p>
            <a:endParaRPr lang="en-US" dirty="0"/>
          </a:p>
        </p:txBody>
      </p:sp>
      <p:sp>
        <p:nvSpPr>
          <p:cNvPr id="4" name="Slide Number Placeholder 3"/>
          <p:cNvSpPr>
            <a:spLocks noGrp="1"/>
          </p:cNvSpPr>
          <p:nvPr>
            <p:ph type="sldNum" sz="quarter" idx="10"/>
          </p:nvPr>
        </p:nvSpPr>
        <p:spPr/>
        <p:txBody>
          <a:bodyPr/>
          <a:lstStyle/>
          <a:p>
            <a:fld id="{03FB37E2-7A45-744A-9B38-A90AA84A6D1D}" type="slidenum">
              <a:rPr lang="en-US" smtClean="0"/>
              <a:pPr/>
              <a:t>11</a:t>
            </a:fld>
            <a:endParaRPr lang="en-US"/>
          </a:p>
        </p:txBody>
      </p:sp>
    </p:spTree>
    <p:extLst>
      <p:ext uri="{BB962C8B-B14F-4D97-AF65-F5344CB8AC3E}">
        <p14:creationId xmlns="" xmlns:p14="http://schemas.microsoft.com/office/powerpoint/2010/main" val="492720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DISCUSS the common mistakes.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03FB37E2-7A45-744A-9B38-A90AA84A6D1D}" type="slidenum">
              <a:rPr lang="en-US" smtClean="0"/>
              <a:pPr/>
              <a:t>12</a:t>
            </a:fld>
            <a:endParaRPr lang="en-US"/>
          </a:p>
        </p:txBody>
      </p:sp>
    </p:spTree>
    <p:extLst>
      <p:ext uri="{BB962C8B-B14F-4D97-AF65-F5344CB8AC3E}">
        <p14:creationId xmlns="" xmlns:p14="http://schemas.microsoft.com/office/powerpoint/2010/main" val="1106654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Tell the participants:</a:t>
            </a:r>
          </a:p>
          <a:p>
            <a:pPr algn="l"/>
            <a:r>
              <a:rPr lang="en-US" dirty="0" smtClean="0"/>
              <a:t>Not following</a:t>
            </a:r>
            <a:r>
              <a:rPr lang="en-US" baseline="0" dirty="0" smtClean="0"/>
              <a:t> directions </a:t>
            </a:r>
            <a:r>
              <a:rPr lang="en-US" baseline="0" dirty="0" smtClean="0">
                <a:sym typeface="Wingdings"/>
              </a:rPr>
              <a:t> </a:t>
            </a:r>
            <a:r>
              <a:rPr lang="en-US" dirty="0" smtClean="0"/>
              <a:t>Students do not understand the instructions</a:t>
            </a:r>
          </a:p>
          <a:p>
            <a:pPr algn="l"/>
            <a:endParaRPr lang="en-US" dirty="0"/>
          </a:p>
        </p:txBody>
      </p:sp>
      <p:sp>
        <p:nvSpPr>
          <p:cNvPr id="4" name="Slide Number Placeholder 3"/>
          <p:cNvSpPr>
            <a:spLocks noGrp="1"/>
          </p:cNvSpPr>
          <p:nvPr>
            <p:ph type="sldNum" sz="quarter" idx="10"/>
          </p:nvPr>
        </p:nvSpPr>
        <p:spPr/>
        <p:txBody>
          <a:bodyPr/>
          <a:lstStyle/>
          <a:p>
            <a:fld id="{03FB37E2-7A45-744A-9B38-A90AA84A6D1D}" type="slidenum">
              <a:rPr lang="en-US" smtClean="0"/>
              <a:pPr/>
              <a:t>13</a:t>
            </a:fld>
            <a:endParaRPr lang="en-US"/>
          </a:p>
        </p:txBody>
      </p:sp>
    </p:spTree>
    <p:extLst>
      <p:ext uri="{BB962C8B-B14F-4D97-AF65-F5344CB8AC3E}">
        <p14:creationId xmlns="" xmlns:p14="http://schemas.microsoft.com/office/powerpoint/2010/main" val="1632612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FB37E2-7A45-744A-9B38-A90AA84A6D1D}" type="slidenum">
              <a:rPr lang="en-US" smtClean="0"/>
              <a:pPr/>
              <a:t>18</a:t>
            </a:fld>
            <a:endParaRPr lang="en-US"/>
          </a:p>
        </p:txBody>
      </p:sp>
    </p:spTree>
    <p:extLst>
      <p:ext uri="{BB962C8B-B14F-4D97-AF65-F5344CB8AC3E}">
        <p14:creationId xmlns="" xmlns:p14="http://schemas.microsoft.com/office/powerpoint/2010/main" val="2902325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INTRODUCE Cause and Effect Analysis.</a:t>
            </a:r>
          </a:p>
          <a:p>
            <a:endParaRPr lang="en-US" dirty="0"/>
          </a:p>
        </p:txBody>
      </p:sp>
      <p:sp>
        <p:nvSpPr>
          <p:cNvPr id="4" name="Slide Number Placeholder 3"/>
          <p:cNvSpPr>
            <a:spLocks noGrp="1"/>
          </p:cNvSpPr>
          <p:nvPr>
            <p:ph type="sldNum" sz="quarter" idx="10"/>
          </p:nvPr>
        </p:nvSpPr>
        <p:spPr/>
        <p:txBody>
          <a:bodyPr/>
          <a:lstStyle/>
          <a:p>
            <a:fld id="{03FB37E2-7A45-744A-9B38-A90AA84A6D1D}" type="slidenum">
              <a:rPr lang="en-US" smtClean="0"/>
              <a:pPr/>
              <a:t>19</a:t>
            </a:fld>
            <a:endParaRPr lang="en-US"/>
          </a:p>
        </p:txBody>
      </p:sp>
    </p:spTree>
    <p:extLst>
      <p:ext uri="{BB962C8B-B14F-4D97-AF65-F5344CB8AC3E}">
        <p14:creationId xmlns="" xmlns:p14="http://schemas.microsoft.com/office/powerpoint/2010/main" val="1684996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TELL the participants:</a:t>
            </a:r>
          </a:p>
          <a:p>
            <a:r>
              <a:rPr lang="en-US" sz="1200" kern="1200" dirty="0" smtClean="0">
                <a:solidFill>
                  <a:schemeClr val="tx1"/>
                </a:solidFill>
                <a:effectLst/>
                <a:latin typeface="+mn-lt"/>
                <a:ea typeface="+mn-ea"/>
                <a:cs typeface="+mn-cs"/>
              </a:rPr>
              <a:t>Ishikawa diagrams were popularized by Kaoru Ishikawa, a Japanese organizational theorist, in the 1960s. Ishikawa pioneered quality management processes in the Kawasaki shipyards and became one of the founding fathers of modern management.</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03FB37E2-7A45-744A-9B38-A90AA84A6D1D}" type="slidenum">
              <a:rPr lang="en-US" smtClean="0"/>
              <a:pPr/>
              <a:t>20</a:t>
            </a:fld>
            <a:endParaRPr lang="en-US"/>
          </a:p>
        </p:txBody>
      </p:sp>
    </p:spTree>
    <p:extLst>
      <p:ext uri="{BB962C8B-B14F-4D97-AF65-F5344CB8AC3E}">
        <p14:creationId xmlns="" xmlns:p14="http://schemas.microsoft.com/office/powerpoint/2010/main" val="733968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CE20D0-2954-0D45-8652-4E81869B6BE8}" type="slidenum">
              <a:rPr lang="en-US" smtClean="0"/>
              <a:pPr/>
              <a:t>21</a:t>
            </a:fld>
            <a:endParaRPr lang="en-US"/>
          </a:p>
        </p:txBody>
      </p:sp>
    </p:spTree>
    <p:extLst>
      <p:ext uri="{BB962C8B-B14F-4D97-AF65-F5344CB8AC3E}">
        <p14:creationId xmlns="" xmlns:p14="http://schemas.microsoft.com/office/powerpoint/2010/main" val="2797567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Tell the participants:</a:t>
            </a:r>
          </a:p>
          <a:p>
            <a:r>
              <a:rPr lang="en-US" dirty="0" smtClean="0"/>
              <a:t>Equipment – facilities like blackboard, projector, computers</a:t>
            </a:r>
          </a:p>
          <a:p>
            <a:r>
              <a:rPr lang="en-US" dirty="0" smtClean="0"/>
              <a:t>Materials</a:t>
            </a:r>
            <a:r>
              <a:rPr lang="en-US" baseline="0" dirty="0" smtClean="0"/>
              <a:t> – books, exams, curriculum</a:t>
            </a:r>
          </a:p>
          <a:p>
            <a:r>
              <a:rPr lang="en-US" baseline="0" dirty="0" smtClean="0"/>
              <a:t>People – teacher, students</a:t>
            </a:r>
          </a:p>
          <a:p>
            <a:r>
              <a:rPr lang="en-US" baseline="0" dirty="0" smtClean="0"/>
              <a:t>Procedures – Teaching, Review, assessments/testing</a:t>
            </a:r>
            <a:endParaRPr lang="en-US" dirty="0"/>
          </a:p>
        </p:txBody>
      </p:sp>
      <p:sp>
        <p:nvSpPr>
          <p:cNvPr id="4" name="Slide Number Placeholder 3"/>
          <p:cNvSpPr>
            <a:spLocks noGrp="1"/>
          </p:cNvSpPr>
          <p:nvPr>
            <p:ph type="sldNum" sz="quarter" idx="10"/>
          </p:nvPr>
        </p:nvSpPr>
        <p:spPr/>
        <p:txBody>
          <a:bodyPr/>
          <a:lstStyle/>
          <a:p>
            <a:fld id="{48CE20D0-2954-0D45-8652-4E81869B6BE8}" type="slidenum">
              <a:rPr lang="en-US" smtClean="0"/>
              <a:pPr/>
              <a:t>23</a:t>
            </a:fld>
            <a:endParaRPr lang="en-US"/>
          </a:p>
        </p:txBody>
      </p:sp>
    </p:spTree>
    <p:extLst>
      <p:ext uri="{BB962C8B-B14F-4D97-AF65-F5344CB8AC3E}">
        <p14:creationId xmlns="" xmlns:p14="http://schemas.microsoft.com/office/powerpoint/2010/main" val="1617177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CE20D0-2954-0D45-8652-4E81869B6BE8}" type="slidenum">
              <a:rPr lang="en-US" smtClean="0"/>
              <a:pPr/>
              <a:t>24</a:t>
            </a:fld>
            <a:endParaRPr lang="en-US"/>
          </a:p>
        </p:txBody>
      </p:sp>
    </p:spTree>
    <p:extLst>
      <p:ext uri="{BB962C8B-B14F-4D97-AF65-F5344CB8AC3E}">
        <p14:creationId xmlns="" xmlns:p14="http://schemas.microsoft.com/office/powerpoint/2010/main" val="1617177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DISCUSS the mistakes in the cause and effect diagram.</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03FB37E2-7A45-744A-9B38-A90AA84A6D1D}" type="slidenum">
              <a:rPr lang="en-US" smtClean="0"/>
              <a:pPr/>
              <a:t>25</a:t>
            </a:fld>
            <a:endParaRPr lang="en-US"/>
          </a:p>
        </p:txBody>
      </p:sp>
    </p:spTree>
    <p:extLst>
      <p:ext uri="{BB962C8B-B14F-4D97-AF65-F5344CB8AC3E}">
        <p14:creationId xmlns="" xmlns:p14="http://schemas.microsoft.com/office/powerpoint/2010/main" val="2159429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3FB37E2-7A45-744A-9B38-A90AA84A6D1D}" type="slidenum">
              <a:rPr lang="en-US" smtClean="0"/>
              <a:pPr/>
              <a:t>2</a:t>
            </a:fld>
            <a:endParaRPr lang="en-US"/>
          </a:p>
        </p:txBody>
      </p:sp>
    </p:spTree>
    <p:extLst>
      <p:ext uri="{BB962C8B-B14F-4D97-AF65-F5344CB8AC3E}">
        <p14:creationId xmlns="" xmlns:p14="http://schemas.microsoft.com/office/powerpoint/2010/main" val="20848930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DISCUSS the why-why analysis.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03FB37E2-7A45-744A-9B38-A90AA84A6D1D}" type="slidenum">
              <a:rPr lang="en-US" smtClean="0"/>
              <a:pPr/>
              <a:t>30</a:t>
            </a:fld>
            <a:endParaRPr lang="en-US"/>
          </a:p>
        </p:txBody>
      </p:sp>
    </p:spTree>
    <p:extLst>
      <p:ext uri="{BB962C8B-B14F-4D97-AF65-F5344CB8AC3E}">
        <p14:creationId xmlns="" xmlns:p14="http://schemas.microsoft.com/office/powerpoint/2010/main" val="42929071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5665" name="Rectangle 2"/>
          <p:cNvSpPr>
            <a:spLocks noGrp="1" noRot="1" noChangeAspect="1" noChangeArrowheads="1" noTextEdit="1"/>
          </p:cNvSpPr>
          <p:nvPr>
            <p:ph type="sldImg"/>
          </p:nvPr>
        </p:nvSpPr>
        <p:spPr>
          <a:xfrm>
            <a:off x="887413" y="882650"/>
            <a:ext cx="5588000" cy="4191000"/>
          </a:xfrm>
          <a:ln/>
        </p:spPr>
      </p:sp>
      <p:sp>
        <p:nvSpPr>
          <p:cNvPr id="2545666" name="Rectangle 3"/>
          <p:cNvSpPr>
            <a:spLocks noGrp="1" noChangeArrowheads="1"/>
          </p:cNvSpPr>
          <p:nvPr>
            <p:ph type="body" idx="1"/>
          </p:nvPr>
        </p:nvSpPr>
        <p:spPr>
          <a:xfrm>
            <a:off x="901700" y="5243513"/>
            <a:ext cx="5578475" cy="3448050"/>
          </a:xfrm>
          <a:noFill/>
          <a:ln/>
        </p:spPr>
        <p:txBody>
          <a:bodyPr lIns="89913" tIns="44956" rIns="89913" bIns="44956"/>
          <a:lstStyle/>
          <a:p>
            <a:r>
              <a:rPr lang="en-US" dirty="0" smtClean="0"/>
              <a:t>Tell the participants:</a:t>
            </a:r>
          </a:p>
          <a:p>
            <a:r>
              <a:rPr lang="en-US" dirty="0" smtClean="0"/>
              <a:t>It is very similar in use to a Cause-Effect Diagram, and techniques may be borrowed from Cause-Effect Diagram or Fishbone diagram. It</a:t>
            </a:r>
            <a:r>
              <a:rPr lang="en-US" baseline="0" dirty="0" smtClean="0"/>
              <a:t> forces the team to drill down to the underlying reasons as why certain causes are observed or stated until we end up with a cause that can be directly addressed.</a:t>
            </a: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21" name="Rectangle 7"/>
          <p:cNvSpPr>
            <a:spLocks noGrp="1" noChangeArrowheads="1"/>
          </p:cNvSpPr>
          <p:nvPr>
            <p:ph type="sldNum" sz="quarter" idx="5"/>
          </p:nvPr>
        </p:nvSpPr>
        <p:spPr>
          <a:noFill/>
        </p:spPr>
        <p:txBody>
          <a:bodyPr/>
          <a:lstStyle/>
          <a:p>
            <a:fld id="{0A8C004B-3242-4307-B7E7-FF661FEDFDED}" type="slidenum">
              <a:rPr lang="en-US" smtClean="0"/>
              <a:pPr/>
              <a:t>33</a:t>
            </a:fld>
            <a:endParaRPr lang="en-US" smtClean="0"/>
          </a:p>
        </p:txBody>
      </p:sp>
      <p:sp>
        <p:nvSpPr>
          <p:cNvPr id="2539522" name="Rectangle 2"/>
          <p:cNvSpPr>
            <a:spLocks noGrp="1" noRot="1" noChangeAspect="1" noChangeArrowheads="1" noTextEdit="1"/>
          </p:cNvSpPr>
          <p:nvPr>
            <p:ph type="sldImg"/>
          </p:nvPr>
        </p:nvSpPr>
        <p:spPr>
          <a:xfrm>
            <a:off x="887413" y="882650"/>
            <a:ext cx="5589587" cy="4191000"/>
          </a:xfrm>
          <a:ln/>
        </p:spPr>
      </p:sp>
      <p:sp>
        <p:nvSpPr>
          <p:cNvPr id="2539523" name="Rectangle 3"/>
          <p:cNvSpPr>
            <a:spLocks noGrp="1" noChangeArrowheads="1"/>
          </p:cNvSpPr>
          <p:nvPr>
            <p:ph type="body" idx="1"/>
          </p:nvPr>
        </p:nvSpPr>
        <p:spPr>
          <a:xfrm>
            <a:off x="901700" y="5243513"/>
            <a:ext cx="5578475" cy="3448050"/>
          </a:xfrm>
          <a:noFill/>
          <a:ln/>
        </p:spPr>
        <p:txBody>
          <a:bodyPr lIns="89913" tIns="44956" rIns="89913" bIns="44956"/>
          <a:lstStyle/>
          <a:p>
            <a:pPr lvl="0"/>
            <a:r>
              <a:rPr lang="en-US" sz="1200" kern="1200" dirty="0" smtClean="0">
                <a:solidFill>
                  <a:schemeClr val="tx1"/>
                </a:solidFill>
                <a:effectLst/>
                <a:latin typeface="+mn-lt"/>
                <a:ea typeface="+mn-ea"/>
                <a:cs typeface="+mn-cs"/>
              </a:rPr>
              <a:t>TELL the participants: </a:t>
            </a:r>
          </a:p>
          <a:p>
            <a:r>
              <a:rPr lang="en-US" sz="1200" kern="1200" dirty="0" smtClean="0">
                <a:solidFill>
                  <a:schemeClr val="tx1"/>
                </a:solidFill>
                <a:effectLst/>
                <a:latin typeface="+mn-lt"/>
                <a:ea typeface="+mn-ea"/>
                <a:cs typeface="+mn-cs"/>
              </a:rPr>
              <a:t>The Five Whys force us to do deep thinking and reasoning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towards specifying the root causes of the certain problems. However, in practice, other problems are also likely to be affected by the same root causes. Addressing the root causes may then raise unintended benefits to the project.</a:t>
            </a:r>
            <a:endParaRPr lang="en-US" sz="1200" kern="1200" dirty="0">
              <a:solidFill>
                <a:schemeClr val="tx1"/>
              </a:solidFill>
              <a:effectLst/>
              <a:latin typeface="+mn-lt"/>
              <a:ea typeface="+mn-ea"/>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TELL the participants:</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Simple Questions </a:t>
            </a:r>
            <a:r>
              <a:rPr lang="en-US" sz="1200" kern="1200" dirty="0" smtClean="0">
                <a:solidFill>
                  <a:schemeClr val="tx1"/>
                </a:solidFill>
                <a:effectLst/>
                <a:latin typeface="+mn-lt"/>
                <a:ea typeface="+mn-ea"/>
                <a:cs typeface="+mn-cs"/>
                <a:sym typeface="Wingdings"/>
              </a:rPr>
              <a:t></a:t>
            </a:r>
            <a:r>
              <a:rPr lang="en-US" sz="1200" kern="1200" dirty="0" smtClean="0">
                <a:solidFill>
                  <a:schemeClr val="tx1"/>
                </a:solidFill>
                <a:effectLst/>
                <a:latin typeface="+mn-lt"/>
                <a:ea typeface="+mn-ea"/>
                <a:cs typeface="+mn-cs"/>
              </a:rPr>
              <a:t> Simple Answers</a:t>
            </a:r>
            <a:endParaRPr lang="en-US" sz="1100" kern="1200" dirty="0" smtClean="0">
              <a:solidFill>
                <a:schemeClr val="tx1"/>
              </a:solidFill>
              <a:effectLst/>
              <a:latin typeface="+mn-lt"/>
              <a:ea typeface="+mn-ea"/>
              <a:cs typeface="+mn-cs"/>
            </a:endParaRPr>
          </a:p>
          <a:p>
            <a:pPr marL="685800" lvl="1" indent="-228600">
              <a:buFont typeface="+mj-lt"/>
              <a:buAutoNum type="arabicPeriod"/>
            </a:pPr>
            <a:r>
              <a:rPr lang="en-US" sz="1200" kern="1200" dirty="0" smtClean="0">
                <a:solidFill>
                  <a:schemeClr val="tx1"/>
                </a:solidFill>
                <a:effectLst/>
                <a:latin typeface="+mn-lt"/>
                <a:ea typeface="+mn-ea"/>
                <a:cs typeface="+mn-cs"/>
              </a:rPr>
              <a:t>Write down the specific problem. Writing the issue helps formalize the problem and describe it completely. It also helps other team members focus on the same problem.</a:t>
            </a:r>
            <a:endParaRPr lang="en-US" sz="1100" kern="1200" dirty="0" smtClean="0">
              <a:solidFill>
                <a:schemeClr val="tx1"/>
              </a:solidFill>
              <a:effectLst/>
              <a:latin typeface="+mn-lt"/>
              <a:ea typeface="+mn-ea"/>
              <a:cs typeface="+mn-cs"/>
            </a:endParaRPr>
          </a:p>
          <a:p>
            <a:pPr marL="685800" lvl="1" indent="-228600">
              <a:buFont typeface="+mj-lt"/>
              <a:buAutoNum type="arabicPeriod"/>
            </a:pPr>
            <a:r>
              <a:rPr lang="en-US" sz="1200" kern="1200" dirty="0" smtClean="0">
                <a:solidFill>
                  <a:schemeClr val="tx1"/>
                </a:solidFill>
                <a:effectLst/>
                <a:latin typeface="+mn-lt"/>
                <a:ea typeface="+mn-ea"/>
                <a:cs typeface="+mn-cs"/>
              </a:rPr>
              <a:t>Ask why the problem happens and write the answer below the problem.</a:t>
            </a:r>
            <a:r>
              <a:rPr lang="en-US" dirty="0" smtClean="0">
                <a:effectLst/>
              </a:rPr>
              <a:t> </a:t>
            </a:r>
          </a:p>
          <a:p>
            <a:pPr marL="685800" lvl="1" indent="-228600">
              <a:buFont typeface="+mj-lt"/>
              <a:buAutoNum type="arabicPeriod"/>
            </a:pPr>
            <a:r>
              <a:rPr lang="en-US" sz="1200" kern="1200" dirty="0" smtClean="0">
                <a:solidFill>
                  <a:schemeClr val="tx1"/>
                </a:solidFill>
                <a:effectLst/>
                <a:latin typeface="+mn-lt"/>
                <a:ea typeface="+mn-ea"/>
                <a:cs typeface="+mn-cs"/>
              </a:rPr>
              <a:t>If the answer you just provided doesn’t identify the root cause of the problem that you wrote down in Step 1, ask "why?" again and write that answer down.</a:t>
            </a:r>
            <a:endParaRPr lang="en-US" sz="1100" kern="1200" dirty="0" smtClean="0">
              <a:solidFill>
                <a:schemeClr val="tx1"/>
              </a:solidFill>
              <a:effectLst/>
              <a:latin typeface="+mn-lt"/>
              <a:ea typeface="+mn-ea"/>
              <a:cs typeface="+mn-cs"/>
            </a:endParaRPr>
          </a:p>
          <a:p>
            <a:pPr marL="685800" lvl="1" indent="-228600">
              <a:buFont typeface="+mj-lt"/>
              <a:buAutoNum type="arabicPeriod"/>
            </a:pPr>
            <a:r>
              <a:rPr lang="en-US" sz="1200" kern="1200" dirty="0" smtClean="0">
                <a:solidFill>
                  <a:schemeClr val="tx1"/>
                </a:solidFill>
                <a:effectLst/>
                <a:latin typeface="+mn-lt"/>
                <a:ea typeface="+mn-ea"/>
                <a:cs typeface="+mn-cs"/>
              </a:rPr>
              <a:t>Loop back to step 3 until the team is in agreement that the problem’s root cause has been identified. </a:t>
            </a:r>
            <a:endParaRPr lang="en-US" dirty="0"/>
          </a:p>
        </p:txBody>
      </p:sp>
      <p:sp>
        <p:nvSpPr>
          <p:cNvPr id="4" name="Slide Number Placeholder 3"/>
          <p:cNvSpPr>
            <a:spLocks noGrp="1"/>
          </p:cNvSpPr>
          <p:nvPr>
            <p:ph type="sldNum" sz="quarter" idx="10"/>
          </p:nvPr>
        </p:nvSpPr>
        <p:spPr/>
        <p:txBody>
          <a:bodyPr/>
          <a:lstStyle/>
          <a:p>
            <a:fld id="{48CE20D0-2954-0D45-8652-4E81869B6BE8}" type="slidenum">
              <a:rPr lang="en-US" smtClean="0"/>
              <a:pPr/>
              <a:t>34</a:t>
            </a:fld>
            <a:endParaRPr lang="en-US"/>
          </a:p>
        </p:txBody>
      </p:sp>
    </p:spTree>
    <p:extLst>
      <p:ext uri="{BB962C8B-B14F-4D97-AF65-F5344CB8AC3E}">
        <p14:creationId xmlns="" xmlns:p14="http://schemas.microsoft.com/office/powerpoint/2010/main" val="9724709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Tell the participants: </a:t>
            </a:r>
          </a:p>
          <a:p>
            <a:r>
              <a:rPr lang="en-US" dirty="0" smtClean="0"/>
              <a:t>Make use of the concept of common and specific causes. Common</a:t>
            </a:r>
            <a:r>
              <a:rPr lang="en-US" baseline="0" dirty="0" smtClean="0"/>
              <a:t> causes </a:t>
            </a:r>
            <a:r>
              <a:rPr lang="en-US" baseline="0" dirty="0" smtClean="0">
                <a:sym typeface="Wingdings"/>
              </a:rPr>
              <a:t> fundamental. Specific causes  assignable </a:t>
            </a:r>
            <a:endParaRPr lang="en-US" dirty="0" smtClean="0"/>
          </a:p>
          <a:p>
            <a:r>
              <a:rPr lang="en-US" dirty="0" smtClean="0"/>
              <a:t>Some Indicators:</a:t>
            </a:r>
          </a:p>
          <a:p>
            <a:r>
              <a:rPr lang="en-US" dirty="0" smtClean="0"/>
              <a:t>You run into a dead end asking what caused the proposed root cause.</a:t>
            </a:r>
          </a:p>
          <a:p>
            <a:r>
              <a:rPr lang="en-US" dirty="0" smtClean="0"/>
              <a:t>Everyone agrees that this is a root cause.</a:t>
            </a:r>
          </a:p>
          <a:p>
            <a:r>
              <a:rPr lang="en-US" dirty="0" smtClean="0"/>
              <a:t>The cause is logical, makes sense, and provides clarity to the problem.</a:t>
            </a:r>
          </a:p>
          <a:p>
            <a:r>
              <a:rPr lang="en-US" dirty="0" smtClean="0"/>
              <a:t>The cause is something that you can influence and control.</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School improvement teams and others using root cause analysis often wonder when to stop seeking cause and make the decision that sufficient data and effort have been used to arrive at a reasonable root. This is often a judgment call that will improve with experience. Often, the lack of data and the pressures of time frustrate the effort and force it to halt at a level below the surface symptom, but perhaps not as deep as must it ultimately go. In my view, this is the reality of life in a less-than-perfect world. Using the above guides and common sense, however, teams can usually arrive at a proximate area of cause or causes that if dissolved, or reduced, will remedy or reduce the symptom. Teams, however, should not allow timidity or fear to block deeper discovery of issues that may be related to culture or deeper organizational elements.</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20D328B-EA93-4D87-8C7C-DFA6993F4468}" type="slidenum">
              <a:rPr lang="en-US" smtClean="0"/>
              <a:pPr>
                <a:defRPr/>
              </a:pPr>
              <a:t>36</a:t>
            </a:fld>
            <a:endParaRPr lang="en-US"/>
          </a:p>
        </p:txBody>
      </p:sp>
    </p:spTree>
    <p:extLst>
      <p:ext uri="{BB962C8B-B14F-4D97-AF65-F5344CB8AC3E}">
        <p14:creationId xmlns="" xmlns:p14="http://schemas.microsoft.com/office/powerpoint/2010/main" val="39038273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20D328B-EA93-4D87-8C7C-DFA6993F4468}" type="slidenum">
              <a:rPr lang="en-US" smtClean="0"/>
              <a:pPr>
                <a:defRPr/>
              </a:pPr>
              <a:t>37</a:t>
            </a:fld>
            <a:endParaRPr lang="en-US"/>
          </a:p>
        </p:txBody>
      </p:sp>
    </p:spTree>
    <p:extLst>
      <p:ext uri="{BB962C8B-B14F-4D97-AF65-F5344CB8AC3E}">
        <p14:creationId xmlns="" xmlns:p14="http://schemas.microsoft.com/office/powerpoint/2010/main" val="2482488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Tell the participants: </a:t>
            </a:r>
          </a:p>
          <a:p>
            <a:r>
              <a:rPr lang="en-US" sz="1200" kern="1200" dirty="0" smtClean="0">
                <a:solidFill>
                  <a:schemeClr val="tx1"/>
                </a:solidFill>
                <a:effectLst/>
                <a:latin typeface="+mn-lt"/>
                <a:ea typeface="+mn-ea"/>
                <a:cs typeface="+mn-cs"/>
              </a:rPr>
              <a:t>Do not be limited by categories. Categories are intended to give your RCA a place to start, to organize data gathering. Ultimately, the nature of the problem “symptom” should be your guide on the “best fit” common cause areas for your RCA.</a:t>
            </a:r>
            <a:r>
              <a:rPr lang="en-US" dirty="0" smtClean="0">
                <a:effectLst/>
              </a:rPr>
              <a:t> </a:t>
            </a:r>
            <a:endParaRPr lang="en-US" b="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3FB37E2-7A45-744A-9B38-A90AA84A6D1D}" type="slidenum">
              <a:rPr lang="en-US" smtClean="0"/>
              <a:pPr/>
              <a:t>38</a:t>
            </a:fld>
            <a:endParaRPr lang="en-US"/>
          </a:p>
        </p:txBody>
      </p:sp>
    </p:spTree>
    <p:extLst>
      <p:ext uri="{BB962C8B-B14F-4D97-AF65-F5344CB8AC3E}">
        <p14:creationId xmlns="" xmlns:p14="http://schemas.microsoft.com/office/powerpoint/2010/main" val="427493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Tell the participants:</a:t>
            </a:r>
          </a:p>
          <a:p>
            <a:r>
              <a:rPr lang="en-US" dirty="0" smtClean="0"/>
              <a:t>The following criteria can be applied by your team to evaluate the current list of explanations and to whittle your list down to the ―best</a:t>
            </a:r>
            <a:r>
              <a:rPr lang="en-US" baseline="0" dirty="0" smtClean="0"/>
              <a:t> </a:t>
            </a:r>
            <a:r>
              <a:rPr lang="en-US" dirty="0" smtClean="0"/>
              <a:t>thinking available across the team. Use the questions below</a:t>
            </a:r>
            <a:r>
              <a:rPr lang="en-US" baseline="0" dirty="0" smtClean="0"/>
              <a:t> </a:t>
            </a:r>
            <a:r>
              <a:rPr lang="en-US" dirty="0" smtClean="0"/>
              <a:t>each criterion to help check the thinking of your team. Eliminate explanations that fail to meet these criteria.</a:t>
            </a:r>
          </a:p>
          <a:p>
            <a:endParaRPr lang="en-US" dirty="0"/>
          </a:p>
        </p:txBody>
      </p:sp>
      <p:sp>
        <p:nvSpPr>
          <p:cNvPr id="4" name="Slide Number Placeholder 3"/>
          <p:cNvSpPr>
            <a:spLocks noGrp="1"/>
          </p:cNvSpPr>
          <p:nvPr>
            <p:ph type="sldNum" sz="quarter" idx="10"/>
          </p:nvPr>
        </p:nvSpPr>
        <p:spPr/>
        <p:txBody>
          <a:bodyPr/>
          <a:lstStyle/>
          <a:p>
            <a:fld id="{03FB37E2-7A45-744A-9B38-A90AA84A6D1D}" type="slidenum">
              <a:rPr lang="en-US" smtClean="0"/>
              <a:pPr/>
              <a:t>39</a:t>
            </a:fld>
            <a:endParaRPr lang="en-US"/>
          </a:p>
        </p:txBody>
      </p:sp>
    </p:spTree>
    <p:extLst>
      <p:ext uri="{BB962C8B-B14F-4D97-AF65-F5344CB8AC3E}">
        <p14:creationId xmlns="" xmlns:p14="http://schemas.microsoft.com/office/powerpoint/2010/main" val="10525104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Tell the participants: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charset="0"/>
              </a:rPr>
              <a:t>Do not get “bound” by categories. </a:t>
            </a:r>
            <a:r>
              <a:rPr lang="en-US" dirty="0" smtClean="0">
                <a:latin typeface="Arial" charset="0"/>
              </a:rPr>
              <a:t>Categories</a:t>
            </a:r>
            <a:r>
              <a:rPr lang="en-US" baseline="0" dirty="0" smtClean="0">
                <a:latin typeface="Arial" charset="0"/>
              </a:rPr>
              <a:t> </a:t>
            </a:r>
            <a:r>
              <a:rPr lang="en-US" dirty="0" smtClean="0">
                <a:latin typeface="Arial" charset="0"/>
              </a:rPr>
              <a:t>are intended to give your RCA a place to start—to organize data gathering.</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charset="0"/>
              </a:rPr>
              <a:t>Ultimately, the nature of the problem “symptom” should be your guide about the “best fit” common cause areas for your RCA.</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Arial" charset="0"/>
            </a:endParaRPr>
          </a:p>
          <a:p>
            <a:endParaRPr lang="en-US" dirty="0"/>
          </a:p>
        </p:txBody>
      </p:sp>
      <p:sp>
        <p:nvSpPr>
          <p:cNvPr id="4" name="Slide Number Placeholder 3"/>
          <p:cNvSpPr>
            <a:spLocks noGrp="1"/>
          </p:cNvSpPr>
          <p:nvPr>
            <p:ph type="sldNum" sz="quarter" idx="10"/>
          </p:nvPr>
        </p:nvSpPr>
        <p:spPr/>
        <p:txBody>
          <a:bodyPr/>
          <a:lstStyle/>
          <a:p>
            <a:fld id="{03FB37E2-7A45-744A-9B38-A90AA84A6D1D}" type="slidenum">
              <a:rPr lang="en-US" smtClean="0"/>
              <a:pPr/>
              <a:t>40</a:t>
            </a:fld>
            <a:endParaRPr lang="en-US"/>
          </a:p>
        </p:txBody>
      </p:sp>
    </p:spTree>
    <p:extLst>
      <p:ext uri="{BB962C8B-B14F-4D97-AF65-F5344CB8AC3E}">
        <p14:creationId xmlns="" xmlns:p14="http://schemas.microsoft.com/office/powerpoint/2010/main" val="1805753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DISCUSS the differences between C&amp;E analysis and Why-why analysis.</a:t>
            </a:r>
          </a:p>
          <a:p>
            <a:endParaRPr lang="en-US" dirty="0"/>
          </a:p>
        </p:txBody>
      </p:sp>
      <p:sp>
        <p:nvSpPr>
          <p:cNvPr id="4" name="Slide Number Placeholder 3"/>
          <p:cNvSpPr>
            <a:spLocks noGrp="1"/>
          </p:cNvSpPr>
          <p:nvPr>
            <p:ph type="sldNum" sz="quarter" idx="10"/>
          </p:nvPr>
        </p:nvSpPr>
        <p:spPr/>
        <p:txBody>
          <a:bodyPr/>
          <a:lstStyle/>
          <a:p>
            <a:fld id="{03FB37E2-7A45-744A-9B38-A90AA84A6D1D}" type="slidenum">
              <a:rPr lang="en-US" smtClean="0"/>
              <a:pPr/>
              <a:t>41</a:t>
            </a:fld>
            <a:endParaRPr lang="en-US"/>
          </a:p>
        </p:txBody>
      </p:sp>
    </p:spTree>
    <p:extLst>
      <p:ext uri="{BB962C8B-B14F-4D97-AF65-F5344CB8AC3E}">
        <p14:creationId xmlns="" xmlns:p14="http://schemas.microsoft.com/office/powerpoint/2010/main" val="4278927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TELL the participants: </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this unit, our learning objectives are:</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Understanding basic concepts on causal analysis.</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Being able to identify, validate, and prioritize root causes using appropriate tools.</a:t>
            </a:r>
            <a:endParaRPr lang="en-US"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8CE20D0-2954-0D45-8652-4E81869B6BE8}" type="slidenum">
              <a:rPr lang="en-US" smtClean="0"/>
              <a:pPr/>
              <a:t>3</a:t>
            </a:fld>
            <a:endParaRPr lang="en-US"/>
          </a:p>
        </p:txBody>
      </p:sp>
    </p:spTree>
    <p:extLst>
      <p:ext uri="{BB962C8B-B14F-4D97-AF65-F5344CB8AC3E}">
        <p14:creationId xmlns="" xmlns:p14="http://schemas.microsoft.com/office/powerpoint/2010/main" val="1446440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CLARIFY the differences through the use of examples.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03FB37E2-7A45-744A-9B38-A90AA84A6D1D}" type="slidenum">
              <a:rPr lang="en-US" smtClean="0"/>
              <a:pPr/>
              <a:t>43</a:t>
            </a:fld>
            <a:endParaRPr lang="en-US"/>
          </a:p>
        </p:txBody>
      </p:sp>
    </p:spTree>
    <p:extLst>
      <p:ext uri="{BB962C8B-B14F-4D97-AF65-F5344CB8AC3E}">
        <p14:creationId xmlns="" xmlns:p14="http://schemas.microsoft.com/office/powerpoint/2010/main" val="13187326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INTRODUCE Validation of Root Causes.</a:t>
            </a:r>
          </a:p>
          <a:p>
            <a:endParaRPr lang="en-US" dirty="0"/>
          </a:p>
        </p:txBody>
      </p:sp>
      <p:sp>
        <p:nvSpPr>
          <p:cNvPr id="4" name="Slide Number Placeholder 3"/>
          <p:cNvSpPr>
            <a:spLocks noGrp="1"/>
          </p:cNvSpPr>
          <p:nvPr>
            <p:ph type="sldNum" sz="quarter" idx="10"/>
          </p:nvPr>
        </p:nvSpPr>
        <p:spPr/>
        <p:txBody>
          <a:bodyPr/>
          <a:lstStyle/>
          <a:p>
            <a:fld id="{03FB37E2-7A45-744A-9B38-A90AA84A6D1D}" type="slidenum">
              <a:rPr lang="en-US" smtClean="0"/>
              <a:pPr/>
              <a:t>50</a:t>
            </a:fld>
            <a:endParaRPr lang="en-US"/>
          </a:p>
        </p:txBody>
      </p:sp>
    </p:spTree>
    <p:extLst>
      <p:ext uri="{BB962C8B-B14F-4D97-AF65-F5344CB8AC3E}">
        <p14:creationId xmlns="" xmlns:p14="http://schemas.microsoft.com/office/powerpoint/2010/main" val="35765626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TELL the participants:</a:t>
            </a:r>
          </a:p>
          <a:p>
            <a:r>
              <a:rPr lang="en-US" sz="1200" kern="1200" dirty="0" smtClean="0">
                <a:solidFill>
                  <a:schemeClr val="tx1"/>
                </a:solidFill>
                <a:effectLst/>
                <a:latin typeface="+mn-lt"/>
                <a:ea typeface="+mn-ea"/>
                <a:cs typeface="+mn-cs"/>
              </a:rPr>
              <a:t>Because C&amp;E analysis and Why-Why analysis can both arise from a brainstorming of possible causes, it is important to validate whether the root causes are real or not.</a:t>
            </a:r>
            <a:r>
              <a:rPr lang="en-US" dirty="0" smtClean="0">
                <a:effectLst/>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After verifying whether the root causes are real, the team must then identify how much the causes contribute to the problem and if solving these causes is within the control of the CI Team.</a:t>
            </a:r>
            <a:r>
              <a:rPr lang="en-US" dirty="0" smtClean="0">
                <a:effectLst/>
              </a:rPr>
              <a:t> </a:t>
            </a:r>
          </a:p>
          <a:p>
            <a:endParaRPr lang="en-US" dirty="0" smtClean="0">
              <a:effectLst/>
            </a:endParaRPr>
          </a:p>
          <a:p>
            <a:r>
              <a:rPr lang="en-US" sz="1200" kern="1200" dirty="0" smtClean="0">
                <a:solidFill>
                  <a:schemeClr val="tx1"/>
                </a:solidFill>
                <a:effectLst/>
                <a:latin typeface="+mn-lt"/>
                <a:ea typeface="+mn-ea"/>
                <a:cs typeface="+mn-cs"/>
              </a:rPr>
              <a:t>Once all this is done, we are ready to develop solutions to address the problem and improve our processes.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03FB37E2-7A45-744A-9B38-A90AA84A6D1D}" type="slidenum">
              <a:rPr lang="en-US" smtClean="0"/>
              <a:pPr/>
              <a:t>51</a:t>
            </a:fld>
            <a:endParaRPr lang="en-US"/>
          </a:p>
        </p:txBody>
      </p:sp>
    </p:spTree>
    <p:extLst>
      <p:ext uri="{BB962C8B-B14F-4D97-AF65-F5344CB8AC3E}">
        <p14:creationId xmlns="" xmlns:p14="http://schemas.microsoft.com/office/powerpoint/2010/main" val="22334800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FB37E2-7A45-744A-9B38-A90AA84A6D1D}" type="slidenum">
              <a:rPr lang="en-US" smtClean="0"/>
              <a:pPr/>
              <a:t>54</a:t>
            </a:fld>
            <a:endParaRPr lang="en-US"/>
          </a:p>
        </p:txBody>
      </p:sp>
    </p:spTree>
    <p:extLst>
      <p:ext uri="{BB962C8B-B14F-4D97-AF65-F5344CB8AC3E}">
        <p14:creationId xmlns="" xmlns:p14="http://schemas.microsoft.com/office/powerpoint/2010/main" val="2233480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8F8972C7-6C4D-1945-96B2-0D9E7993C8FB}" type="slidenum">
              <a:rPr lang="en-US" smtClean="0"/>
              <a:pPr/>
              <a:t>4</a:t>
            </a:fld>
            <a:endParaRPr lang="en-US" dirty="0"/>
          </a:p>
        </p:txBody>
      </p:sp>
    </p:spTree>
    <p:extLst>
      <p:ext uri="{BB962C8B-B14F-4D97-AF65-F5344CB8AC3E}">
        <p14:creationId xmlns="" xmlns:p14="http://schemas.microsoft.com/office/powerpoint/2010/main" val="3368528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TELL the participants:</a:t>
            </a:r>
          </a:p>
          <a:p>
            <a:r>
              <a:rPr lang="en-US" sz="1200" kern="1200" dirty="0" smtClean="0">
                <a:solidFill>
                  <a:schemeClr val="tx1"/>
                </a:solidFill>
                <a:effectLst/>
                <a:latin typeface="+mn-lt"/>
                <a:ea typeface="+mn-ea"/>
                <a:cs typeface="+mn-cs"/>
              </a:rPr>
              <a:t>Our focus is on identifying root causes. The root causes must be within the boundaries of the process scope. Only entities identified in the SIPOC must be discussed in the Root Cause Analysis.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3FB37E2-7A45-744A-9B38-A90AA84A6D1D}" type="slidenum">
              <a:rPr lang="en-US" smtClean="0"/>
              <a:pPr/>
              <a:t>5</a:t>
            </a:fld>
            <a:endParaRPr lang="en-US"/>
          </a:p>
        </p:txBody>
      </p:sp>
    </p:spTree>
    <p:extLst>
      <p:ext uri="{BB962C8B-B14F-4D97-AF65-F5344CB8AC3E}">
        <p14:creationId xmlns="" xmlns:p14="http://schemas.microsoft.com/office/powerpoint/2010/main" val="3735837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SHOW the outline slide.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03FB37E2-7A45-744A-9B38-A90AA84A6D1D}" type="slidenum">
              <a:rPr lang="en-US" smtClean="0"/>
              <a:pPr/>
              <a:t>6</a:t>
            </a:fld>
            <a:endParaRPr lang="en-US"/>
          </a:p>
        </p:txBody>
      </p:sp>
    </p:spTree>
    <p:extLst>
      <p:ext uri="{BB962C8B-B14F-4D97-AF65-F5344CB8AC3E}">
        <p14:creationId xmlns="" xmlns:p14="http://schemas.microsoft.com/office/powerpoint/2010/main" val="2975799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TELL the participants:</a:t>
            </a:r>
          </a:p>
          <a:p>
            <a:r>
              <a:rPr lang="en-US" sz="1200" kern="1200" dirty="0" smtClean="0">
                <a:solidFill>
                  <a:schemeClr val="tx1"/>
                </a:solidFill>
                <a:effectLst/>
                <a:latin typeface="+mn-lt"/>
                <a:ea typeface="+mn-ea"/>
                <a:cs typeface="+mn-cs"/>
              </a:rPr>
              <a:t>Other organizations differentiate between contributory or proximate causes and root causes. Often, the most immediate or obvious cause is mistakenly identified as the root cause when, instead, it is simply the most proximate contributory cause, which itself has much deeper roots.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Example: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Often, blame is first centered on an individual. Although an individual may have indeed committed an error that resulted in a problem, a deeper cause may be found in areas such as the individual's training, the individual's scheduling, the individual's assignment of duties, clarification of duties, supervision, work environment, or any of a host of other issues. Most people involved in root cause analysis understand that the vast majority of root causes are system-based rather than individual-based.</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920D328B-EA93-4D87-8C7C-DFA6993F4468}" type="slidenum">
              <a:rPr lang="en-US" smtClean="0"/>
              <a:pPr>
                <a:defRPr/>
              </a:pPr>
              <a:t>7</a:t>
            </a:fld>
            <a:endParaRPr lang="en-US"/>
          </a:p>
        </p:txBody>
      </p:sp>
    </p:spTree>
    <p:extLst>
      <p:ext uri="{BB962C8B-B14F-4D97-AF65-F5344CB8AC3E}">
        <p14:creationId xmlns="" xmlns:p14="http://schemas.microsoft.com/office/powerpoint/2010/main" val="3173655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TELL the participants:</a:t>
            </a:r>
          </a:p>
          <a:p>
            <a:r>
              <a:rPr lang="en-US" sz="1200" kern="1200" dirty="0" smtClean="0">
                <a:solidFill>
                  <a:schemeClr val="tx1"/>
                </a:solidFill>
                <a:effectLst/>
                <a:latin typeface="+mn-lt"/>
                <a:ea typeface="+mn-ea"/>
                <a:cs typeface="+mn-cs"/>
              </a:rPr>
              <a:t>Performing RCA requires complete honesty and no predetermined assumptions. Otherwise, these may lead the team to ignore the real causes of the problem.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CE20D0-2954-0D45-8652-4E81869B6BE8}" type="slidenum">
              <a:rPr lang="en-US" smtClean="0"/>
              <a:pPr/>
              <a:t>8</a:t>
            </a:fld>
            <a:endParaRPr lang="en-US"/>
          </a:p>
        </p:txBody>
      </p:sp>
    </p:spTree>
    <p:extLst>
      <p:ext uri="{BB962C8B-B14F-4D97-AF65-F5344CB8AC3E}">
        <p14:creationId xmlns="" xmlns:p14="http://schemas.microsoft.com/office/powerpoint/2010/main" val="2731532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TELL the participants:</a:t>
            </a:r>
          </a:p>
          <a:p>
            <a:r>
              <a:rPr lang="en-US" sz="1200" kern="1200" dirty="0" smtClean="0">
                <a:solidFill>
                  <a:schemeClr val="tx1"/>
                </a:solidFill>
                <a:effectLst/>
                <a:latin typeface="+mn-lt"/>
                <a:ea typeface="+mn-ea"/>
                <a:cs typeface="+mn-cs"/>
              </a:rPr>
              <a:t>It is important to differentiate a cause from a problem. </a:t>
            </a:r>
          </a:p>
          <a:p>
            <a:r>
              <a:rPr lang="en-US" sz="1200" kern="1200" dirty="0" smtClean="0">
                <a:solidFill>
                  <a:schemeClr val="tx1"/>
                </a:solidFill>
                <a:effectLst/>
                <a:latin typeface="+mn-lt"/>
                <a:ea typeface="+mn-ea"/>
                <a:cs typeface="+mn-cs"/>
              </a:rPr>
              <a:t>It is possible that during analysis, the CI team will find out that there are other causes in between.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triggers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need to investigate further in the analysis (exhaustive analysis).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F3A9EB92-5E4F-D446-80C5-3ACCCBEEDE12}" type="slidenum">
              <a:rPr lang="en-US" smtClean="0"/>
              <a:pPr/>
              <a:t>9</a:t>
            </a:fld>
            <a:endParaRPr lang="en-US" dirty="0"/>
          </a:p>
        </p:txBody>
      </p:sp>
    </p:spTree>
    <p:extLst>
      <p:ext uri="{BB962C8B-B14F-4D97-AF65-F5344CB8AC3E}">
        <p14:creationId xmlns="" xmlns:p14="http://schemas.microsoft.com/office/powerpoint/2010/main" val="35236874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276600" y="3352800"/>
            <a:ext cx="5257800" cy="1752600"/>
          </a:xfrm>
        </p:spPr>
        <p:txBody>
          <a:bodyPr>
            <a:noAutofit/>
          </a:bodyPr>
          <a:lstStyle>
            <a:lvl1pPr algn="r">
              <a:defRPr sz="5400" b="1">
                <a:solidFill>
                  <a:schemeClr val="bg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133600" y="5257800"/>
            <a:ext cx="6400800" cy="762000"/>
          </a:xfrm>
        </p:spPr>
        <p:txBody>
          <a:bodyPr>
            <a:normAutofit/>
          </a:bodyPr>
          <a:lstStyle>
            <a:lvl1pPr marL="0" indent="0" algn="r">
              <a:buNone/>
              <a:defRPr sz="280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8D6E5F54-0AAD-B24B-A433-17F5B847111F}" type="datetime1">
              <a:rPr lang="en-PH" smtClean="0"/>
              <a:pPr/>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6-</a:t>
            </a:r>
            <a:fld id="{09A02BB9-3F86-4823-9A8F-6A16970CA7F2}" type="slidenum">
              <a:rPr lang="en-US" smtClean="0"/>
              <a:pPr/>
              <a:t>‹#›</a:t>
            </a:fld>
            <a:endParaRPr lang="en-US" dirty="0"/>
          </a:p>
        </p:txBody>
      </p:sp>
      <p:pic>
        <p:nvPicPr>
          <p:cNvPr id="7" name="Picture 2" descr="E:\Abigail Godoy\DepEd Style Guide\DepEd Seal_small.png"/>
          <p:cNvPicPr>
            <a:picLocks noChangeAspect="1" noChangeArrowheads="1"/>
          </p:cNvPicPr>
          <p:nvPr userDrawn="1"/>
        </p:nvPicPr>
        <p:blipFill>
          <a:blip r:embed="rId3" cstate="print"/>
          <a:srcRect/>
          <a:stretch>
            <a:fillRect/>
          </a:stretch>
        </p:blipFill>
        <p:spPr bwMode="auto">
          <a:xfrm>
            <a:off x="5638800" y="612799"/>
            <a:ext cx="2615046" cy="2587601"/>
          </a:xfrm>
          <a:prstGeom prst="rect">
            <a:avLst/>
          </a:prstGeom>
          <a:noFill/>
        </p:spPr>
      </p:pic>
    </p:spTree>
    <p:extLst>
      <p:ext uri="{BB962C8B-B14F-4D97-AF65-F5344CB8AC3E}">
        <p14:creationId xmlns="" xmlns:p14="http://schemas.microsoft.com/office/powerpoint/2010/main" val="293403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34200" cy="1143000"/>
          </a:xfrm>
        </p:spPr>
        <p:txBody>
          <a:bodyPr/>
          <a:lstStyle>
            <a:lvl1pPr>
              <a:defRPr>
                <a:solidFill>
                  <a:srgbClr val="C00000"/>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5A08AC-9BAA-5847-A225-4AD77C175431}" type="datetime1">
              <a:rPr lang="en-PH" smtClean="0"/>
              <a:pPr/>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6-</a:t>
            </a:r>
            <a:fld id="{09A02BB9-3F86-4823-9A8F-6A16970CA7F2}" type="slidenum">
              <a:rPr lang="en-US" smtClean="0"/>
              <a:pPr/>
              <a:t>‹#›</a:t>
            </a:fld>
            <a:endParaRPr lang="en-US" dirty="0"/>
          </a:p>
        </p:txBody>
      </p:sp>
      <p:sp>
        <p:nvSpPr>
          <p:cNvPr id="7" name="Rectangle 6"/>
          <p:cNvSpPr/>
          <p:nvPr userDrawn="1"/>
        </p:nvSpPr>
        <p:spPr>
          <a:xfrm>
            <a:off x="7027334" y="0"/>
            <a:ext cx="2116666" cy="18384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81852450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rgbClr val="C00000"/>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91A94A-602B-0645-9BFB-067A8E688034}" type="datetime1">
              <a:rPr lang="en-PH" smtClean="0"/>
              <a:pPr/>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6-</a:t>
            </a:r>
            <a:fld id="{09A02BB9-3F86-4823-9A8F-6A16970CA7F2}" type="slidenum">
              <a:rPr lang="en-US" smtClean="0"/>
              <a:pPr/>
              <a:t>‹#›</a:t>
            </a:fld>
            <a:endParaRPr lang="en-US" dirty="0"/>
          </a:p>
        </p:txBody>
      </p:sp>
      <p:sp>
        <p:nvSpPr>
          <p:cNvPr id="7" name="Rectangle 6"/>
          <p:cNvSpPr/>
          <p:nvPr userDrawn="1"/>
        </p:nvSpPr>
        <p:spPr>
          <a:xfrm>
            <a:off x="7027334" y="0"/>
            <a:ext cx="2116666" cy="18384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3356185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09600"/>
            <a:ext cx="6934200" cy="1143000"/>
          </a:xfrm>
        </p:spPr>
        <p:txBody>
          <a:bodyPr>
            <a:noAutofit/>
          </a:bodyPr>
          <a:lstStyle>
            <a:lvl1pPr algn="l">
              <a:defRPr sz="4400" b="0">
                <a:solidFill>
                  <a:srgbClr val="C0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905000"/>
            <a:ext cx="8229600" cy="42211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B82DE26-D04F-4B43-8A7B-55DDC0D5471A}" type="datetime1">
              <a:rPr lang="en-PH" smtClean="0"/>
              <a:pPr/>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6-</a:t>
            </a:r>
            <a:fld id="{09A02BB9-3F86-4823-9A8F-6A16970CA7F2}" type="slidenum">
              <a:rPr lang="en-US" smtClean="0"/>
              <a:pPr/>
              <a:t>‹#›</a:t>
            </a:fld>
            <a:endParaRPr lang="en-US" dirty="0"/>
          </a:p>
        </p:txBody>
      </p:sp>
      <p:sp>
        <p:nvSpPr>
          <p:cNvPr id="7" name="Rectangle 6"/>
          <p:cNvSpPr/>
          <p:nvPr userDrawn="1"/>
        </p:nvSpPr>
        <p:spPr>
          <a:xfrm>
            <a:off x="7027334" y="0"/>
            <a:ext cx="2116666" cy="18384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3358418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C0000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3F2F2296-375E-3747-AAC2-9C46E0BB7F74}" type="datetime1">
              <a:rPr lang="en-PH" smtClean="0"/>
              <a:pPr/>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6-</a:t>
            </a:r>
            <a:fld id="{09A02BB9-3F86-4823-9A8F-6A16970CA7F2}" type="slidenum">
              <a:rPr lang="en-US" smtClean="0"/>
              <a:pPr/>
              <a:t>‹#›</a:t>
            </a:fld>
            <a:endParaRPr lang="en-US" dirty="0"/>
          </a:p>
        </p:txBody>
      </p:sp>
      <p:sp>
        <p:nvSpPr>
          <p:cNvPr id="7" name="Rectangle 6"/>
          <p:cNvSpPr/>
          <p:nvPr userDrawn="1"/>
        </p:nvSpPr>
        <p:spPr>
          <a:xfrm>
            <a:off x="7027334" y="0"/>
            <a:ext cx="2116666" cy="18384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4733898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6934200" cy="1143000"/>
          </a:xfrm>
        </p:spPr>
        <p:txBody>
          <a:bodyPr/>
          <a:lstStyle>
            <a:lvl1pPr algn="l">
              <a:defRPr>
                <a:solidFill>
                  <a:srgbClr val="C00000"/>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3535C45A-940F-A143-80F1-B5CCACB0C812}" type="datetime1">
              <a:rPr lang="en-PH" smtClean="0"/>
              <a:pPr/>
              <a:t>10/22/2015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6-</a:t>
            </a:r>
            <a:fld id="{09A02BB9-3F86-4823-9A8F-6A16970CA7F2}" type="slidenum">
              <a:rPr lang="en-US" smtClean="0"/>
              <a:pPr/>
              <a:t>‹#›</a:t>
            </a:fld>
            <a:endParaRPr lang="en-US" dirty="0"/>
          </a:p>
        </p:txBody>
      </p:sp>
      <p:sp>
        <p:nvSpPr>
          <p:cNvPr id="8" name="Rectangle 7"/>
          <p:cNvSpPr/>
          <p:nvPr userDrawn="1"/>
        </p:nvSpPr>
        <p:spPr>
          <a:xfrm>
            <a:off x="7027334" y="0"/>
            <a:ext cx="2116666" cy="18384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94575773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6934200" cy="1143000"/>
          </a:xfrm>
        </p:spPr>
        <p:txBody>
          <a:bodyPr/>
          <a:lstStyle>
            <a:lvl1pPr algn="l">
              <a:defRPr>
                <a:solidFill>
                  <a:srgbClr val="C0000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9510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590799"/>
            <a:ext cx="4040188" cy="3535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9510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590799"/>
            <a:ext cx="4041775" cy="3535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440C8B7D-0979-B547-AF1A-7B18BB5C0720}" type="datetime1">
              <a:rPr lang="en-PH" smtClean="0"/>
              <a:pPr/>
              <a:t>10/22/2015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r>
              <a:rPr lang="en-US" dirty="0" smtClean="0"/>
              <a:t>6-</a:t>
            </a:r>
            <a:fld id="{09A02BB9-3F86-4823-9A8F-6A16970CA7F2}" type="slidenum">
              <a:rPr lang="en-US" smtClean="0"/>
              <a:pPr/>
              <a:t>‹#›</a:t>
            </a:fld>
            <a:endParaRPr lang="en-US" dirty="0"/>
          </a:p>
        </p:txBody>
      </p:sp>
      <p:sp>
        <p:nvSpPr>
          <p:cNvPr id="10" name="Rectangle 9"/>
          <p:cNvSpPr/>
          <p:nvPr userDrawn="1"/>
        </p:nvSpPr>
        <p:spPr>
          <a:xfrm>
            <a:off x="7027334" y="0"/>
            <a:ext cx="2116666" cy="18384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62176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lvl1pPr algn="l">
              <a:defRPr>
                <a:solidFill>
                  <a:srgbClr val="C00000"/>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6706815B-8D68-954E-9981-9BA6D8ACF635}" type="datetime1">
              <a:rPr lang="en-PH" smtClean="0"/>
              <a:pPr/>
              <a:t>10/22/2015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r>
              <a:rPr lang="en-US" dirty="0" smtClean="0"/>
              <a:t>6-</a:t>
            </a:r>
            <a:fld id="{09A02BB9-3F86-4823-9A8F-6A16970CA7F2}" type="slidenum">
              <a:rPr lang="en-US" smtClean="0"/>
              <a:pPr/>
              <a:t>‹#›</a:t>
            </a:fld>
            <a:endParaRPr lang="en-US" dirty="0"/>
          </a:p>
        </p:txBody>
      </p:sp>
      <p:sp>
        <p:nvSpPr>
          <p:cNvPr id="6" name="Rectangle 5"/>
          <p:cNvSpPr/>
          <p:nvPr userDrawn="1"/>
        </p:nvSpPr>
        <p:spPr>
          <a:xfrm>
            <a:off x="7027334" y="0"/>
            <a:ext cx="2116666" cy="18384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51042642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9C7FE7-8BA3-BA4F-B4F1-2E4C335D694D}" type="datetime1">
              <a:rPr lang="en-PH" smtClean="0"/>
              <a:pPr/>
              <a:t>10/22/2015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r>
              <a:rPr lang="en-US" dirty="0" smtClean="0"/>
              <a:t>6-</a:t>
            </a:r>
            <a:fld id="{09A02BB9-3F86-4823-9A8F-6A16970CA7F2}" type="slidenum">
              <a:rPr lang="en-US" smtClean="0"/>
              <a:pPr/>
              <a:t>‹#›</a:t>
            </a:fld>
            <a:endParaRPr lang="en-US" dirty="0"/>
          </a:p>
        </p:txBody>
      </p:sp>
      <p:sp>
        <p:nvSpPr>
          <p:cNvPr id="5" name="Rectangle 4"/>
          <p:cNvSpPr/>
          <p:nvPr userDrawn="1"/>
        </p:nvSpPr>
        <p:spPr>
          <a:xfrm>
            <a:off x="7027334" y="0"/>
            <a:ext cx="2116666" cy="18384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02499790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C0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08E22E-5BD3-A041-8490-FB0D51FF38CE}" type="datetime1">
              <a:rPr lang="en-PH" smtClean="0"/>
              <a:pPr/>
              <a:t>10/22/2015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6-</a:t>
            </a:r>
            <a:fld id="{09A02BB9-3F86-4823-9A8F-6A16970CA7F2}" type="slidenum">
              <a:rPr lang="en-US" smtClean="0"/>
              <a:pPr/>
              <a:t>‹#›</a:t>
            </a:fld>
            <a:endParaRPr lang="en-US" dirty="0"/>
          </a:p>
        </p:txBody>
      </p:sp>
      <p:sp>
        <p:nvSpPr>
          <p:cNvPr id="8" name="Rectangle 7"/>
          <p:cNvSpPr/>
          <p:nvPr userDrawn="1"/>
        </p:nvSpPr>
        <p:spPr>
          <a:xfrm>
            <a:off x="7027334" y="0"/>
            <a:ext cx="2116666" cy="18384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96942419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5FB581-25A9-1B44-9D72-509C267D9AF2}" type="datetime1">
              <a:rPr lang="en-PH" smtClean="0"/>
              <a:pPr/>
              <a:t>10/22/2015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smtClean="0"/>
              <a:t>6-</a:t>
            </a:r>
            <a:fld id="{09A02BB9-3F86-4823-9A8F-6A16970CA7F2}" type="slidenum">
              <a:rPr lang="en-US" smtClean="0"/>
              <a:pPr/>
              <a:t>‹#›</a:t>
            </a:fld>
            <a:endParaRPr lang="en-US" dirty="0"/>
          </a:p>
        </p:txBody>
      </p:sp>
      <p:sp>
        <p:nvSpPr>
          <p:cNvPr id="8" name="Rectangle 7"/>
          <p:cNvSpPr/>
          <p:nvPr userDrawn="1"/>
        </p:nvSpPr>
        <p:spPr>
          <a:xfrm>
            <a:off x="7027334" y="0"/>
            <a:ext cx="2116666" cy="18384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747892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0960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48AF5F-5D78-7443-99FD-944827F3D3D6}" type="datetime1">
              <a:rPr lang="en-PH" smtClean="0"/>
              <a:pPr/>
              <a:t>10/22/2015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6-</a:t>
            </a:r>
            <a:fld id="{09A02BB9-3F86-4823-9A8F-6A16970CA7F2}" type="slidenum">
              <a:rPr lang="en-US" smtClean="0"/>
              <a:pPr/>
              <a:t>‹#›</a:t>
            </a:fld>
            <a:endParaRPr lang="en-US" dirty="0"/>
          </a:p>
        </p:txBody>
      </p:sp>
    </p:spTree>
    <p:extLst>
      <p:ext uri="{BB962C8B-B14F-4D97-AF65-F5344CB8AC3E}">
        <p14:creationId xmlns="" xmlns:p14="http://schemas.microsoft.com/office/powerpoint/2010/main" val="337575553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Stage 2: Analyze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 xmlns:p14="http://schemas.microsoft.com/office/powerpoint/2010/main" val="29187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425" y="609600"/>
            <a:ext cx="8758447" cy="1143000"/>
          </a:xfrm>
        </p:spPr>
        <p:txBody>
          <a:bodyPr/>
          <a:lstStyle/>
          <a:p>
            <a:r>
              <a:rPr lang="en-US" dirty="0" smtClean="0"/>
              <a:t>Classifications of Potential Causes</a:t>
            </a:r>
            <a:endParaRPr lang="en-US" dirty="0"/>
          </a:p>
        </p:txBody>
      </p:sp>
      <p:sp>
        <p:nvSpPr>
          <p:cNvPr id="3" name="Content Placeholder 2"/>
          <p:cNvSpPr>
            <a:spLocks noGrp="1"/>
          </p:cNvSpPr>
          <p:nvPr>
            <p:ph idx="1"/>
          </p:nvPr>
        </p:nvSpPr>
        <p:spPr>
          <a:xfrm>
            <a:off x="457200" y="1905000"/>
            <a:ext cx="8229600" cy="4726187"/>
          </a:xfrm>
        </p:spPr>
        <p:txBody>
          <a:bodyPr>
            <a:normAutofit fontScale="92500" lnSpcReduction="20000"/>
          </a:bodyPr>
          <a:lstStyle/>
          <a:p>
            <a:r>
              <a:rPr lang="en-US" b="1" dirty="0" smtClean="0"/>
              <a:t>Direct Cause: </a:t>
            </a:r>
            <a:r>
              <a:rPr lang="en-US" dirty="0" smtClean="0"/>
              <a:t>cause </a:t>
            </a:r>
            <a:r>
              <a:rPr lang="en-US" dirty="0"/>
              <a:t>that directly resulted in the </a:t>
            </a:r>
            <a:r>
              <a:rPr lang="en-US" dirty="0" smtClean="0"/>
              <a:t>occurrence</a:t>
            </a:r>
          </a:p>
          <a:p>
            <a:pPr lvl="1"/>
            <a:r>
              <a:rPr lang="en-US" dirty="0" smtClean="0"/>
              <a:t>Example: Absenteeism </a:t>
            </a:r>
            <a:r>
              <a:rPr lang="en-US" dirty="0" smtClean="0">
                <a:sym typeface="Wingdings"/>
              </a:rPr>
              <a:t> Low Grade</a:t>
            </a:r>
            <a:endParaRPr lang="en-US" dirty="0" smtClean="0"/>
          </a:p>
          <a:p>
            <a:endParaRPr lang="en-US" dirty="0" smtClean="0"/>
          </a:p>
          <a:p>
            <a:r>
              <a:rPr lang="en-US" b="1" dirty="0" smtClean="0"/>
              <a:t>Contributing Cause: </a:t>
            </a:r>
            <a:r>
              <a:rPr lang="en-US" dirty="0" smtClean="0"/>
              <a:t>a </a:t>
            </a:r>
            <a:r>
              <a:rPr lang="en-US" dirty="0"/>
              <a:t>cause that </a:t>
            </a:r>
            <a:r>
              <a:rPr lang="en-US" dirty="0" smtClean="0"/>
              <a:t>indirectly resulted </a:t>
            </a:r>
            <a:r>
              <a:rPr lang="en-US" dirty="0"/>
              <a:t>to the occurrence, but by itself would not have caused the </a:t>
            </a:r>
            <a:r>
              <a:rPr lang="en-US" dirty="0" smtClean="0"/>
              <a:t>occurrence</a:t>
            </a:r>
          </a:p>
          <a:p>
            <a:pPr lvl="1"/>
            <a:r>
              <a:rPr lang="en-US" dirty="0" smtClean="0"/>
              <a:t>Example: Body Mass Index (BMI)</a:t>
            </a:r>
            <a:r>
              <a:rPr lang="en-US" dirty="0" smtClean="0">
                <a:sym typeface="Wingdings"/>
              </a:rPr>
              <a:t> Student Grades</a:t>
            </a:r>
            <a:endParaRPr lang="en-US" dirty="0" smtClean="0"/>
          </a:p>
          <a:p>
            <a:endParaRPr lang="en-US" dirty="0" smtClean="0"/>
          </a:p>
          <a:p>
            <a:r>
              <a:rPr lang="en-US" b="1" dirty="0" smtClean="0"/>
              <a:t>Root Cause: </a:t>
            </a:r>
            <a:r>
              <a:rPr lang="en-US" dirty="0"/>
              <a:t>cause that, if corrected, would prevent recurrence of this and similar occurrences </a:t>
            </a:r>
            <a:endParaRPr lang="en-US" dirty="0" smtClean="0"/>
          </a:p>
          <a:p>
            <a:pPr lvl="1"/>
            <a:r>
              <a:rPr lang="en-US" dirty="0" smtClean="0"/>
              <a:t>Example: Use of unfamiliar words in Math problems (e.g. combine) </a:t>
            </a:r>
            <a:r>
              <a:rPr lang="en-US" dirty="0" smtClean="0">
                <a:sym typeface="Wingdings"/>
              </a:rPr>
              <a:t> Student Test Score</a:t>
            </a:r>
            <a:endParaRPr lang="en-US" dirty="0"/>
          </a:p>
        </p:txBody>
      </p:sp>
      <p:sp>
        <p:nvSpPr>
          <p:cNvPr id="4" name="Slide Number Placeholder 3"/>
          <p:cNvSpPr>
            <a:spLocks noGrp="1"/>
          </p:cNvSpPr>
          <p:nvPr>
            <p:ph type="sldNum" sz="quarter" idx="12"/>
          </p:nvPr>
        </p:nvSpPr>
        <p:spPr/>
        <p:txBody>
          <a:bodyPr/>
          <a:lstStyle/>
          <a:p>
            <a:r>
              <a:rPr lang="en-US" smtClean="0"/>
              <a:t>6-</a:t>
            </a:r>
            <a:fld id="{09A02BB9-3F86-4823-9A8F-6A16970CA7F2}" type="slidenum">
              <a:rPr lang="en-US" smtClean="0"/>
              <a:pPr/>
              <a:t>10</a:t>
            </a:fld>
            <a:endParaRPr lang="en-US" dirty="0"/>
          </a:p>
        </p:txBody>
      </p:sp>
    </p:spTree>
    <p:extLst>
      <p:ext uri="{BB962C8B-B14F-4D97-AF65-F5344CB8AC3E}">
        <p14:creationId xmlns="" xmlns:p14="http://schemas.microsoft.com/office/powerpoint/2010/main" val="15854850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Mistakes in </a:t>
            </a:r>
            <a:br>
              <a:rPr lang="en-US" dirty="0" smtClean="0"/>
            </a:br>
            <a:r>
              <a:rPr lang="en-US" dirty="0" smtClean="0"/>
              <a:t>Root Cause Analysis</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r>
              <a:rPr lang="en-US" smtClean="0"/>
              <a:t>6-</a:t>
            </a:r>
            <a:fld id="{09A02BB9-3F86-4823-9A8F-6A16970CA7F2}" type="slidenum">
              <a:rPr lang="en-US" smtClean="0"/>
              <a:pPr/>
              <a:t>11</a:t>
            </a:fld>
            <a:endParaRPr lang="en-US" dirty="0"/>
          </a:p>
        </p:txBody>
      </p:sp>
    </p:spTree>
    <p:extLst>
      <p:ext uri="{BB962C8B-B14F-4D97-AF65-F5344CB8AC3E}">
        <p14:creationId xmlns="" xmlns:p14="http://schemas.microsoft.com/office/powerpoint/2010/main" val="36348327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Mistakes in RCA</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Missing link between causes.</a:t>
            </a:r>
          </a:p>
          <a:p>
            <a:pPr marL="514350" indent="-514350">
              <a:buFont typeface="+mj-lt"/>
              <a:buAutoNum type="arabicPeriod"/>
            </a:pPr>
            <a:r>
              <a:rPr lang="en-US" dirty="0"/>
              <a:t>Focusing on the who, not on the why</a:t>
            </a:r>
            <a:r>
              <a:rPr lang="en-US" dirty="0" smtClean="0"/>
              <a:t>.</a:t>
            </a:r>
          </a:p>
          <a:p>
            <a:pPr marL="514350" indent="-514350">
              <a:buFont typeface="+mj-lt"/>
              <a:buAutoNum type="arabicPeriod"/>
            </a:pPr>
            <a:r>
              <a:rPr lang="en-US" dirty="0"/>
              <a:t>Causes that begin with “no”, “none”, “lack of”</a:t>
            </a:r>
            <a:r>
              <a:rPr lang="en-US" dirty="0" smtClean="0"/>
              <a:t>.</a:t>
            </a:r>
          </a:p>
          <a:p>
            <a:pPr marL="514350" indent="-514350">
              <a:buFont typeface="+mj-lt"/>
              <a:buAutoNum type="arabicPeriod"/>
            </a:pPr>
            <a:r>
              <a:rPr lang="en-US" dirty="0"/>
              <a:t>Causes identified are non-standard </a:t>
            </a:r>
            <a:r>
              <a:rPr lang="en-US" dirty="0" smtClean="0"/>
              <a:t>occurrence.</a:t>
            </a:r>
          </a:p>
          <a:p>
            <a:pPr marL="514350" indent="-514350">
              <a:buFont typeface="+mj-lt"/>
              <a:buAutoNum type="arabicPeriod"/>
            </a:pPr>
            <a:r>
              <a:rPr lang="en-US" dirty="0"/>
              <a:t>Causes that are disguised solutions</a:t>
            </a:r>
            <a:r>
              <a:rPr lang="en-US" dirty="0" smtClean="0"/>
              <a:t>.</a:t>
            </a:r>
          </a:p>
          <a:p>
            <a:pPr marL="514350" indent="-514350">
              <a:buFont typeface="+mj-lt"/>
              <a:buAutoNum type="arabicPeriod"/>
            </a:pPr>
            <a:r>
              <a:rPr lang="en-US" dirty="0"/>
              <a:t>Bias in identification of the causes</a:t>
            </a:r>
            <a:r>
              <a:rPr lang="en-US" dirty="0" smtClean="0"/>
              <a:t>.</a:t>
            </a:r>
            <a:endParaRPr lang="en-US" dirty="0"/>
          </a:p>
          <a:p>
            <a:pPr marL="514350" indent="-514350">
              <a:buFont typeface="+mj-lt"/>
              <a:buAutoNum type="arabicPeriod"/>
            </a:pPr>
            <a:endParaRPr lang="en-US" dirty="0" smtClean="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smtClean="0"/>
          </a:p>
          <a:p>
            <a:pPr marL="514350"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r>
              <a:rPr lang="en-US" smtClean="0"/>
              <a:t>6-</a:t>
            </a:r>
            <a:fld id="{09A02BB9-3F86-4823-9A8F-6A16970CA7F2}" type="slidenum">
              <a:rPr lang="en-US" smtClean="0"/>
              <a:pPr/>
              <a:t>12</a:t>
            </a:fld>
            <a:endParaRPr lang="en-US" dirty="0"/>
          </a:p>
        </p:txBody>
      </p:sp>
    </p:spTree>
    <p:extLst>
      <p:ext uri="{BB962C8B-B14F-4D97-AF65-F5344CB8AC3E}">
        <p14:creationId xmlns="" xmlns:p14="http://schemas.microsoft.com/office/powerpoint/2010/main" val="12866159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Mistake #1</a:t>
            </a:r>
            <a:endParaRPr lang="en-US" dirty="0"/>
          </a:p>
        </p:txBody>
      </p:sp>
      <p:sp>
        <p:nvSpPr>
          <p:cNvPr id="3" name="Content Placeholder 2"/>
          <p:cNvSpPr>
            <a:spLocks noGrp="1"/>
          </p:cNvSpPr>
          <p:nvPr>
            <p:ph idx="1"/>
          </p:nvPr>
        </p:nvSpPr>
        <p:spPr/>
        <p:txBody>
          <a:bodyPr/>
          <a:lstStyle/>
          <a:p>
            <a:r>
              <a:rPr lang="en-US" dirty="0" smtClean="0"/>
              <a:t>Missing link between causes.</a:t>
            </a:r>
            <a:endParaRPr lang="en-US" dirty="0"/>
          </a:p>
        </p:txBody>
      </p:sp>
      <p:sp>
        <p:nvSpPr>
          <p:cNvPr id="4" name="Rounded Rectangle 3"/>
          <p:cNvSpPr/>
          <p:nvPr/>
        </p:nvSpPr>
        <p:spPr>
          <a:xfrm>
            <a:off x="5383241" y="3483701"/>
            <a:ext cx="2196963" cy="130424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Test instructions are long.</a:t>
            </a:r>
            <a:endParaRPr lang="en-US" dirty="0"/>
          </a:p>
        </p:txBody>
      </p:sp>
      <p:sp>
        <p:nvSpPr>
          <p:cNvPr id="6" name="Rounded Rectangle 5"/>
          <p:cNvSpPr/>
          <p:nvPr/>
        </p:nvSpPr>
        <p:spPr>
          <a:xfrm>
            <a:off x="1521357" y="3483701"/>
            <a:ext cx="2196963" cy="130424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Students are unable to correctly </a:t>
            </a:r>
            <a:r>
              <a:rPr lang="en-US" dirty="0" smtClean="0"/>
              <a:t>follow test instructions.</a:t>
            </a:r>
            <a:endParaRPr lang="en-US" dirty="0"/>
          </a:p>
        </p:txBody>
      </p:sp>
      <p:cxnSp>
        <p:nvCxnSpPr>
          <p:cNvPr id="10" name="Straight Arrow Connector 9"/>
          <p:cNvCxnSpPr>
            <a:stCxn id="6" idx="3"/>
            <a:endCxn id="4" idx="1"/>
          </p:cNvCxnSpPr>
          <p:nvPr/>
        </p:nvCxnSpPr>
        <p:spPr>
          <a:xfrm>
            <a:off x="3718320" y="4135823"/>
            <a:ext cx="166492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Multiply 12"/>
          <p:cNvSpPr/>
          <p:nvPr/>
        </p:nvSpPr>
        <p:spPr>
          <a:xfrm>
            <a:off x="562114" y="2917386"/>
            <a:ext cx="1390266" cy="1218437"/>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TextBox 7"/>
          <p:cNvSpPr txBox="1"/>
          <p:nvPr/>
        </p:nvSpPr>
        <p:spPr>
          <a:xfrm>
            <a:off x="1991427" y="3064884"/>
            <a:ext cx="1044201" cy="369332"/>
          </a:xfrm>
          <a:prstGeom prst="rect">
            <a:avLst/>
          </a:prstGeom>
          <a:noFill/>
        </p:spPr>
        <p:txBody>
          <a:bodyPr wrap="none" rtlCol="0">
            <a:spAutoFit/>
          </a:bodyPr>
          <a:lstStyle/>
          <a:p>
            <a:pPr algn="ctr"/>
            <a:r>
              <a:rPr lang="en-US" dirty="0" smtClean="0"/>
              <a:t>Problem</a:t>
            </a:r>
            <a:endParaRPr lang="en-US" dirty="0"/>
          </a:p>
        </p:txBody>
      </p:sp>
      <p:sp>
        <p:nvSpPr>
          <p:cNvPr id="9" name="TextBox 8"/>
          <p:cNvSpPr txBox="1"/>
          <p:nvPr/>
        </p:nvSpPr>
        <p:spPr>
          <a:xfrm>
            <a:off x="5824699" y="3064884"/>
            <a:ext cx="1403637" cy="369332"/>
          </a:xfrm>
          <a:prstGeom prst="rect">
            <a:avLst/>
          </a:prstGeom>
          <a:noFill/>
        </p:spPr>
        <p:txBody>
          <a:bodyPr wrap="none" rtlCol="0">
            <a:spAutoFit/>
          </a:bodyPr>
          <a:lstStyle/>
          <a:p>
            <a:pPr algn="ctr"/>
            <a:r>
              <a:rPr lang="en-US" dirty="0" smtClean="0"/>
              <a:t>Root Cause</a:t>
            </a:r>
            <a:endParaRPr lang="en-US" dirty="0"/>
          </a:p>
        </p:txBody>
      </p:sp>
      <p:sp>
        <p:nvSpPr>
          <p:cNvPr id="11" name="TextBox 10"/>
          <p:cNvSpPr txBox="1"/>
          <p:nvPr/>
        </p:nvSpPr>
        <p:spPr>
          <a:xfrm>
            <a:off x="4131109" y="3766491"/>
            <a:ext cx="774709" cy="369332"/>
          </a:xfrm>
          <a:prstGeom prst="rect">
            <a:avLst/>
          </a:prstGeom>
          <a:noFill/>
        </p:spPr>
        <p:txBody>
          <a:bodyPr wrap="none" rtlCol="0">
            <a:spAutoFit/>
          </a:bodyPr>
          <a:lstStyle/>
          <a:p>
            <a:r>
              <a:rPr lang="en-US" dirty="0" smtClean="0"/>
              <a:t>Why?</a:t>
            </a:r>
            <a:endParaRPr lang="en-US" dirty="0"/>
          </a:p>
        </p:txBody>
      </p:sp>
      <p:sp>
        <p:nvSpPr>
          <p:cNvPr id="5" name="Slide Number Placeholder 4"/>
          <p:cNvSpPr>
            <a:spLocks noGrp="1"/>
          </p:cNvSpPr>
          <p:nvPr>
            <p:ph type="sldNum" sz="quarter" idx="12"/>
          </p:nvPr>
        </p:nvSpPr>
        <p:spPr/>
        <p:txBody>
          <a:bodyPr/>
          <a:lstStyle/>
          <a:p>
            <a:r>
              <a:rPr lang="en-US" dirty="0" smtClean="0">
                <a:solidFill>
                  <a:schemeClr val="bg1"/>
                </a:solidFill>
              </a:rPr>
              <a:t>6-</a:t>
            </a:r>
            <a:fld id="{09A02BB9-3F86-4823-9A8F-6A16970CA7F2}" type="slidenum">
              <a:rPr lang="en-US" smtClean="0">
                <a:solidFill>
                  <a:schemeClr val="bg1"/>
                </a:solidFill>
              </a:rPr>
              <a:pPr/>
              <a:t>13</a:t>
            </a:fld>
            <a:endParaRPr lang="en-US" dirty="0">
              <a:solidFill>
                <a:schemeClr val="bg1"/>
              </a:solidFill>
            </a:endParaRPr>
          </a:p>
        </p:txBody>
      </p:sp>
    </p:spTree>
    <p:extLst>
      <p:ext uri="{BB962C8B-B14F-4D97-AF65-F5344CB8AC3E}">
        <p14:creationId xmlns="" xmlns:p14="http://schemas.microsoft.com/office/powerpoint/2010/main" val="6873646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Mistake #2</a:t>
            </a:r>
            <a:endParaRPr lang="en-US" dirty="0"/>
          </a:p>
        </p:txBody>
      </p:sp>
      <p:sp>
        <p:nvSpPr>
          <p:cNvPr id="3" name="Content Placeholder 2"/>
          <p:cNvSpPr>
            <a:spLocks noGrp="1"/>
          </p:cNvSpPr>
          <p:nvPr>
            <p:ph idx="1"/>
          </p:nvPr>
        </p:nvSpPr>
        <p:spPr/>
        <p:txBody>
          <a:bodyPr/>
          <a:lstStyle/>
          <a:p>
            <a:r>
              <a:rPr lang="en-US" dirty="0"/>
              <a:t>Focusing on the who, not on the </a:t>
            </a:r>
            <a:r>
              <a:rPr lang="en-US" dirty="0" smtClean="0"/>
              <a:t>why.</a:t>
            </a:r>
          </a:p>
          <a:p>
            <a:pPr lvl="1">
              <a:buNone/>
            </a:pPr>
            <a:endParaRPr lang="en-US" dirty="0"/>
          </a:p>
        </p:txBody>
      </p:sp>
      <p:sp>
        <p:nvSpPr>
          <p:cNvPr id="4" name="Rounded Rectangle 3"/>
          <p:cNvSpPr/>
          <p:nvPr/>
        </p:nvSpPr>
        <p:spPr>
          <a:xfrm>
            <a:off x="6642391" y="3584158"/>
            <a:ext cx="2196963" cy="130424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Teachers are incompetent in giving instructions to students.</a:t>
            </a:r>
            <a:endParaRPr lang="en-US" dirty="0"/>
          </a:p>
        </p:txBody>
      </p:sp>
      <p:sp>
        <p:nvSpPr>
          <p:cNvPr id="5" name="Rounded Rectangle 4"/>
          <p:cNvSpPr/>
          <p:nvPr/>
        </p:nvSpPr>
        <p:spPr>
          <a:xfrm>
            <a:off x="3705312" y="3584158"/>
            <a:ext cx="2196963" cy="130424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Students do not understand the instructions.</a:t>
            </a:r>
            <a:endParaRPr lang="en-US" dirty="0"/>
          </a:p>
        </p:txBody>
      </p:sp>
      <p:sp>
        <p:nvSpPr>
          <p:cNvPr id="6" name="Rounded Rectangle 5"/>
          <p:cNvSpPr/>
          <p:nvPr/>
        </p:nvSpPr>
        <p:spPr>
          <a:xfrm>
            <a:off x="697496" y="3584158"/>
            <a:ext cx="2196963" cy="130424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Students are unable to correctly follow test instructions.</a:t>
            </a:r>
          </a:p>
        </p:txBody>
      </p:sp>
      <p:cxnSp>
        <p:nvCxnSpPr>
          <p:cNvPr id="10" name="Straight Arrow Connector 9"/>
          <p:cNvCxnSpPr>
            <a:stCxn id="6" idx="3"/>
            <a:endCxn id="5" idx="1"/>
          </p:cNvCxnSpPr>
          <p:nvPr/>
        </p:nvCxnSpPr>
        <p:spPr>
          <a:xfrm>
            <a:off x="2894459" y="4236280"/>
            <a:ext cx="81085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5" idx="3"/>
            <a:endCxn id="4" idx="1"/>
          </p:cNvCxnSpPr>
          <p:nvPr/>
        </p:nvCxnSpPr>
        <p:spPr>
          <a:xfrm>
            <a:off x="5902275" y="4236280"/>
            <a:ext cx="74011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Multiply 12"/>
          <p:cNvSpPr/>
          <p:nvPr/>
        </p:nvSpPr>
        <p:spPr>
          <a:xfrm>
            <a:off x="-66293" y="2974939"/>
            <a:ext cx="1390266" cy="1218437"/>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Rounded Rectangle 10"/>
          <p:cNvSpPr/>
          <p:nvPr/>
        </p:nvSpPr>
        <p:spPr>
          <a:xfrm>
            <a:off x="6642391" y="5353116"/>
            <a:ext cx="2196963" cy="130424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Students are unskilled in writing.</a:t>
            </a:r>
            <a:endParaRPr lang="en-US" dirty="0"/>
          </a:p>
        </p:txBody>
      </p:sp>
      <p:sp>
        <p:nvSpPr>
          <p:cNvPr id="14" name="Rounded Rectangle 13"/>
          <p:cNvSpPr/>
          <p:nvPr/>
        </p:nvSpPr>
        <p:spPr>
          <a:xfrm>
            <a:off x="3705312" y="5353116"/>
            <a:ext cx="2196963" cy="130424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Students are slow in writing.</a:t>
            </a:r>
            <a:endParaRPr lang="en-US" dirty="0"/>
          </a:p>
        </p:txBody>
      </p:sp>
      <p:sp>
        <p:nvSpPr>
          <p:cNvPr id="15" name="Rounded Rectangle 14"/>
          <p:cNvSpPr/>
          <p:nvPr/>
        </p:nvSpPr>
        <p:spPr>
          <a:xfrm>
            <a:off x="697496" y="5353116"/>
            <a:ext cx="2196963" cy="130424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Copying of assignments take more than 10 minutes.</a:t>
            </a:r>
            <a:endParaRPr lang="en-US" dirty="0"/>
          </a:p>
        </p:txBody>
      </p:sp>
      <p:cxnSp>
        <p:nvCxnSpPr>
          <p:cNvPr id="16" name="Straight Arrow Connector 15"/>
          <p:cNvCxnSpPr>
            <a:stCxn id="15" idx="3"/>
            <a:endCxn id="14" idx="1"/>
          </p:cNvCxnSpPr>
          <p:nvPr/>
        </p:nvCxnSpPr>
        <p:spPr>
          <a:xfrm>
            <a:off x="2894459" y="6005238"/>
            <a:ext cx="81085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14" idx="3"/>
            <a:endCxn id="11" idx="1"/>
          </p:cNvCxnSpPr>
          <p:nvPr/>
        </p:nvCxnSpPr>
        <p:spPr>
          <a:xfrm>
            <a:off x="5902275" y="6005238"/>
            <a:ext cx="74011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Multiply 17"/>
          <p:cNvSpPr/>
          <p:nvPr/>
        </p:nvSpPr>
        <p:spPr>
          <a:xfrm>
            <a:off x="-66293" y="4776883"/>
            <a:ext cx="1390266" cy="1218437"/>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TextBox 6"/>
          <p:cNvSpPr txBox="1"/>
          <p:nvPr/>
        </p:nvSpPr>
        <p:spPr>
          <a:xfrm>
            <a:off x="2910535" y="3807548"/>
            <a:ext cx="774709" cy="369332"/>
          </a:xfrm>
          <a:prstGeom prst="rect">
            <a:avLst/>
          </a:prstGeom>
          <a:noFill/>
        </p:spPr>
        <p:txBody>
          <a:bodyPr wrap="none" rtlCol="0">
            <a:spAutoFit/>
          </a:bodyPr>
          <a:lstStyle/>
          <a:p>
            <a:r>
              <a:rPr lang="en-US" dirty="0" smtClean="0"/>
              <a:t>Why?</a:t>
            </a:r>
            <a:endParaRPr lang="en-US" dirty="0"/>
          </a:p>
        </p:txBody>
      </p:sp>
      <p:sp>
        <p:nvSpPr>
          <p:cNvPr id="19" name="TextBox 18"/>
          <p:cNvSpPr txBox="1"/>
          <p:nvPr/>
        </p:nvSpPr>
        <p:spPr>
          <a:xfrm>
            <a:off x="5917164" y="3866948"/>
            <a:ext cx="774709" cy="369332"/>
          </a:xfrm>
          <a:prstGeom prst="rect">
            <a:avLst/>
          </a:prstGeom>
          <a:noFill/>
        </p:spPr>
        <p:txBody>
          <a:bodyPr wrap="none" rtlCol="0">
            <a:spAutoFit/>
          </a:bodyPr>
          <a:lstStyle/>
          <a:p>
            <a:r>
              <a:rPr lang="en-US" dirty="0" smtClean="0"/>
              <a:t>Why?</a:t>
            </a:r>
            <a:endParaRPr lang="en-US" dirty="0"/>
          </a:p>
        </p:txBody>
      </p:sp>
      <p:sp>
        <p:nvSpPr>
          <p:cNvPr id="20" name="TextBox 19"/>
          <p:cNvSpPr txBox="1"/>
          <p:nvPr/>
        </p:nvSpPr>
        <p:spPr>
          <a:xfrm>
            <a:off x="1149602" y="3178774"/>
            <a:ext cx="1044201" cy="369332"/>
          </a:xfrm>
          <a:prstGeom prst="rect">
            <a:avLst/>
          </a:prstGeom>
          <a:noFill/>
        </p:spPr>
        <p:txBody>
          <a:bodyPr wrap="none" rtlCol="0">
            <a:spAutoFit/>
          </a:bodyPr>
          <a:lstStyle/>
          <a:p>
            <a:pPr algn="ctr"/>
            <a:r>
              <a:rPr lang="en-US" dirty="0" smtClean="0"/>
              <a:t>Problem</a:t>
            </a:r>
            <a:endParaRPr lang="en-US" dirty="0"/>
          </a:p>
        </p:txBody>
      </p:sp>
      <p:sp>
        <p:nvSpPr>
          <p:cNvPr id="21" name="TextBox 20"/>
          <p:cNvSpPr txBox="1"/>
          <p:nvPr/>
        </p:nvSpPr>
        <p:spPr>
          <a:xfrm>
            <a:off x="7061768" y="3178774"/>
            <a:ext cx="1403637" cy="369332"/>
          </a:xfrm>
          <a:prstGeom prst="rect">
            <a:avLst/>
          </a:prstGeom>
          <a:noFill/>
        </p:spPr>
        <p:txBody>
          <a:bodyPr wrap="none" rtlCol="0">
            <a:spAutoFit/>
          </a:bodyPr>
          <a:lstStyle/>
          <a:p>
            <a:pPr algn="ctr"/>
            <a:r>
              <a:rPr lang="en-US" dirty="0" smtClean="0"/>
              <a:t>Root Cause</a:t>
            </a:r>
            <a:endParaRPr lang="en-US" dirty="0"/>
          </a:p>
        </p:txBody>
      </p:sp>
      <p:sp>
        <p:nvSpPr>
          <p:cNvPr id="22" name="TextBox 21"/>
          <p:cNvSpPr txBox="1"/>
          <p:nvPr/>
        </p:nvSpPr>
        <p:spPr>
          <a:xfrm>
            <a:off x="1149602" y="4983784"/>
            <a:ext cx="1044201" cy="369332"/>
          </a:xfrm>
          <a:prstGeom prst="rect">
            <a:avLst/>
          </a:prstGeom>
          <a:noFill/>
        </p:spPr>
        <p:txBody>
          <a:bodyPr wrap="none" rtlCol="0">
            <a:spAutoFit/>
          </a:bodyPr>
          <a:lstStyle/>
          <a:p>
            <a:pPr algn="ctr"/>
            <a:r>
              <a:rPr lang="en-US" dirty="0" smtClean="0"/>
              <a:t>Problem</a:t>
            </a:r>
            <a:endParaRPr lang="en-US" dirty="0"/>
          </a:p>
        </p:txBody>
      </p:sp>
      <p:sp>
        <p:nvSpPr>
          <p:cNvPr id="23" name="TextBox 22"/>
          <p:cNvSpPr txBox="1"/>
          <p:nvPr/>
        </p:nvSpPr>
        <p:spPr>
          <a:xfrm>
            <a:off x="2894459" y="5610377"/>
            <a:ext cx="774709" cy="369332"/>
          </a:xfrm>
          <a:prstGeom prst="rect">
            <a:avLst/>
          </a:prstGeom>
          <a:noFill/>
        </p:spPr>
        <p:txBody>
          <a:bodyPr wrap="none" rtlCol="0">
            <a:spAutoFit/>
          </a:bodyPr>
          <a:lstStyle/>
          <a:p>
            <a:r>
              <a:rPr lang="en-US" dirty="0" smtClean="0"/>
              <a:t>Why?</a:t>
            </a:r>
            <a:endParaRPr lang="en-US" dirty="0"/>
          </a:p>
        </p:txBody>
      </p:sp>
      <p:sp>
        <p:nvSpPr>
          <p:cNvPr id="25" name="TextBox 24"/>
          <p:cNvSpPr txBox="1"/>
          <p:nvPr/>
        </p:nvSpPr>
        <p:spPr>
          <a:xfrm>
            <a:off x="5902275" y="5610377"/>
            <a:ext cx="774709" cy="369332"/>
          </a:xfrm>
          <a:prstGeom prst="rect">
            <a:avLst/>
          </a:prstGeom>
          <a:noFill/>
        </p:spPr>
        <p:txBody>
          <a:bodyPr wrap="none" rtlCol="0">
            <a:spAutoFit/>
          </a:bodyPr>
          <a:lstStyle/>
          <a:p>
            <a:r>
              <a:rPr lang="en-US" dirty="0" smtClean="0"/>
              <a:t>Why?</a:t>
            </a:r>
            <a:endParaRPr lang="en-US" dirty="0"/>
          </a:p>
        </p:txBody>
      </p:sp>
      <p:sp>
        <p:nvSpPr>
          <p:cNvPr id="26" name="TextBox 25"/>
          <p:cNvSpPr txBox="1"/>
          <p:nvPr/>
        </p:nvSpPr>
        <p:spPr>
          <a:xfrm>
            <a:off x="7061768" y="4983784"/>
            <a:ext cx="1403637" cy="369332"/>
          </a:xfrm>
          <a:prstGeom prst="rect">
            <a:avLst/>
          </a:prstGeom>
          <a:noFill/>
        </p:spPr>
        <p:txBody>
          <a:bodyPr wrap="none" rtlCol="0">
            <a:spAutoFit/>
          </a:bodyPr>
          <a:lstStyle/>
          <a:p>
            <a:pPr algn="ctr"/>
            <a:r>
              <a:rPr lang="en-US" dirty="0" smtClean="0"/>
              <a:t>Root Cause</a:t>
            </a:r>
            <a:endParaRPr lang="en-US" dirty="0"/>
          </a:p>
        </p:txBody>
      </p:sp>
      <p:sp>
        <p:nvSpPr>
          <p:cNvPr id="8" name="Slide Number Placeholder 7"/>
          <p:cNvSpPr>
            <a:spLocks noGrp="1"/>
          </p:cNvSpPr>
          <p:nvPr>
            <p:ph type="sldNum" sz="quarter" idx="12"/>
          </p:nvPr>
        </p:nvSpPr>
        <p:spPr/>
        <p:txBody>
          <a:bodyPr/>
          <a:lstStyle/>
          <a:p>
            <a:r>
              <a:rPr lang="en-US" smtClean="0"/>
              <a:t>6-</a:t>
            </a:r>
            <a:fld id="{09A02BB9-3F86-4823-9A8F-6A16970CA7F2}" type="slidenum">
              <a:rPr lang="en-US" smtClean="0"/>
              <a:pPr/>
              <a:t>14</a:t>
            </a:fld>
            <a:endParaRPr lang="en-US" dirty="0"/>
          </a:p>
        </p:txBody>
      </p:sp>
    </p:spTree>
    <p:extLst>
      <p:ext uri="{BB962C8B-B14F-4D97-AF65-F5344CB8AC3E}">
        <p14:creationId xmlns="" xmlns:p14="http://schemas.microsoft.com/office/powerpoint/2010/main" val="17130893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Mistake #3</a:t>
            </a:r>
            <a:endParaRPr lang="en-US" dirty="0"/>
          </a:p>
        </p:txBody>
      </p:sp>
      <p:sp>
        <p:nvSpPr>
          <p:cNvPr id="3" name="Content Placeholder 2"/>
          <p:cNvSpPr>
            <a:spLocks noGrp="1"/>
          </p:cNvSpPr>
          <p:nvPr>
            <p:ph idx="1"/>
          </p:nvPr>
        </p:nvSpPr>
        <p:spPr/>
        <p:txBody>
          <a:bodyPr/>
          <a:lstStyle/>
          <a:p>
            <a:r>
              <a:rPr lang="en-US" dirty="0"/>
              <a:t>Causes that begin with “no”, “none”, “lack of”</a:t>
            </a:r>
            <a:r>
              <a:rPr lang="en-US" dirty="0" smtClean="0"/>
              <a:t>.</a:t>
            </a:r>
            <a:endParaRPr lang="en-US" dirty="0"/>
          </a:p>
        </p:txBody>
      </p:sp>
      <p:sp>
        <p:nvSpPr>
          <p:cNvPr id="14" name="Rounded Rectangle 13"/>
          <p:cNvSpPr/>
          <p:nvPr/>
        </p:nvSpPr>
        <p:spPr>
          <a:xfrm>
            <a:off x="6642391" y="3415621"/>
            <a:ext cx="2196963" cy="130424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No Visual Aids</a:t>
            </a:r>
            <a:endParaRPr lang="en-US" dirty="0"/>
          </a:p>
        </p:txBody>
      </p:sp>
      <p:sp>
        <p:nvSpPr>
          <p:cNvPr id="15" name="Rounded Rectangle 14"/>
          <p:cNvSpPr/>
          <p:nvPr/>
        </p:nvSpPr>
        <p:spPr>
          <a:xfrm>
            <a:off x="3705312" y="3415621"/>
            <a:ext cx="2196963" cy="130424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Teachers write the instructions on the board.</a:t>
            </a:r>
            <a:endParaRPr lang="en-US" dirty="0"/>
          </a:p>
        </p:txBody>
      </p:sp>
      <p:sp>
        <p:nvSpPr>
          <p:cNvPr id="16" name="Rounded Rectangle 15"/>
          <p:cNvSpPr/>
          <p:nvPr/>
        </p:nvSpPr>
        <p:spPr>
          <a:xfrm>
            <a:off x="457200" y="3415621"/>
            <a:ext cx="2437259" cy="130424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Giving of instructions for group activities take more than 10 minutes.</a:t>
            </a:r>
            <a:endParaRPr lang="en-US" dirty="0"/>
          </a:p>
        </p:txBody>
      </p:sp>
      <p:cxnSp>
        <p:nvCxnSpPr>
          <p:cNvPr id="17" name="Straight Arrow Connector 16"/>
          <p:cNvCxnSpPr>
            <a:stCxn id="16" idx="3"/>
            <a:endCxn id="15" idx="1"/>
          </p:cNvCxnSpPr>
          <p:nvPr/>
        </p:nvCxnSpPr>
        <p:spPr>
          <a:xfrm>
            <a:off x="2894459" y="4067743"/>
            <a:ext cx="81085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5" idx="3"/>
            <a:endCxn id="14" idx="1"/>
          </p:cNvCxnSpPr>
          <p:nvPr/>
        </p:nvCxnSpPr>
        <p:spPr>
          <a:xfrm>
            <a:off x="5902275" y="4067743"/>
            <a:ext cx="74011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Multiply 18"/>
          <p:cNvSpPr/>
          <p:nvPr/>
        </p:nvSpPr>
        <p:spPr>
          <a:xfrm>
            <a:off x="-66293" y="2521482"/>
            <a:ext cx="1390266" cy="1218437"/>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0" name="TextBox 19"/>
          <p:cNvSpPr txBox="1"/>
          <p:nvPr/>
        </p:nvSpPr>
        <p:spPr>
          <a:xfrm>
            <a:off x="1149602" y="3046289"/>
            <a:ext cx="1044201" cy="369332"/>
          </a:xfrm>
          <a:prstGeom prst="rect">
            <a:avLst/>
          </a:prstGeom>
          <a:noFill/>
        </p:spPr>
        <p:txBody>
          <a:bodyPr wrap="none" rtlCol="0">
            <a:spAutoFit/>
          </a:bodyPr>
          <a:lstStyle/>
          <a:p>
            <a:pPr algn="ctr"/>
            <a:r>
              <a:rPr lang="en-US" dirty="0" smtClean="0"/>
              <a:t>Problem</a:t>
            </a:r>
            <a:endParaRPr lang="en-US" dirty="0"/>
          </a:p>
        </p:txBody>
      </p:sp>
      <p:sp>
        <p:nvSpPr>
          <p:cNvPr id="21" name="TextBox 20"/>
          <p:cNvSpPr txBox="1"/>
          <p:nvPr/>
        </p:nvSpPr>
        <p:spPr>
          <a:xfrm>
            <a:off x="2894459" y="3672882"/>
            <a:ext cx="774709" cy="369332"/>
          </a:xfrm>
          <a:prstGeom prst="rect">
            <a:avLst/>
          </a:prstGeom>
          <a:noFill/>
        </p:spPr>
        <p:txBody>
          <a:bodyPr wrap="none" rtlCol="0">
            <a:spAutoFit/>
          </a:bodyPr>
          <a:lstStyle/>
          <a:p>
            <a:r>
              <a:rPr lang="en-US" dirty="0" smtClean="0"/>
              <a:t>Why?</a:t>
            </a:r>
            <a:endParaRPr lang="en-US" dirty="0"/>
          </a:p>
        </p:txBody>
      </p:sp>
      <p:sp>
        <p:nvSpPr>
          <p:cNvPr id="22" name="TextBox 21"/>
          <p:cNvSpPr txBox="1"/>
          <p:nvPr/>
        </p:nvSpPr>
        <p:spPr>
          <a:xfrm>
            <a:off x="5902275" y="3672882"/>
            <a:ext cx="774709" cy="369332"/>
          </a:xfrm>
          <a:prstGeom prst="rect">
            <a:avLst/>
          </a:prstGeom>
          <a:noFill/>
        </p:spPr>
        <p:txBody>
          <a:bodyPr wrap="none" rtlCol="0">
            <a:spAutoFit/>
          </a:bodyPr>
          <a:lstStyle/>
          <a:p>
            <a:r>
              <a:rPr lang="en-US" dirty="0" smtClean="0"/>
              <a:t>Why?</a:t>
            </a:r>
            <a:endParaRPr lang="en-US" dirty="0"/>
          </a:p>
        </p:txBody>
      </p:sp>
      <p:sp>
        <p:nvSpPr>
          <p:cNvPr id="23" name="TextBox 22"/>
          <p:cNvSpPr txBox="1"/>
          <p:nvPr/>
        </p:nvSpPr>
        <p:spPr>
          <a:xfrm>
            <a:off x="7061768" y="3046289"/>
            <a:ext cx="1403637" cy="369332"/>
          </a:xfrm>
          <a:prstGeom prst="rect">
            <a:avLst/>
          </a:prstGeom>
          <a:noFill/>
        </p:spPr>
        <p:txBody>
          <a:bodyPr wrap="none" rtlCol="0">
            <a:spAutoFit/>
          </a:bodyPr>
          <a:lstStyle/>
          <a:p>
            <a:pPr algn="ctr"/>
            <a:r>
              <a:rPr lang="en-US" dirty="0" smtClean="0"/>
              <a:t>Root Cause</a:t>
            </a:r>
            <a:endParaRPr lang="en-US" dirty="0"/>
          </a:p>
        </p:txBody>
      </p:sp>
      <p:sp>
        <p:nvSpPr>
          <p:cNvPr id="4" name="Slide Number Placeholder 3"/>
          <p:cNvSpPr>
            <a:spLocks noGrp="1"/>
          </p:cNvSpPr>
          <p:nvPr>
            <p:ph type="sldNum" sz="quarter" idx="12"/>
          </p:nvPr>
        </p:nvSpPr>
        <p:spPr/>
        <p:txBody>
          <a:bodyPr/>
          <a:lstStyle/>
          <a:p>
            <a:r>
              <a:rPr lang="en-US" smtClean="0"/>
              <a:t>6-</a:t>
            </a:r>
            <a:fld id="{09A02BB9-3F86-4823-9A8F-6A16970CA7F2}" type="slidenum">
              <a:rPr lang="en-US" smtClean="0"/>
              <a:pPr/>
              <a:t>15</a:t>
            </a:fld>
            <a:endParaRPr lang="en-US" dirty="0"/>
          </a:p>
        </p:txBody>
      </p:sp>
    </p:spTree>
    <p:extLst>
      <p:ext uri="{BB962C8B-B14F-4D97-AF65-F5344CB8AC3E}">
        <p14:creationId xmlns="" xmlns:p14="http://schemas.microsoft.com/office/powerpoint/2010/main" val="39070583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Mistake #4</a:t>
            </a:r>
            <a:endParaRPr lang="en-US" dirty="0"/>
          </a:p>
        </p:txBody>
      </p:sp>
      <p:sp>
        <p:nvSpPr>
          <p:cNvPr id="3" name="Content Placeholder 2"/>
          <p:cNvSpPr>
            <a:spLocks noGrp="1"/>
          </p:cNvSpPr>
          <p:nvPr>
            <p:ph idx="1"/>
          </p:nvPr>
        </p:nvSpPr>
        <p:spPr/>
        <p:txBody>
          <a:bodyPr/>
          <a:lstStyle/>
          <a:p>
            <a:r>
              <a:rPr lang="en-US" dirty="0"/>
              <a:t>Causes identified are non-standard </a:t>
            </a:r>
            <a:r>
              <a:rPr lang="en-US" dirty="0" smtClean="0"/>
              <a:t>occurrence.</a:t>
            </a:r>
            <a:endParaRPr lang="en-US" dirty="0"/>
          </a:p>
        </p:txBody>
      </p:sp>
      <p:sp>
        <p:nvSpPr>
          <p:cNvPr id="5" name="Rounded Rectangle 4"/>
          <p:cNvSpPr/>
          <p:nvPr/>
        </p:nvSpPr>
        <p:spPr>
          <a:xfrm>
            <a:off x="5194437" y="3294926"/>
            <a:ext cx="2196963" cy="130424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Brownout</a:t>
            </a:r>
            <a:endParaRPr lang="en-US" dirty="0"/>
          </a:p>
        </p:txBody>
      </p:sp>
      <p:sp>
        <p:nvSpPr>
          <p:cNvPr id="6" name="Rounded Rectangle 5"/>
          <p:cNvSpPr/>
          <p:nvPr/>
        </p:nvSpPr>
        <p:spPr>
          <a:xfrm>
            <a:off x="2186621" y="3294926"/>
            <a:ext cx="2196963" cy="130424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Preparation of projector in class take more than 10 minutes.</a:t>
            </a:r>
            <a:endParaRPr lang="en-US" dirty="0"/>
          </a:p>
        </p:txBody>
      </p:sp>
      <p:cxnSp>
        <p:nvCxnSpPr>
          <p:cNvPr id="7" name="Straight Arrow Connector 6"/>
          <p:cNvCxnSpPr>
            <a:stCxn id="6" idx="3"/>
            <a:endCxn id="5" idx="1"/>
          </p:cNvCxnSpPr>
          <p:nvPr/>
        </p:nvCxnSpPr>
        <p:spPr>
          <a:xfrm>
            <a:off x="4383584" y="3947048"/>
            <a:ext cx="81085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Multiply 8"/>
          <p:cNvSpPr/>
          <p:nvPr/>
        </p:nvSpPr>
        <p:spPr>
          <a:xfrm>
            <a:off x="1373350" y="2685707"/>
            <a:ext cx="1390266" cy="1218437"/>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TextBox 9"/>
          <p:cNvSpPr txBox="1"/>
          <p:nvPr/>
        </p:nvSpPr>
        <p:spPr>
          <a:xfrm>
            <a:off x="4416572" y="3565846"/>
            <a:ext cx="774709" cy="369332"/>
          </a:xfrm>
          <a:prstGeom prst="rect">
            <a:avLst/>
          </a:prstGeom>
          <a:noFill/>
        </p:spPr>
        <p:txBody>
          <a:bodyPr wrap="none" rtlCol="0">
            <a:spAutoFit/>
          </a:bodyPr>
          <a:lstStyle/>
          <a:p>
            <a:r>
              <a:rPr lang="en-US" dirty="0" smtClean="0"/>
              <a:t>Why?</a:t>
            </a:r>
            <a:endParaRPr lang="en-US" dirty="0"/>
          </a:p>
        </p:txBody>
      </p:sp>
      <p:sp>
        <p:nvSpPr>
          <p:cNvPr id="11" name="TextBox 10"/>
          <p:cNvSpPr txBox="1"/>
          <p:nvPr/>
        </p:nvSpPr>
        <p:spPr>
          <a:xfrm>
            <a:off x="2681146" y="2861623"/>
            <a:ext cx="1044201" cy="369332"/>
          </a:xfrm>
          <a:prstGeom prst="rect">
            <a:avLst/>
          </a:prstGeom>
          <a:noFill/>
        </p:spPr>
        <p:txBody>
          <a:bodyPr wrap="none" rtlCol="0">
            <a:spAutoFit/>
          </a:bodyPr>
          <a:lstStyle/>
          <a:p>
            <a:pPr algn="ctr"/>
            <a:r>
              <a:rPr lang="en-US" dirty="0" smtClean="0"/>
              <a:t>Problem</a:t>
            </a:r>
            <a:endParaRPr lang="en-US" dirty="0"/>
          </a:p>
        </p:txBody>
      </p:sp>
      <p:sp>
        <p:nvSpPr>
          <p:cNvPr id="12" name="TextBox 11"/>
          <p:cNvSpPr txBox="1"/>
          <p:nvPr/>
        </p:nvSpPr>
        <p:spPr>
          <a:xfrm>
            <a:off x="5658131" y="2879173"/>
            <a:ext cx="1403637" cy="369332"/>
          </a:xfrm>
          <a:prstGeom prst="rect">
            <a:avLst/>
          </a:prstGeom>
          <a:noFill/>
        </p:spPr>
        <p:txBody>
          <a:bodyPr wrap="none" rtlCol="0">
            <a:spAutoFit/>
          </a:bodyPr>
          <a:lstStyle/>
          <a:p>
            <a:pPr algn="ctr"/>
            <a:r>
              <a:rPr lang="en-US" dirty="0" smtClean="0"/>
              <a:t>Root Cause</a:t>
            </a:r>
            <a:endParaRPr lang="en-US" dirty="0"/>
          </a:p>
        </p:txBody>
      </p:sp>
      <p:sp>
        <p:nvSpPr>
          <p:cNvPr id="4" name="Slide Number Placeholder 3"/>
          <p:cNvSpPr>
            <a:spLocks noGrp="1"/>
          </p:cNvSpPr>
          <p:nvPr>
            <p:ph type="sldNum" sz="quarter" idx="12"/>
          </p:nvPr>
        </p:nvSpPr>
        <p:spPr/>
        <p:txBody>
          <a:bodyPr/>
          <a:lstStyle/>
          <a:p>
            <a:r>
              <a:rPr lang="en-US" smtClean="0"/>
              <a:t>6-</a:t>
            </a:r>
            <a:fld id="{09A02BB9-3F86-4823-9A8F-6A16970CA7F2}" type="slidenum">
              <a:rPr lang="en-US" smtClean="0"/>
              <a:pPr/>
              <a:t>16</a:t>
            </a:fld>
            <a:endParaRPr lang="en-US" dirty="0"/>
          </a:p>
        </p:txBody>
      </p:sp>
    </p:spTree>
    <p:extLst>
      <p:ext uri="{BB962C8B-B14F-4D97-AF65-F5344CB8AC3E}">
        <p14:creationId xmlns="" xmlns:p14="http://schemas.microsoft.com/office/powerpoint/2010/main" val="22973025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296897" y="3179744"/>
            <a:ext cx="2566126" cy="130424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Giving of instructions for group activities take more than 10 minutes.</a:t>
            </a:r>
          </a:p>
        </p:txBody>
      </p:sp>
      <p:sp>
        <p:nvSpPr>
          <p:cNvPr id="2" name="Title 1"/>
          <p:cNvSpPr>
            <a:spLocks noGrp="1"/>
          </p:cNvSpPr>
          <p:nvPr>
            <p:ph type="title"/>
          </p:nvPr>
        </p:nvSpPr>
        <p:spPr/>
        <p:txBody>
          <a:bodyPr/>
          <a:lstStyle/>
          <a:p>
            <a:r>
              <a:rPr lang="en-US" dirty="0" smtClean="0"/>
              <a:t>Common Mistake #5</a:t>
            </a:r>
            <a:endParaRPr lang="en-US" dirty="0"/>
          </a:p>
        </p:txBody>
      </p:sp>
      <p:sp>
        <p:nvSpPr>
          <p:cNvPr id="3" name="Content Placeholder 2"/>
          <p:cNvSpPr>
            <a:spLocks noGrp="1"/>
          </p:cNvSpPr>
          <p:nvPr>
            <p:ph idx="1"/>
          </p:nvPr>
        </p:nvSpPr>
        <p:spPr/>
        <p:txBody>
          <a:bodyPr/>
          <a:lstStyle/>
          <a:p>
            <a:r>
              <a:rPr lang="en-US" dirty="0"/>
              <a:t>Causes that are disguised </a:t>
            </a:r>
            <a:r>
              <a:rPr lang="en-US" dirty="0" smtClean="0"/>
              <a:t>solutions.</a:t>
            </a:r>
            <a:endParaRPr lang="en-US" dirty="0"/>
          </a:p>
        </p:txBody>
      </p:sp>
      <p:sp>
        <p:nvSpPr>
          <p:cNvPr id="4" name="Rounded Rectangle 3"/>
          <p:cNvSpPr/>
          <p:nvPr/>
        </p:nvSpPr>
        <p:spPr>
          <a:xfrm>
            <a:off x="6613707" y="3179744"/>
            <a:ext cx="2196963" cy="130424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Lack of training </a:t>
            </a:r>
          </a:p>
          <a:p>
            <a:pPr algn="ctr"/>
            <a:r>
              <a:rPr lang="en-US" dirty="0" smtClean="0"/>
              <a:t>for teachers in giving instructions</a:t>
            </a:r>
            <a:endParaRPr lang="en-US" dirty="0"/>
          </a:p>
        </p:txBody>
      </p:sp>
      <p:sp>
        <p:nvSpPr>
          <p:cNvPr id="8" name="Multiply 7"/>
          <p:cNvSpPr/>
          <p:nvPr/>
        </p:nvSpPr>
        <p:spPr>
          <a:xfrm>
            <a:off x="-131932" y="2235003"/>
            <a:ext cx="1390266" cy="1218437"/>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Rounded Rectangle 9"/>
          <p:cNvSpPr/>
          <p:nvPr/>
        </p:nvSpPr>
        <p:spPr>
          <a:xfrm>
            <a:off x="3673875" y="3179744"/>
            <a:ext cx="2196963" cy="130424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Instructions of teachers are unclear for students.</a:t>
            </a:r>
            <a:endParaRPr lang="en-US" dirty="0"/>
          </a:p>
        </p:txBody>
      </p:sp>
      <p:cxnSp>
        <p:nvCxnSpPr>
          <p:cNvPr id="13" name="Straight Arrow Connector 12"/>
          <p:cNvCxnSpPr/>
          <p:nvPr/>
        </p:nvCxnSpPr>
        <p:spPr>
          <a:xfrm>
            <a:off x="2863022" y="3831866"/>
            <a:ext cx="810853"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4" name="TextBox 13"/>
          <p:cNvSpPr txBox="1"/>
          <p:nvPr/>
        </p:nvSpPr>
        <p:spPr>
          <a:xfrm>
            <a:off x="7032841" y="2793916"/>
            <a:ext cx="1403637" cy="369332"/>
          </a:xfrm>
          <a:prstGeom prst="rect">
            <a:avLst/>
          </a:prstGeom>
          <a:noFill/>
        </p:spPr>
        <p:txBody>
          <a:bodyPr wrap="none" rtlCol="0">
            <a:spAutoFit/>
          </a:bodyPr>
          <a:lstStyle/>
          <a:p>
            <a:pPr algn="ctr"/>
            <a:r>
              <a:rPr lang="en-US" dirty="0" smtClean="0"/>
              <a:t>Root Cause</a:t>
            </a:r>
            <a:endParaRPr lang="en-US" dirty="0"/>
          </a:p>
        </p:txBody>
      </p:sp>
      <p:cxnSp>
        <p:nvCxnSpPr>
          <p:cNvPr id="16" name="Straight Arrow Connector 15"/>
          <p:cNvCxnSpPr>
            <a:stCxn id="10" idx="3"/>
            <a:endCxn id="4" idx="1"/>
          </p:cNvCxnSpPr>
          <p:nvPr/>
        </p:nvCxnSpPr>
        <p:spPr>
          <a:xfrm>
            <a:off x="5870838" y="3831866"/>
            <a:ext cx="742869"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8" name="TextBox 17"/>
          <p:cNvSpPr txBox="1"/>
          <p:nvPr/>
        </p:nvSpPr>
        <p:spPr>
          <a:xfrm>
            <a:off x="2863022" y="3453440"/>
            <a:ext cx="774709" cy="369332"/>
          </a:xfrm>
          <a:prstGeom prst="rect">
            <a:avLst/>
          </a:prstGeom>
          <a:noFill/>
        </p:spPr>
        <p:txBody>
          <a:bodyPr wrap="none" rtlCol="0">
            <a:spAutoFit/>
          </a:bodyPr>
          <a:lstStyle/>
          <a:p>
            <a:r>
              <a:rPr lang="en-US" dirty="0" smtClean="0"/>
              <a:t>Why?</a:t>
            </a:r>
            <a:endParaRPr lang="en-US" dirty="0"/>
          </a:p>
        </p:txBody>
      </p:sp>
      <p:sp>
        <p:nvSpPr>
          <p:cNvPr id="19" name="TextBox 18"/>
          <p:cNvSpPr txBox="1"/>
          <p:nvPr/>
        </p:nvSpPr>
        <p:spPr>
          <a:xfrm>
            <a:off x="5855492" y="3446039"/>
            <a:ext cx="774709" cy="369332"/>
          </a:xfrm>
          <a:prstGeom prst="rect">
            <a:avLst/>
          </a:prstGeom>
          <a:noFill/>
        </p:spPr>
        <p:txBody>
          <a:bodyPr wrap="none" rtlCol="0">
            <a:spAutoFit/>
          </a:bodyPr>
          <a:lstStyle/>
          <a:p>
            <a:r>
              <a:rPr lang="en-US" dirty="0" smtClean="0"/>
              <a:t>Why?</a:t>
            </a:r>
            <a:endParaRPr lang="en-US" dirty="0"/>
          </a:p>
        </p:txBody>
      </p:sp>
      <p:sp>
        <p:nvSpPr>
          <p:cNvPr id="20" name="TextBox 19"/>
          <p:cNvSpPr txBox="1"/>
          <p:nvPr/>
        </p:nvSpPr>
        <p:spPr>
          <a:xfrm>
            <a:off x="1149602" y="2793916"/>
            <a:ext cx="1044201" cy="369332"/>
          </a:xfrm>
          <a:prstGeom prst="rect">
            <a:avLst/>
          </a:prstGeom>
          <a:noFill/>
        </p:spPr>
        <p:txBody>
          <a:bodyPr wrap="none" rtlCol="0">
            <a:spAutoFit/>
          </a:bodyPr>
          <a:lstStyle/>
          <a:p>
            <a:pPr algn="ctr"/>
            <a:r>
              <a:rPr lang="en-US" dirty="0" smtClean="0"/>
              <a:t>Problem</a:t>
            </a:r>
            <a:endParaRPr lang="en-US" dirty="0"/>
          </a:p>
        </p:txBody>
      </p:sp>
      <p:sp>
        <p:nvSpPr>
          <p:cNvPr id="5" name="Slide Number Placeholder 4"/>
          <p:cNvSpPr>
            <a:spLocks noGrp="1"/>
          </p:cNvSpPr>
          <p:nvPr>
            <p:ph type="sldNum" sz="quarter" idx="12"/>
          </p:nvPr>
        </p:nvSpPr>
        <p:spPr/>
        <p:txBody>
          <a:bodyPr/>
          <a:lstStyle/>
          <a:p>
            <a:r>
              <a:rPr lang="en-US" dirty="0" smtClean="0">
                <a:solidFill>
                  <a:schemeClr val="bg1"/>
                </a:solidFill>
              </a:rPr>
              <a:t>6-</a:t>
            </a:r>
            <a:fld id="{09A02BB9-3F86-4823-9A8F-6A16970CA7F2}" type="slidenum">
              <a:rPr lang="en-US" smtClean="0">
                <a:solidFill>
                  <a:schemeClr val="bg1"/>
                </a:solidFill>
              </a:rPr>
              <a:pPr/>
              <a:t>17</a:t>
            </a:fld>
            <a:endParaRPr lang="en-US" dirty="0">
              <a:solidFill>
                <a:schemeClr val="bg1"/>
              </a:solidFill>
            </a:endParaRPr>
          </a:p>
        </p:txBody>
      </p:sp>
    </p:spTree>
    <p:extLst>
      <p:ext uri="{BB962C8B-B14F-4D97-AF65-F5344CB8AC3E}">
        <p14:creationId xmlns="" xmlns:p14="http://schemas.microsoft.com/office/powerpoint/2010/main" val="14962469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Mistake #6</a:t>
            </a:r>
            <a:endParaRPr lang="en-US" dirty="0"/>
          </a:p>
        </p:txBody>
      </p:sp>
      <p:sp>
        <p:nvSpPr>
          <p:cNvPr id="3" name="Content Placeholder 2"/>
          <p:cNvSpPr>
            <a:spLocks noGrp="1"/>
          </p:cNvSpPr>
          <p:nvPr>
            <p:ph idx="1"/>
          </p:nvPr>
        </p:nvSpPr>
        <p:spPr/>
        <p:txBody>
          <a:bodyPr/>
          <a:lstStyle/>
          <a:p>
            <a:r>
              <a:rPr lang="en-US" dirty="0" smtClean="0"/>
              <a:t>Bias in identification of the causes.</a:t>
            </a:r>
            <a:endParaRPr lang="en-US" dirty="0"/>
          </a:p>
        </p:txBody>
      </p:sp>
      <p:sp>
        <p:nvSpPr>
          <p:cNvPr id="4" name="Rounded Rectangle 3"/>
          <p:cNvSpPr/>
          <p:nvPr/>
        </p:nvSpPr>
        <p:spPr>
          <a:xfrm>
            <a:off x="6649505" y="3938390"/>
            <a:ext cx="2196963" cy="130424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Students are unable to correctly follow test instructions.</a:t>
            </a:r>
          </a:p>
        </p:txBody>
      </p:sp>
      <p:sp>
        <p:nvSpPr>
          <p:cNvPr id="5" name="Rounded Rectangle 4"/>
          <p:cNvSpPr/>
          <p:nvPr/>
        </p:nvSpPr>
        <p:spPr>
          <a:xfrm>
            <a:off x="3712426" y="3938390"/>
            <a:ext cx="2196963" cy="130424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Students do not understand the instructions.</a:t>
            </a:r>
            <a:endParaRPr lang="en-US" dirty="0"/>
          </a:p>
        </p:txBody>
      </p:sp>
      <p:sp>
        <p:nvSpPr>
          <p:cNvPr id="6" name="Rounded Rectangle 5"/>
          <p:cNvSpPr/>
          <p:nvPr/>
        </p:nvSpPr>
        <p:spPr>
          <a:xfrm>
            <a:off x="704610" y="3938390"/>
            <a:ext cx="2196963" cy="130424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Test Instructions are long.</a:t>
            </a:r>
            <a:endParaRPr lang="en-US" dirty="0"/>
          </a:p>
        </p:txBody>
      </p:sp>
      <p:cxnSp>
        <p:nvCxnSpPr>
          <p:cNvPr id="8" name="Straight Arrow Connector 7"/>
          <p:cNvCxnSpPr/>
          <p:nvPr/>
        </p:nvCxnSpPr>
        <p:spPr>
          <a:xfrm>
            <a:off x="5909389" y="4590512"/>
            <a:ext cx="740116"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0" name="Straight Arrow Connector 9"/>
          <p:cNvCxnSpPr/>
          <p:nvPr/>
        </p:nvCxnSpPr>
        <p:spPr>
          <a:xfrm>
            <a:off x="2901573" y="4590512"/>
            <a:ext cx="810853"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1" name="Multiply 10"/>
          <p:cNvSpPr/>
          <p:nvPr/>
        </p:nvSpPr>
        <p:spPr>
          <a:xfrm>
            <a:off x="-138297" y="3312675"/>
            <a:ext cx="1390266" cy="1218437"/>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TextBox 8"/>
          <p:cNvSpPr txBox="1"/>
          <p:nvPr/>
        </p:nvSpPr>
        <p:spPr>
          <a:xfrm>
            <a:off x="1050992" y="3552562"/>
            <a:ext cx="1403637" cy="369332"/>
          </a:xfrm>
          <a:prstGeom prst="rect">
            <a:avLst/>
          </a:prstGeom>
          <a:noFill/>
        </p:spPr>
        <p:txBody>
          <a:bodyPr wrap="none" rtlCol="0">
            <a:spAutoFit/>
          </a:bodyPr>
          <a:lstStyle/>
          <a:p>
            <a:pPr algn="ctr"/>
            <a:r>
              <a:rPr lang="en-US" dirty="0" smtClean="0"/>
              <a:t>Root Cause</a:t>
            </a:r>
            <a:endParaRPr lang="en-US" dirty="0"/>
          </a:p>
        </p:txBody>
      </p:sp>
      <p:sp>
        <p:nvSpPr>
          <p:cNvPr id="13" name="TextBox 12"/>
          <p:cNvSpPr txBox="1"/>
          <p:nvPr/>
        </p:nvSpPr>
        <p:spPr>
          <a:xfrm>
            <a:off x="7218940" y="3569058"/>
            <a:ext cx="1044201" cy="369332"/>
          </a:xfrm>
          <a:prstGeom prst="rect">
            <a:avLst/>
          </a:prstGeom>
          <a:noFill/>
        </p:spPr>
        <p:txBody>
          <a:bodyPr wrap="none" rtlCol="0">
            <a:spAutoFit/>
          </a:bodyPr>
          <a:lstStyle/>
          <a:p>
            <a:pPr algn="ctr"/>
            <a:r>
              <a:rPr lang="en-US" dirty="0" smtClean="0"/>
              <a:t>Problem</a:t>
            </a:r>
            <a:endParaRPr lang="en-US" dirty="0"/>
          </a:p>
        </p:txBody>
      </p:sp>
      <p:sp>
        <p:nvSpPr>
          <p:cNvPr id="7" name="Slide Number Placeholder 6"/>
          <p:cNvSpPr>
            <a:spLocks noGrp="1"/>
          </p:cNvSpPr>
          <p:nvPr>
            <p:ph type="sldNum" sz="quarter" idx="12"/>
          </p:nvPr>
        </p:nvSpPr>
        <p:spPr/>
        <p:txBody>
          <a:bodyPr/>
          <a:lstStyle/>
          <a:p>
            <a:r>
              <a:rPr lang="en-US" dirty="0" smtClean="0">
                <a:solidFill>
                  <a:schemeClr val="bg1"/>
                </a:solidFill>
              </a:rPr>
              <a:t>6-</a:t>
            </a:r>
            <a:fld id="{09A02BB9-3F86-4823-9A8F-6A16970CA7F2}" type="slidenum">
              <a:rPr lang="en-US" smtClean="0">
                <a:solidFill>
                  <a:schemeClr val="bg1"/>
                </a:solidFill>
              </a:rPr>
              <a:pPr/>
              <a:t>18</a:t>
            </a:fld>
            <a:endParaRPr lang="en-US" dirty="0">
              <a:solidFill>
                <a:schemeClr val="bg1"/>
              </a:solidFill>
            </a:endParaRPr>
          </a:p>
        </p:txBody>
      </p:sp>
    </p:spTree>
    <p:extLst>
      <p:ext uri="{BB962C8B-B14F-4D97-AF65-F5344CB8AC3E}">
        <p14:creationId xmlns="" xmlns:p14="http://schemas.microsoft.com/office/powerpoint/2010/main" val="41971005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0"/>
            <a:ext cx="8065539" cy="1362075"/>
          </a:xfrm>
        </p:spPr>
        <p:txBody>
          <a:bodyPr/>
          <a:lstStyle/>
          <a:p>
            <a:r>
              <a:rPr lang="en-US" dirty="0" smtClean="0"/>
              <a:t>Cause</a:t>
            </a:r>
            <a:r>
              <a:rPr lang="en-US" dirty="0"/>
              <a:t> </a:t>
            </a:r>
            <a:r>
              <a:rPr lang="en-US" dirty="0" smtClean="0"/>
              <a:t>and effect Analysis</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r>
              <a:rPr lang="en-US" smtClean="0"/>
              <a:t>6-</a:t>
            </a:r>
            <a:fld id="{09A02BB9-3F86-4823-9A8F-6A16970CA7F2}" type="slidenum">
              <a:rPr lang="en-US" smtClean="0"/>
              <a:pPr/>
              <a:t>19</a:t>
            </a:fld>
            <a:endParaRPr lang="en-US" dirty="0"/>
          </a:p>
        </p:txBody>
      </p:sp>
    </p:spTree>
    <p:extLst>
      <p:ext uri="{BB962C8B-B14F-4D97-AF65-F5344CB8AC3E}">
        <p14:creationId xmlns="" xmlns:p14="http://schemas.microsoft.com/office/powerpoint/2010/main" val="4978360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049" y="298681"/>
            <a:ext cx="7960231" cy="1143000"/>
          </a:xfrm>
        </p:spPr>
        <p:txBody>
          <a:bodyPr/>
          <a:lstStyle/>
          <a:p>
            <a:r>
              <a:rPr lang="en-US" dirty="0" smtClean="0"/>
              <a:t>What is the Analyze Stage? </a:t>
            </a:r>
            <a:endParaRPr lang="en-US" dirty="0"/>
          </a:p>
        </p:txBody>
      </p:sp>
      <p:sp>
        <p:nvSpPr>
          <p:cNvPr id="3" name="Content Placeholder 2"/>
          <p:cNvSpPr>
            <a:spLocks noGrp="1"/>
          </p:cNvSpPr>
          <p:nvPr>
            <p:ph idx="1"/>
          </p:nvPr>
        </p:nvSpPr>
        <p:spPr>
          <a:xfrm>
            <a:off x="439271" y="1375910"/>
            <a:ext cx="8229600" cy="1905181"/>
          </a:xfrm>
        </p:spPr>
        <p:txBody>
          <a:bodyPr>
            <a:normAutofit fontScale="85000" lnSpcReduction="20000"/>
          </a:bodyPr>
          <a:lstStyle/>
          <a:p>
            <a:r>
              <a:rPr lang="en-US" sz="4000" dirty="0" smtClean="0"/>
              <a:t>The analyze stage is focused on investigating and validating the reasons for a well specified school problem or opportunity.</a:t>
            </a:r>
          </a:p>
          <a:p>
            <a:pPr marL="0" indent="0">
              <a:buNone/>
            </a:pPr>
            <a:endParaRPr lang="en-US" sz="4000" dirty="0"/>
          </a:p>
        </p:txBody>
      </p:sp>
      <p:sp>
        <p:nvSpPr>
          <p:cNvPr id="4" name="Slide Number Placeholder 3"/>
          <p:cNvSpPr>
            <a:spLocks noGrp="1"/>
          </p:cNvSpPr>
          <p:nvPr>
            <p:ph type="sldNum" sz="quarter" idx="12"/>
          </p:nvPr>
        </p:nvSpPr>
        <p:spPr/>
        <p:txBody>
          <a:bodyPr/>
          <a:lstStyle/>
          <a:p>
            <a:r>
              <a:rPr lang="en-US" smtClean="0"/>
              <a:t>6-</a:t>
            </a:r>
            <a:fld id="{09A02BB9-3F86-4823-9A8F-6A16970CA7F2}" type="slidenum">
              <a:rPr lang="en-US" smtClean="0"/>
              <a:pPr/>
              <a:t>2</a:t>
            </a:fld>
            <a:endParaRPr lang="en-US" dirty="0"/>
          </a:p>
        </p:txBody>
      </p:sp>
      <p:sp>
        <p:nvSpPr>
          <p:cNvPr id="5" name="Content Placeholder 2"/>
          <p:cNvSpPr txBox="1">
            <a:spLocks/>
          </p:cNvSpPr>
          <p:nvPr/>
        </p:nvSpPr>
        <p:spPr>
          <a:xfrm>
            <a:off x="416532" y="3281092"/>
            <a:ext cx="8229600" cy="1703279"/>
          </a:xfrm>
          <a:prstGeom prst="rect">
            <a:avLst/>
          </a:prstGeom>
        </p:spPr>
        <p:txBody>
          <a:bodyPr vert="horz" lIns="91440" tIns="45720" rIns="91440" bIns="45720" rtlCol="0">
            <a:normAutofit/>
          </a:bodyPr>
          <a:lstStyle/>
          <a:p>
            <a:pPr marL="347472" marR="0" lvl="0" indent="-347472" algn="l" defTabSz="914400" rtl="0" eaLnBrk="1" fontAlgn="auto" latinLnBrk="0" hangingPunct="1">
              <a:lnSpc>
                <a:spcPct val="80000"/>
              </a:lnSpc>
              <a:spcBef>
                <a:spcPts val="672"/>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It generates appropriate and doable solutions that address the requirements of the various stakeholders</a:t>
            </a:r>
            <a:r>
              <a:rPr kumimoji="0" lang="en-US" sz="3200" b="0" i="0" u="none" strike="noStrike" kern="1200" cap="none" spc="0" normalizeH="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of the School.</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Content Placeholder 2"/>
          <p:cNvSpPr txBox="1">
            <a:spLocks/>
          </p:cNvSpPr>
          <p:nvPr/>
        </p:nvSpPr>
        <p:spPr>
          <a:xfrm>
            <a:off x="402101" y="5127804"/>
            <a:ext cx="8229600" cy="1523985"/>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3200" i="0" u="none" strike="noStrike" kern="1200" cap="none" spc="0" normalizeH="0" baseline="0" noProof="0" dirty="0" smtClean="0">
                <a:ln>
                  <a:noFill/>
                </a:ln>
                <a:solidFill>
                  <a:schemeClr val="tx1"/>
                </a:solidFill>
                <a:effectLst/>
                <a:uLnTx/>
                <a:uFillTx/>
                <a:latin typeface="+mn-lt"/>
                <a:ea typeface="+mn-ea"/>
                <a:cs typeface="+mn-cs"/>
              </a:rPr>
              <a:t>It translates identified solutions into major activities reflected in an improvement plan.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p:cNvSpPr txBox="1"/>
          <p:nvPr/>
        </p:nvSpPr>
        <p:spPr>
          <a:xfrm>
            <a:off x="8517462" y="298681"/>
            <a:ext cx="468813" cy="369332"/>
          </a:xfrm>
          <a:prstGeom prst="rect">
            <a:avLst/>
          </a:prstGeom>
          <a:noFill/>
        </p:spPr>
        <p:txBody>
          <a:bodyPr wrap="square" rtlCol="0">
            <a:spAutoFit/>
          </a:bodyPr>
          <a:lstStyle/>
          <a:p>
            <a:r>
              <a:rPr lang="en-US" dirty="0" smtClean="0"/>
              <a:t>2</a:t>
            </a:r>
            <a:endParaRPr lang="en-US" dirty="0"/>
          </a:p>
        </p:txBody>
      </p:sp>
    </p:spTree>
    <p:extLst>
      <p:ext uri="{BB962C8B-B14F-4D97-AF65-F5344CB8AC3E}">
        <p14:creationId xmlns="" xmlns:p14="http://schemas.microsoft.com/office/powerpoint/2010/main" val="1476420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 and Effect </a:t>
            </a:r>
            <a:r>
              <a:rPr lang="en-US" dirty="0"/>
              <a:t>Diagram </a:t>
            </a:r>
          </a:p>
        </p:txBody>
      </p:sp>
      <p:sp>
        <p:nvSpPr>
          <p:cNvPr id="3" name="Content Placeholder 2"/>
          <p:cNvSpPr>
            <a:spLocks noGrp="1"/>
          </p:cNvSpPr>
          <p:nvPr>
            <p:ph idx="1"/>
          </p:nvPr>
        </p:nvSpPr>
        <p:spPr>
          <a:xfrm>
            <a:off x="457200" y="1905000"/>
            <a:ext cx="8229600" cy="1358153"/>
          </a:xfrm>
        </p:spPr>
        <p:txBody>
          <a:bodyPr>
            <a:normAutofit/>
          </a:bodyPr>
          <a:lstStyle/>
          <a:p>
            <a:r>
              <a:rPr lang="en-US" sz="3600" dirty="0" smtClean="0"/>
              <a:t>Also known as the </a:t>
            </a:r>
            <a:r>
              <a:rPr lang="en-US" sz="3600" b="1" dirty="0" smtClean="0"/>
              <a:t>Fishbone Diagram</a:t>
            </a:r>
            <a:r>
              <a:rPr lang="en-US" sz="3600" dirty="0" smtClean="0"/>
              <a:t> or the </a:t>
            </a:r>
            <a:r>
              <a:rPr lang="en-US" sz="3600" b="1" dirty="0" smtClean="0"/>
              <a:t>Ishikawa Diagram</a:t>
            </a:r>
          </a:p>
          <a:p>
            <a:pPr marL="0" indent="0" algn="ctr">
              <a:buNone/>
            </a:pPr>
            <a:endParaRPr lang="en-US" dirty="0"/>
          </a:p>
        </p:txBody>
      </p:sp>
      <p:sp>
        <p:nvSpPr>
          <p:cNvPr id="4" name="Slide Number Placeholder 3"/>
          <p:cNvSpPr>
            <a:spLocks noGrp="1"/>
          </p:cNvSpPr>
          <p:nvPr>
            <p:ph type="sldNum" sz="quarter" idx="12"/>
          </p:nvPr>
        </p:nvSpPr>
        <p:spPr/>
        <p:txBody>
          <a:bodyPr/>
          <a:lstStyle/>
          <a:p>
            <a:r>
              <a:rPr lang="en-US" dirty="0" smtClean="0">
                <a:solidFill>
                  <a:schemeClr val="bg1"/>
                </a:solidFill>
              </a:rPr>
              <a:t>6-</a:t>
            </a:r>
            <a:fld id="{09A02BB9-3F86-4823-9A8F-6A16970CA7F2}" type="slidenum">
              <a:rPr lang="en-US" smtClean="0">
                <a:solidFill>
                  <a:schemeClr val="bg1"/>
                </a:solidFill>
              </a:rPr>
              <a:pPr/>
              <a:t>20</a:t>
            </a:fld>
            <a:endParaRPr lang="en-US" dirty="0">
              <a:solidFill>
                <a:schemeClr val="bg1"/>
              </a:solidFill>
            </a:endParaRPr>
          </a:p>
        </p:txBody>
      </p:sp>
      <p:sp>
        <p:nvSpPr>
          <p:cNvPr id="5" name="Content Placeholder 2"/>
          <p:cNvSpPr txBox="1">
            <a:spLocks/>
          </p:cNvSpPr>
          <p:nvPr/>
        </p:nvSpPr>
        <p:spPr>
          <a:xfrm>
            <a:off x="609600" y="3496256"/>
            <a:ext cx="8229600" cy="1885857"/>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4400" b="0" i="0" u="none" strike="noStrike" kern="1200" cap="none" spc="0" normalizeH="0" baseline="0" noProof="0" dirty="0" smtClean="0">
                <a:ln>
                  <a:noFill/>
                </a:ln>
                <a:solidFill>
                  <a:schemeClr val="tx1"/>
                </a:solidFill>
                <a:effectLst/>
                <a:uLnTx/>
                <a:uFillTx/>
                <a:latin typeface="+mn-lt"/>
                <a:ea typeface="+mn-ea"/>
                <a:cs typeface="+mn-cs"/>
              </a:rPr>
              <a:t>A tool for organizing and establishing the relationship of the causes of a problem.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45250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r>
              <a:rPr lang="en-US" dirty="0"/>
              <a:t>Cause </a:t>
            </a:r>
            <a:r>
              <a:rPr lang="en-US" dirty="0" smtClean="0"/>
              <a:t>and Effect </a:t>
            </a:r>
            <a:r>
              <a:rPr lang="en-US" dirty="0"/>
              <a:t>Diagram</a:t>
            </a:r>
          </a:p>
        </p:txBody>
      </p:sp>
      <p:sp>
        <p:nvSpPr>
          <p:cNvPr id="189443" name="Rectangle 3"/>
          <p:cNvSpPr>
            <a:spLocks noGrp="1" noChangeArrowheads="1"/>
          </p:cNvSpPr>
          <p:nvPr>
            <p:ph idx="1"/>
          </p:nvPr>
        </p:nvSpPr>
        <p:spPr/>
        <p:txBody>
          <a:bodyPr>
            <a:normAutofit/>
          </a:bodyPr>
          <a:lstStyle/>
          <a:p>
            <a:r>
              <a:rPr lang="en-US" dirty="0"/>
              <a:t>Visual display </a:t>
            </a:r>
            <a:r>
              <a:rPr lang="en-US" dirty="0" smtClean="0"/>
              <a:t>of the list of </a:t>
            </a:r>
            <a:r>
              <a:rPr lang="en-US" dirty="0"/>
              <a:t>possible causes</a:t>
            </a:r>
          </a:p>
          <a:p>
            <a:r>
              <a:rPr lang="en-US" dirty="0" smtClean="0"/>
              <a:t>Classify causes into categories and themes</a:t>
            </a:r>
          </a:p>
          <a:p>
            <a:pPr lvl="1"/>
            <a:r>
              <a:rPr lang="en-US" dirty="0" smtClean="0"/>
              <a:t>Examples: 4Ms - materials, machines, methods, and man; PRIME U – persons, raw materials and supplies, information, method, equipment, utilities</a:t>
            </a:r>
          </a:p>
          <a:p>
            <a:r>
              <a:rPr lang="en-US" dirty="0" smtClean="0"/>
              <a:t>Reveals </a:t>
            </a:r>
            <a:r>
              <a:rPr lang="en-US" dirty="0"/>
              <a:t>gaps in existing knowledge</a:t>
            </a:r>
          </a:p>
          <a:p>
            <a:r>
              <a:rPr lang="en-US" dirty="0"/>
              <a:t>Helps team reach common understanding of why </a:t>
            </a:r>
            <a:r>
              <a:rPr lang="en-US" dirty="0" smtClean="0"/>
              <a:t>problems </a:t>
            </a:r>
            <a:r>
              <a:rPr lang="en-US" dirty="0"/>
              <a:t>exists</a:t>
            </a:r>
          </a:p>
        </p:txBody>
      </p:sp>
      <p:sp>
        <p:nvSpPr>
          <p:cNvPr id="2" name="Slide Number Placeholder 1"/>
          <p:cNvSpPr>
            <a:spLocks noGrp="1"/>
          </p:cNvSpPr>
          <p:nvPr>
            <p:ph type="sldNum" sz="quarter" idx="12"/>
          </p:nvPr>
        </p:nvSpPr>
        <p:spPr/>
        <p:txBody>
          <a:bodyPr/>
          <a:lstStyle/>
          <a:p>
            <a:r>
              <a:rPr lang="en-US" smtClean="0"/>
              <a:t>6-</a:t>
            </a:r>
            <a:fld id="{09A02BB9-3F86-4823-9A8F-6A16970CA7F2}" type="slidenum">
              <a:rPr lang="en-US" smtClean="0"/>
              <a:pPr/>
              <a:t>21</a:t>
            </a:fld>
            <a:endParaRPr lang="en-US" dirty="0"/>
          </a:p>
        </p:txBody>
      </p:sp>
    </p:spTree>
    <p:extLst>
      <p:ext uri="{BB962C8B-B14F-4D97-AF65-F5344CB8AC3E}">
        <p14:creationId xmlns="" xmlns:p14="http://schemas.microsoft.com/office/powerpoint/2010/main" val="235772938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693356"/>
            <a:ext cx="8229600" cy="1143000"/>
          </a:xfrm>
        </p:spPr>
        <p:txBody>
          <a:bodyPr>
            <a:normAutofit fontScale="90000"/>
          </a:bodyPr>
          <a:lstStyle/>
          <a:p>
            <a:r>
              <a:rPr lang="en-US" dirty="0" smtClean="0"/>
              <a:t>Steps in constructing the C &amp; E Diagram</a:t>
            </a:r>
            <a:endParaRPr lang="en-US"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smtClean="0"/>
              <a:t>State </a:t>
            </a:r>
            <a:r>
              <a:rPr lang="en-US" dirty="0"/>
              <a:t>the problem (at the right end of the backbone) </a:t>
            </a:r>
          </a:p>
          <a:p>
            <a:pPr marL="514350" indent="-514350">
              <a:buFont typeface="+mj-lt"/>
              <a:buAutoNum type="arabicPeriod"/>
            </a:pPr>
            <a:r>
              <a:rPr lang="en-US" dirty="0" smtClean="0"/>
              <a:t>Identify </a:t>
            </a:r>
            <a:r>
              <a:rPr lang="en-US" dirty="0"/>
              <a:t>major </a:t>
            </a:r>
            <a:r>
              <a:rPr lang="en-US" dirty="0" smtClean="0"/>
              <a:t>categories</a:t>
            </a:r>
            <a:endParaRPr lang="en-US" dirty="0"/>
          </a:p>
          <a:p>
            <a:pPr marL="514350" indent="-514350">
              <a:buFont typeface="+mj-lt"/>
              <a:buAutoNum type="arabicPeriod"/>
            </a:pPr>
            <a:r>
              <a:rPr lang="en-US" dirty="0" smtClean="0"/>
              <a:t>Brainstorm </a:t>
            </a:r>
            <a:r>
              <a:rPr lang="en-US" dirty="0"/>
              <a:t>sub-causes per </a:t>
            </a:r>
            <a:r>
              <a:rPr lang="en-US" dirty="0" smtClean="0"/>
              <a:t>category</a:t>
            </a:r>
            <a:endParaRPr lang="en-US" dirty="0"/>
          </a:p>
          <a:p>
            <a:pPr marL="514350" indent="-514350">
              <a:buFont typeface="+mj-lt"/>
              <a:buAutoNum type="arabicPeriod"/>
            </a:pPr>
            <a:r>
              <a:rPr lang="en-US" dirty="0" smtClean="0"/>
              <a:t>Check </a:t>
            </a:r>
            <a:r>
              <a:rPr lang="en-US" dirty="0"/>
              <a:t>for completeness of sub-</a:t>
            </a:r>
            <a:r>
              <a:rPr lang="en-US" dirty="0" smtClean="0"/>
              <a:t>causes</a:t>
            </a:r>
            <a:endParaRPr lang="en-US" dirty="0"/>
          </a:p>
          <a:p>
            <a:pPr marL="514350" indent="-514350">
              <a:buFont typeface="+mj-lt"/>
              <a:buAutoNum type="arabicPeriod"/>
            </a:pPr>
            <a:r>
              <a:rPr lang="en-US" dirty="0" smtClean="0"/>
              <a:t>Pinpoint </a:t>
            </a:r>
            <a:r>
              <a:rPr lang="en-US" dirty="0"/>
              <a:t>all the root causes (encircle endpoints) </a:t>
            </a:r>
            <a:endParaRPr lang="en-US" dirty="0" smtClean="0"/>
          </a:p>
          <a:p>
            <a:pPr marL="514350" indent="-514350">
              <a:buFont typeface="+mj-lt"/>
              <a:buAutoNum type="arabicPeriod"/>
            </a:pPr>
            <a:r>
              <a:rPr lang="en-US" dirty="0" smtClean="0"/>
              <a:t>Verify </a:t>
            </a:r>
            <a:r>
              <a:rPr lang="en-US" dirty="0"/>
              <a:t>all root-</a:t>
            </a:r>
            <a:r>
              <a:rPr lang="en-US" dirty="0" smtClean="0"/>
              <a:t>causes</a:t>
            </a:r>
            <a:endParaRPr lang="en-US" dirty="0"/>
          </a:p>
          <a:p>
            <a:pPr marL="514350" indent="-514350">
              <a:buFont typeface="+mj-lt"/>
              <a:buAutoNum type="arabicPeriod"/>
            </a:pPr>
            <a:r>
              <a:rPr lang="en-US" dirty="0" smtClean="0"/>
              <a:t>Identify </a:t>
            </a:r>
            <a:r>
              <a:rPr lang="en-US" dirty="0"/>
              <a:t>true and real root causes of the problem </a:t>
            </a:r>
          </a:p>
          <a:p>
            <a:endParaRPr lang="en-US" dirty="0"/>
          </a:p>
        </p:txBody>
      </p:sp>
      <p:sp>
        <p:nvSpPr>
          <p:cNvPr id="4" name="Slide Number Placeholder 3"/>
          <p:cNvSpPr>
            <a:spLocks noGrp="1"/>
          </p:cNvSpPr>
          <p:nvPr>
            <p:ph type="sldNum" sz="quarter" idx="12"/>
          </p:nvPr>
        </p:nvSpPr>
        <p:spPr/>
        <p:txBody>
          <a:bodyPr/>
          <a:lstStyle/>
          <a:p>
            <a:r>
              <a:rPr lang="en-US" smtClean="0"/>
              <a:t>6-</a:t>
            </a:r>
            <a:fld id="{09A02BB9-3F86-4823-9A8F-6A16970CA7F2}" type="slidenum">
              <a:rPr lang="en-US" smtClean="0"/>
              <a:pPr/>
              <a:t>22</a:t>
            </a:fld>
            <a:endParaRPr lang="en-US" dirty="0"/>
          </a:p>
        </p:txBody>
      </p:sp>
    </p:spTree>
    <p:extLst>
      <p:ext uri="{BB962C8B-B14F-4D97-AF65-F5344CB8AC3E}">
        <p14:creationId xmlns="" xmlns:p14="http://schemas.microsoft.com/office/powerpoint/2010/main" val="33862014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6480" y="-42903"/>
            <a:ext cx="5964697" cy="1143000"/>
          </a:xfrm>
        </p:spPr>
        <p:txBody>
          <a:bodyPr/>
          <a:lstStyle/>
          <a:p>
            <a:pPr algn="ctr"/>
            <a:r>
              <a:rPr lang="en-US" sz="3200" dirty="0" smtClean="0"/>
              <a:t>Cause and Effect Analysis</a:t>
            </a:r>
            <a:br>
              <a:rPr lang="en-US" sz="3200" dirty="0" smtClean="0"/>
            </a:br>
            <a:r>
              <a:rPr lang="en-US" sz="3200" b="1" dirty="0" smtClean="0"/>
              <a:t>4M’s</a:t>
            </a:r>
            <a:endParaRPr lang="en-US" sz="3200" b="1" dirty="0"/>
          </a:p>
        </p:txBody>
      </p:sp>
      <p:sp>
        <p:nvSpPr>
          <p:cNvPr id="5" name="Line 5"/>
          <p:cNvSpPr>
            <a:spLocks noChangeShapeType="1"/>
          </p:cNvSpPr>
          <p:nvPr/>
        </p:nvSpPr>
        <p:spPr bwMode="auto">
          <a:xfrm flipV="1">
            <a:off x="409355" y="4038599"/>
            <a:ext cx="6720771" cy="0"/>
          </a:xfrm>
          <a:prstGeom prst="line">
            <a:avLst/>
          </a:prstGeom>
          <a:noFill/>
          <a:ln w="57150">
            <a:solidFill>
              <a:srgbClr val="00CC00"/>
            </a:solidFill>
            <a:round/>
            <a:headEnd type="none" w="sm" len="sm"/>
            <a:tailEnd type="triangl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0" rIns="0" anchor="ctr">
            <a:spAutoFit/>
          </a:bodyPr>
          <a:lstStyle/>
          <a:p>
            <a:endParaRPr lang="en-US"/>
          </a:p>
        </p:txBody>
      </p:sp>
      <p:sp>
        <p:nvSpPr>
          <p:cNvPr id="6" name="Line 6"/>
          <p:cNvSpPr>
            <a:spLocks noChangeShapeType="1"/>
          </p:cNvSpPr>
          <p:nvPr/>
        </p:nvSpPr>
        <p:spPr bwMode="auto">
          <a:xfrm>
            <a:off x="5414832" y="2438400"/>
            <a:ext cx="990600" cy="1600200"/>
          </a:xfrm>
          <a:prstGeom prst="line">
            <a:avLst/>
          </a:prstGeom>
          <a:noFill/>
          <a:ln w="38100">
            <a:solidFill>
              <a:srgbClr val="00CC00"/>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rIns="0" anchor="ctr">
            <a:spAutoFit/>
          </a:bodyPr>
          <a:lstStyle/>
          <a:p>
            <a:endParaRPr lang="en-US"/>
          </a:p>
        </p:txBody>
      </p:sp>
      <p:sp>
        <p:nvSpPr>
          <p:cNvPr id="7" name="Line 7"/>
          <p:cNvSpPr>
            <a:spLocks noChangeShapeType="1"/>
          </p:cNvSpPr>
          <p:nvPr/>
        </p:nvSpPr>
        <p:spPr bwMode="auto">
          <a:xfrm>
            <a:off x="1385512" y="1912890"/>
            <a:ext cx="1309844" cy="2125710"/>
          </a:xfrm>
          <a:prstGeom prst="line">
            <a:avLst/>
          </a:prstGeom>
          <a:noFill/>
          <a:ln w="38100">
            <a:solidFill>
              <a:srgbClr val="00CC00"/>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0" rIns="0" anchor="ctr">
            <a:spAutoFit/>
          </a:bodyPr>
          <a:lstStyle/>
          <a:p>
            <a:endParaRPr lang="en-US" dirty="0"/>
          </a:p>
        </p:txBody>
      </p:sp>
      <p:sp>
        <p:nvSpPr>
          <p:cNvPr id="8" name="Line 8"/>
          <p:cNvSpPr>
            <a:spLocks noChangeShapeType="1"/>
          </p:cNvSpPr>
          <p:nvPr/>
        </p:nvSpPr>
        <p:spPr bwMode="auto">
          <a:xfrm rot="13584995">
            <a:off x="5662920" y="4114800"/>
            <a:ext cx="914400" cy="1524000"/>
          </a:xfrm>
          <a:prstGeom prst="line">
            <a:avLst/>
          </a:prstGeom>
          <a:noFill/>
          <a:ln w="38100">
            <a:solidFill>
              <a:srgbClr val="00CC00"/>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rIns="0" anchor="ctr">
            <a:spAutoFit/>
          </a:bodyPr>
          <a:lstStyle/>
          <a:p>
            <a:endParaRPr lang="en-US"/>
          </a:p>
        </p:txBody>
      </p:sp>
      <p:sp>
        <p:nvSpPr>
          <p:cNvPr id="9" name="Line 9"/>
          <p:cNvSpPr>
            <a:spLocks noChangeShapeType="1"/>
          </p:cNvSpPr>
          <p:nvPr/>
        </p:nvSpPr>
        <p:spPr bwMode="auto">
          <a:xfrm rot="13584995">
            <a:off x="2257644" y="4114800"/>
            <a:ext cx="914400" cy="1524000"/>
          </a:xfrm>
          <a:prstGeom prst="line">
            <a:avLst/>
          </a:prstGeom>
          <a:noFill/>
          <a:ln w="38100">
            <a:solidFill>
              <a:srgbClr val="00CC00"/>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rIns="0" anchor="ctr">
            <a:spAutoFit/>
          </a:bodyPr>
          <a:lstStyle/>
          <a:p>
            <a:endParaRPr lang="en-US"/>
          </a:p>
        </p:txBody>
      </p:sp>
      <p:sp>
        <p:nvSpPr>
          <p:cNvPr id="10" name="Text Box 10"/>
          <p:cNvSpPr txBox="1">
            <a:spLocks noChangeArrowheads="1"/>
          </p:cNvSpPr>
          <p:nvPr/>
        </p:nvSpPr>
        <p:spPr bwMode="auto">
          <a:xfrm>
            <a:off x="4996723" y="1978968"/>
            <a:ext cx="615554" cy="461665"/>
          </a:xfrm>
          <a:prstGeom prst="rect">
            <a:avLst/>
          </a:prstGeom>
          <a:solidFill>
            <a:srgbClr val="00CC00"/>
          </a:solidFill>
          <a:ln>
            <a:noFill/>
          </a:ln>
          <a:effectLst/>
          <a:extLs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rIns="0" anchor="ctr">
            <a:spAutoFit/>
          </a:bodyPr>
          <a:lstStyle/>
          <a:p>
            <a:pPr algn="ctr"/>
            <a:r>
              <a:rPr lang="en-US" sz="2400" b="1" dirty="0" smtClean="0">
                <a:latin typeface="Arial" charset="0"/>
              </a:rPr>
              <a:t>Man</a:t>
            </a:r>
            <a:endParaRPr lang="en-US" sz="2400" b="1" dirty="0">
              <a:latin typeface="Arial" charset="0"/>
            </a:endParaRPr>
          </a:p>
        </p:txBody>
      </p:sp>
      <p:sp>
        <p:nvSpPr>
          <p:cNvPr id="11" name="Text Box 11"/>
          <p:cNvSpPr txBox="1">
            <a:spLocks noChangeArrowheads="1"/>
          </p:cNvSpPr>
          <p:nvPr/>
        </p:nvSpPr>
        <p:spPr bwMode="auto">
          <a:xfrm>
            <a:off x="423510" y="1453458"/>
            <a:ext cx="1264770" cy="461665"/>
          </a:xfrm>
          <a:prstGeom prst="rect">
            <a:avLst/>
          </a:prstGeom>
          <a:solidFill>
            <a:srgbClr val="00CC00"/>
          </a:solidFill>
          <a:ln>
            <a:noFill/>
          </a:ln>
          <a:effectLst/>
          <a:extLs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rIns="0" anchor="ctr">
            <a:spAutoFit/>
          </a:bodyPr>
          <a:lstStyle/>
          <a:p>
            <a:pPr algn="ctr"/>
            <a:r>
              <a:rPr lang="en-US" sz="2400" b="1" dirty="0" smtClean="0">
                <a:latin typeface="Arial" charset="0"/>
              </a:rPr>
              <a:t>Methods</a:t>
            </a:r>
            <a:endParaRPr lang="en-US" sz="2000" b="1" dirty="0">
              <a:latin typeface="Arial" charset="0"/>
            </a:endParaRPr>
          </a:p>
        </p:txBody>
      </p:sp>
      <p:sp>
        <p:nvSpPr>
          <p:cNvPr id="12" name="Text Box 12"/>
          <p:cNvSpPr txBox="1">
            <a:spLocks noChangeArrowheads="1"/>
          </p:cNvSpPr>
          <p:nvPr/>
        </p:nvSpPr>
        <p:spPr bwMode="auto">
          <a:xfrm>
            <a:off x="1733336" y="5712768"/>
            <a:ext cx="1402628" cy="461665"/>
          </a:xfrm>
          <a:prstGeom prst="rect">
            <a:avLst/>
          </a:prstGeom>
          <a:solidFill>
            <a:srgbClr val="00CC00"/>
          </a:solidFill>
          <a:ln>
            <a:noFill/>
          </a:ln>
          <a:effectLst/>
          <a:extLs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rIns="0" anchor="ctr">
            <a:spAutoFit/>
          </a:bodyPr>
          <a:lstStyle/>
          <a:p>
            <a:pPr algn="ctr"/>
            <a:r>
              <a:rPr lang="en-US" sz="2400" b="1" dirty="0" smtClean="0">
                <a:latin typeface="Arial" charset="0"/>
              </a:rPr>
              <a:t>Machines</a:t>
            </a:r>
            <a:endParaRPr lang="en-US" sz="2400" b="1" dirty="0">
              <a:latin typeface="Arial" charset="0"/>
            </a:endParaRPr>
          </a:p>
        </p:txBody>
      </p:sp>
      <p:sp>
        <p:nvSpPr>
          <p:cNvPr id="13" name="Text Box 13"/>
          <p:cNvSpPr txBox="1">
            <a:spLocks noChangeArrowheads="1"/>
          </p:cNvSpPr>
          <p:nvPr/>
        </p:nvSpPr>
        <p:spPr bwMode="auto">
          <a:xfrm>
            <a:off x="5586720" y="5943600"/>
            <a:ext cx="0" cy="457200"/>
          </a:xfrm>
          <a:prstGeom prst="rect">
            <a:avLst/>
          </a:prstGeom>
          <a:solidFill>
            <a:srgbClr val="00CC00"/>
          </a:solidFill>
          <a:ln>
            <a:noFill/>
          </a:ln>
          <a:effectLst/>
          <a:extLs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rIns="0" anchor="ctr">
            <a:spAutoFit/>
          </a:bodyPr>
          <a:lstStyle/>
          <a:p>
            <a:pPr algn="ctr"/>
            <a:endParaRPr lang="en-US" sz="2400" b="1">
              <a:latin typeface="Arial" charset="0"/>
            </a:endParaRPr>
          </a:p>
        </p:txBody>
      </p:sp>
      <p:sp>
        <p:nvSpPr>
          <p:cNvPr id="14" name="Text Box 14"/>
          <p:cNvSpPr txBox="1">
            <a:spLocks noChangeArrowheads="1"/>
          </p:cNvSpPr>
          <p:nvPr/>
        </p:nvSpPr>
        <p:spPr bwMode="auto">
          <a:xfrm>
            <a:off x="5129520" y="5715000"/>
            <a:ext cx="1322388" cy="457200"/>
          </a:xfrm>
          <a:prstGeom prst="rect">
            <a:avLst/>
          </a:prstGeom>
          <a:solidFill>
            <a:srgbClr val="00CC00"/>
          </a:solidFill>
          <a:ln>
            <a:noFill/>
          </a:ln>
          <a:effectLst/>
          <a:extLs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rIns="0" anchor="ctr">
            <a:spAutoFit/>
          </a:bodyPr>
          <a:lstStyle/>
          <a:p>
            <a:pPr algn="ctr"/>
            <a:r>
              <a:rPr lang="en-US" sz="2400" b="1" dirty="0">
                <a:latin typeface="Arial" charset="0"/>
              </a:rPr>
              <a:t>Materials</a:t>
            </a:r>
          </a:p>
        </p:txBody>
      </p:sp>
      <p:sp>
        <p:nvSpPr>
          <p:cNvPr id="15" name="TextBox 14"/>
          <p:cNvSpPr txBox="1"/>
          <p:nvPr/>
        </p:nvSpPr>
        <p:spPr>
          <a:xfrm>
            <a:off x="6070167" y="2949477"/>
            <a:ext cx="1467718" cy="369332"/>
          </a:xfrm>
          <a:prstGeom prst="rect">
            <a:avLst/>
          </a:prstGeom>
          <a:noFill/>
        </p:spPr>
        <p:txBody>
          <a:bodyPr wrap="square" rtlCol="0">
            <a:spAutoFit/>
          </a:bodyPr>
          <a:lstStyle/>
          <a:p>
            <a:r>
              <a:rPr lang="en-US" dirty="0" smtClean="0"/>
              <a:t>Teacher</a:t>
            </a:r>
            <a:endParaRPr lang="en-US" dirty="0"/>
          </a:p>
        </p:txBody>
      </p:sp>
      <p:sp>
        <p:nvSpPr>
          <p:cNvPr id="16" name="TextBox 15"/>
          <p:cNvSpPr txBox="1"/>
          <p:nvPr/>
        </p:nvSpPr>
        <p:spPr>
          <a:xfrm>
            <a:off x="4288494" y="2854003"/>
            <a:ext cx="1095823" cy="369332"/>
          </a:xfrm>
          <a:prstGeom prst="rect">
            <a:avLst/>
          </a:prstGeom>
          <a:noFill/>
        </p:spPr>
        <p:txBody>
          <a:bodyPr wrap="none" rtlCol="0">
            <a:spAutoFit/>
          </a:bodyPr>
          <a:lstStyle/>
          <a:p>
            <a:r>
              <a:rPr lang="en-US" dirty="0" smtClean="0"/>
              <a:t>Students</a:t>
            </a:r>
            <a:endParaRPr lang="en-US" dirty="0"/>
          </a:p>
        </p:txBody>
      </p:sp>
      <p:cxnSp>
        <p:nvCxnSpPr>
          <p:cNvPr id="18" name="Straight Arrow Connector 17"/>
          <p:cNvCxnSpPr/>
          <p:nvPr/>
        </p:nvCxnSpPr>
        <p:spPr>
          <a:xfrm flipH="1">
            <a:off x="5987400" y="3318809"/>
            <a:ext cx="1435025" cy="64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4017606" y="3243625"/>
            <a:ext cx="172238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4977552" y="4583558"/>
            <a:ext cx="826218" cy="369332"/>
          </a:xfrm>
          <a:prstGeom prst="rect">
            <a:avLst/>
          </a:prstGeom>
          <a:noFill/>
        </p:spPr>
        <p:txBody>
          <a:bodyPr wrap="none" rtlCol="0">
            <a:spAutoFit/>
          </a:bodyPr>
          <a:lstStyle/>
          <a:p>
            <a:r>
              <a:rPr lang="en-US" dirty="0" smtClean="0"/>
              <a:t>Books</a:t>
            </a:r>
            <a:endParaRPr lang="en-US" dirty="0"/>
          </a:p>
        </p:txBody>
      </p:sp>
      <p:sp>
        <p:nvSpPr>
          <p:cNvPr id="25" name="TextBox 24"/>
          <p:cNvSpPr txBox="1"/>
          <p:nvPr/>
        </p:nvSpPr>
        <p:spPr>
          <a:xfrm>
            <a:off x="6185213" y="5000490"/>
            <a:ext cx="927980" cy="369332"/>
          </a:xfrm>
          <a:prstGeom prst="rect">
            <a:avLst/>
          </a:prstGeom>
          <a:noFill/>
        </p:spPr>
        <p:txBody>
          <a:bodyPr wrap="square" rtlCol="0">
            <a:spAutoFit/>
          </a:bodyPr>
          <a:lstStyle/>
          <a:p>
            <a:r>
              <a:rPr lang="en-US" dirty="0" smtClean="0"/>
              <a:t>Exams</a:t>
            </a:r>
            <a:endParaRPr lang="en-US" dirty="0"/>
          </a:p>
        </p:txBody>
      </p:sp>
      <p:sp>
        <p:nvSpPr>
          <p:cNvPr id="26" name="TextBox 25"/>
          <p:cNvSpPr txBox="1"/>
          <p:nvPr/>
        </p:nvSpPr>
        <p:spPr>
          <a:xfrm>
            <a:off x="6150030" y="4457730"/>
            <a:ext cx="1300506" cy="369332"/>
          </a:xfrm>
          <a:prstGeom prst="rect">
            <a:avLst/>
          </a:prstGeom>
          <a:noFill/>
        </p:spPr>
        <p:txBody>
          <a:bodyPr wrap="none" rtlCol="0">
            <a:spAutoFit/>
          </a:bodyPr>
          <a:lstStyle/>
          <a:p>
            <a:r>
              <a:rPr lang="en-US" dirty="0" smtClean="0"/>
              <a:t>Curriculum</a:t>
            </a:r>
            <a:endParaRPr lang="en-US" dirty="0"/>
          </a:p>
        </p:txBody>
      </p:sp>
      <p:cxnSp>
        <p:nvCxnSpPr>
          <p:cNvPr id="28" name="Straight Arrow Connector 27"/>
          <p:cNvCxnSpPr/>
          <p:nvPr/>
        </p:nvCxnSpPr>
        <p:spPr>
          <a:xfrm>
            <a:off x="4805232" y="4978005"/>
            <a:ext cx="128112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H="1">
            <a:off x="6151012" y="4801378"/>
            <a:ext cx="133607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H="1">
            <a:off x="6001687" y="5363659"/>
            <a:ext cx="9009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673670" y="2760840"/>
            <a:ext cx="1108672" cy="369332"/>
          </a:xfrm>
          <a:prstGeom prst="rect">
            <a:avLst/>
          </a:prstGeom>
          <a:noFill/>
        </p:spPr>
        <p:txBody>
          <a:bodyPr wrap="none" rtlCol="0">
            <a:spAutoFit/>
          </a:bodyPr>
          <a:lstStyle/>
          <a:p>
            <a:r>
              <a:rPr lang="en-US" dirty="0" smtClean="0"/>
              <a:t>Teaching</a:t>
            </a:r>
            <a:endParaRPr lang="en-US" dirty="0"/>
          </a:p>
        </p:txBody>
      </p:sp>
      <p:sp>
        <p:nvSpPr>
          <p:cNvPr id="35" name="TextBox 34"/>
          <p:cNvSpPr txBox="1"/>
          <p:nvPr/>
        </p:nvSpPr>
        <p:spPr>
          <a:xfrm>
            <a:off x="2479483" y="3094720"/>
            <a:ext cx="966931" cy="369332"/>
          </a:xfrm>
          <a:prstGeom prst="rect">
            <a:avLst/>
          </a:prstGeom>
          <a:noFill/>
        </p:spPr>
        <p:txBody>
          <a:bodyPr wrap="none" rtlCol="0">
            <a:spAutoFit/>
          </a:bodyPr>
          <a:lstStyle/>
          <a:p>
            <a:r>
              <a:rPr lang="en-US" dirty="0" smtClean="0"/>
              <a:t>Review</a:t>
            </a:r>
            <a:endParaRPr lang="en-US" dirty="0"/>
          </a:p>
        </p:txBody>
      </p:sp>
      <p:sp>
        <p:nvSpPr>
          <p:cNvPr id="37" name="TextBox 36"/>
          <p:cNvSpPr txBox="1"/>
          <p:nvPr/>
        </p:nvSpPr>
        <p:spPr>
          <a:xfrm>
            <a:off x="2062740" y="2458111"/>
            <a:ext cx="1441846" cy="369332"/>
          </a:xfrm>
          <a:prstGeom prst="rect">
            <a:avLst/>
          </a:prstGeom>
          <a:noFill/>
        </p:spPr>
        <p:txBody>
          <a:bodyPr wrap="none" rtlCol="0">
            <a:spAutoFit/>
          </a:bodyPr>
          <a:lstStyle/>
          <a:p>
            <a:r>
              <a:rPr lang="en-US" dirty="0" smtClean="0"/>
              <a:t>Assessment</a:t>
            </a:r>
            <a:endParaRPr lang="en-US" dirty="0"/>
          </a:p>
        </p:txBody>
      </p:sp>
      <p:cxnSp>
        <p:nvCxnSpPr>
          <p:cNvPr id="39" name="Straight Arrow Connector 38"/>
          <p:cNvCxnSpPr/>
          <p:nvPr/>
        </p:nvCxnSpPr>
        <p:spPr>
          <a:xfrm flipH="1">
            <a:off x="1881303" y="2827443"/>
            <a:ext cx="162328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509958" y="3150651"/>
            <a:ext cx="160178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H="1">
            <a:off x="2347076" y="3464052"/>
            <a:ext cx="10993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2925223" y="4615115"/>
            <a:ext cx="1313581" cy="369332"/>
          </a:xfrm>
          <a:prstGeom prst="rect">
            <a:avLst/>
          </a:prstGeom>
          <a:noFill/>
        </p:spPr>
        <p:txBody>
          <a:bodyPr wrap="none" rtlCol="0">
            <a:spAutoFit/>
          </a:bodyPr>
          <a:lstStyle/>
          <a:p>
            <a:r>
              <a:rPr lang="en-US" dirty="0" smtClean="0"/>
              <a:t>Computers</a:t>
            </a:r>
            <a:endParaRPr lang="en-US" dirty="0"/>
          </a:p>
        </p:txBody>
      </p:sp>
      <p:sp>
        <p:nvSpPr>
          <p:cNvPr id="46" name="TextBox 45"/>
          <p:cNvSpPr txBox="1"/>
          <p:nvPr/>
        </p:nvSpPr>
        <p:spPr>
          <a:xfrm>
            <a:off x="1085714" y="4961930"/>
            <a:ext cx="1108334" cy="369332"/>
          </a:xfrm>
          <a:prstGeom prst="rect">
            <a:avLst/>
          </a:prstGeom>
          <a:noFill/>
        </p:spPr>
        <p:txBody>
          <a:bodyPr wrap="none" rtlCol="0">
            <a:spAutoFit/>
          </a:bodyPr>
          <a:lstStyle/>
          <a:p>
            <a:r>
              <a:rPr lang="en-US" dirty="0" smtClean="0"/>
              <a:t>Projector</a:t>
            </a:r>
            <a:endParaRPr lang="en-US" dirty="0"/>
          </a:p>
        </p:txBody>
      </p:sp>
      <p:cxnSp>
        <p:nvCxnSpPr>
          <p:cNvPr id="68" name="Straight Arrow Connector 67"/>
          <p:cNvCxnSpPr/>
          <p:nvPr/>
        </p:nvCxnSpPr>
        <p:spPr>
          <a:xfrm flipH="1">
            <a:off x="2660462" y="4998141"/>
            <a:ext cx="156184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a:off x="854693" y="5331262"/>
            <a:ext cx="170239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a:off x="6896580" y="1981200"/>
            <a:ext cx="2289208" cy="646331"/>
          </a:xfrm>
          <a:prstGeom prst="rect">
            <a:avLst/>
          </a:prstGeom>
          <a:noFill/>
        </p:spPr>
        <p:txBody>
          <a:bodyPr wrap="none" rtlCol="0">
            <a:spAutoFit/>
          </a:bodyPr>
          <a:lstStyle/>
          <a:p>
            <a:r>
              <a:rPr lang="en-US" dirty="0" smtClean="0"/>
              <a:t>Absenteeism</a:t>
            </a:r>
          </a:p>
          <a:p>
            <a:r>
              <a:rPr lang="en-US" dirty="0" smtClean="0"/>
              <a:t>Unprepared to teach</a:t>
            </a:r>
            <a:endParaRPr lang="en-US" dirty="0"/>
          </a:p>
        </p:txBody>
      </p:sp>
      <p:cxnSp>
        <p:nvCxnSpPr>
          <p:cNvPr id="75" name="Straight Arrow Connector 74"/>
          <p:cNvCxnSpPr>
            <a:endCxn id="15" idx="0"/>
          </p:cNvCxnSpPr>
          <p:nvPr/>
        </p:nvCxnSpPr>
        <p:spPr>
          <a:xfrm flipH="1">
            <a:off x="6804026" y="2590083"/>
            <a:ext cx="183264" cy="3593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a:stCxn id="73" idx="1"/>
          </p:cNvCxnSpPr>
          <p:nvPr/>
        </p:nvCxnSpPr>
        <p:spPr>
          <a:xfrm flipH="1">
            <a:off x="6405432" y="2304366"/>
            <a:ext cx="491148" cy="7903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9" name="TextBox 78"/>
          <p:cNvSpPr txBox="1"/>
          <p:nvPr/>
        </p:nvSpPr>
        <p:spPr>
          <a:xfrm>
            <a:off x="4239608" y="4038600"/>
            <a:ext cx="1319529" cy="646331"/>
          </a:xfrm>
          <a:prstGeom prst="rect">
            <a:avLst/>
          </a:prstGeom>
          <a:noFill/>
        </p:spPr>
        <p:txBody>
          <a:bodyPr wrap="square" rtlCol="0">
            <a:spAutoFit/>
          </a:bodyPr>
          <a:lstStyle/>
          <a:p>
            <a:r>
              <a:rPr lang="en-US" dirty="0" smtClean="0"/>
              <a:t>Insufficient copies</a:t>
            </a:r>
            <a:endParaRPr lang="en-US" dirty="0"/>
          </a:p>
        </p:txBody>
      </p:sp>
      <p:sp>
        <p:nvSpPr>
          <p:cNvPr id="80" name="TextBox 79"/>
          <p:cNvSpPr txBox="1"/>
          <p:nvPr/>
        </p:nvSpPr>
        <p:spPr>
          <a:xfrm>
            <a:off x="4288494" y="5291151"/>
            <a:ext cx="1134370" cy="369332"/>
          </a:xfrm>
          <a:prstGeom prst="rect">
            <a:avLst/>
          </a:prstGeom>
          <a:noFill/>
        </p:spPr>
        <p:txBody>
          <a:bodyPr wrap="none" rtlCol="0">
            <a:spAutoFit/>
          </a:bodyPr>
          <a:lstStyle/>
          <a:p>
            <a:r>
              <a:rPr lang="en-US" dirty="0" smtClean="0"/>
              <a:t>Outdated</a:t>
            </a:r>
            <a:endParaRPr lang="en-US" dirty="0"/>
          </a:p>
        </p:txBody>
      </p:sp>
      <p:cxnSp>
        <p:nvCxnSpPr>
          <p:cNvPr id="82" name="Straight Arrow Connector 81"/>
          <p:cNvCxnSpPr/>
          <p:nvPr/>
        </p:nvCxnSpPr>
        <p:spPr>
          <a:xfrm>
            <a:off x="4977552" y="4404296"/>
            <a:ext cx="275398" cy="2108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flipV="1">
            <a:off x="4977552" y="4998141"/>
            <a:ext cx="406765" cy="2930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7" name="TextBox 86"/>
          <p:cNvSpPr txBox="1"/>
          <p:nvPr/>
        </p:nvSpPr>
        <p:spPr>
          <a:xfrm>
            <a:off x="4199040" y="3546528"/>
            <a:ext cx="1842045" cy="369332"/>
          </a:xfrm>
          <a:prstGeom prst="rect">
            <a:avLst/>
          </a:prstGeom>
          <a:noFill/>
        </p:spPr>
        <p:txBody>
          <a:bodyPr wrap="square" rtlCol="0">
            <a:spAutoFit/>
          </a:bodyPr>
          <a:lstStyle/>
          <a:p>
            <a:pPr algn="ctr"/>
            <a:r>
              <a:rPr lang="en-US" dirty="0" smtClean="0"/>
              <a:t>Absenteeism</a:t>
            </a:r>
          </a:p>
        </p:txBody>
      </p:sp>
      <p:cxnSp>
        <p:nvCxnSpPr>
          <p:cNvPr id="89" name="Straight Arrow Connector 88"/>
          <p:cNvCxnSpPr>
            <a:stCxn id="87" idx="0"/>
          </p:cNvCxnSpPr>
          <p:nvPr/>
        </p:nvCxnSpPr>
        <p:spPr>
          <a:xfrm flipH="1" flipV="1">
            <a:off x="4938630" y="3318809"/>
            <a:ext cx="181433" cy="2277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2" name="TextBox 91"/>
          <p:cNvSpPr txBox="1"/>
          <p:nvPr/>
        </p:nvSpPr>
        <p:spPr>
          <a:xfrm>
            <a:off x="3504586" y="1742045"/>
            <a:ext cx="1186369" cy="641866"/>
          </a:xfrm>
          <a:prstGeom prst="rect">
            <a:avLst/>
          </a:prstGeom>
          <a:noFill/>
        </p:spPr>
        <p:txBody>
          <a:bodyPr wrap="square" rtlCol="0">
            <a:spAutoFit/>
          </a:bodyPr>
          <a:lstStyle/>
          <a:p>
            <a:pPr algn="ctr"/>
            <a:r>
              <a:rPr lang="en-US" dirty="0" smtClean="0"/>
              <a:t>Unable to review</a:t>
            </a:r>
            <a:endParaRPr lang="en-US" dirty="0"/>
          </a:p>
        </p:txBody>
      </p:sp>
      <p:cxnSp>
        <p:nvCxnSpPr>
          <p:cNvPr id="94" name="Straight Arrow Connector 93"/>
          <p:cNvCxnSpPr>
            <a:stCxn id="92" idx="2"/>
          </p:cNvCxnSpPr>
          <p:nvPr/>
        </p:nvCxnSpPr>
        <p:spPr>
          <a:xfrm>
            <a:off x="4097771" y="2383911"/>
            <a:ext cx="593184" cy="4435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5" name="TextBox 94"/>
          <p:cNvSpPr txBox="1"/>
          <p:nvPr/>
        </p:nvSpPr>
        <p:spPr>
          <a:xfrm>
            <a:off x="4574476" y="1291448"/>
            <a:ext cx="3559463" cy="646331"/>
          </a:xfrm>
          <a:prstGeom prst="rect">
            <a:avLst/>
          </a:prstGeom>
          <a:noFill/>
        </p:spPr>
        <p:txBody>
          <a:bodyPr wrap="none" rtlCol="0">
            <a:spAutoFit/>
          </a:bodyPr>
          <a:lstStyle/>
          <a:p>
            <a:r>
              <a:rPr lang="en-US" dirty="0" smtClean="0"/>
              <a:t>Involvement in household chores</a:t>
            </a:r>
          </a:p>
          <a:p>
            <a:r>
              <a:rPr lang="en-US" dirty="0" smtClean="0"/>
              <a:t>Forgetfulness</a:t>
            </a:r>
            <a:endParaRPr lang="en-US" dirty="0"/>
          </a:p>
        </p:txBody>
      </p:sp>
      <p:cxnSp>
        <p:nvCxnSpPr>
          <p:cNvPr id="97" name="Straight Arrow Connector 96"/>
          <p:cNvCxnSpPr>
            <a:stCxn id="95" idx="1"/>
            <a:endCxn id="92" idx="0"/>
          </p:cNvCxnSpPr>
          <p:nvPr/>
        </p:nvCxnSpPr>
        <p:spPr>
          <a:xfrm flipH="1">
            <a:off x="4097771" y="1614614"/>
            <a:ext cx="476705" cy="1274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9" name="Straight Arrow Connector 98"/>
          <p:cNvCxnSpPr/>
          <p:nvPr/>
        </p:nvCxnSpPr>
        <p:spPr>
          <a:xfrm flipH="1">
            <a:off x="4281511" y="1742045"/>
            <a:ext cx="292965" cy="1236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2" name="TextBox 101"/>
          <p:cNvSpPr txBox="1"/>
          <p:nvPr/>
        </p:nvSpPr>
        <p:spPr>
          <a:xfrm>
            <a:off x="7702816" y="4898891"/>
            <a:ext cx="1303046" cy="523220"/>
          </a:xfrm>
          <a:prstGeom prst="rect">
            <a:avLst/>
          </a:prstGeom>
          <a:noFill/>
        </p:spPr>
        <p:txBody>
          <a:bodyPr wrap="square" rtlCol="0">
            <a:spAutoFit/>
          </a:bodyPr>
          <a:lstStyle/>
          <a:p>
            <a:r>
              <a:rPr lang="en-US" sz="1400" dirty="0" smtClean="0"/>
              <a:t>Inappropriate content</a:t>
            </a:r>
            <a:endParaRPr lang="en-US" sz="1400" dirty="0"/>
          </a:p>
        </p:txBody>
      </p:sp>
      <p:cxnSp>
        <p:nvCxnSpPr>
          <p:cNvPr id="104" name="Straight Arrow Connector 103"/>
          <p:cNvCxnSpPr/>
          <p:nvPr/>
        </p:nvCxnSpPr>
        <p:spPr>
          <a:xfrm flipH="1" flipV="1">
            <a:off x="7180926" y="4835245"/>
            <a:ext cx="422007" cy="2837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8" name="TextBox 107"/>
          <p:cNvSpPr txBox="1"/>
          <p:nvPr/>
        </p:nvSpPr>
        <p:spPr>
          <a:xfrm>
            <a:off x="1" y="5464063"/>
            <a:ext cx="1648044" cy="830997"/>
          </a:xfrm>
          <a:prstGeom prst="rect">
            <a:avLst/>
          </a:prstGeom>
          <a:noFill/>
        </p:spPr>
        <p:txBody>
          <a:bodyPr wrap="square" rtlCol="0">
            <a:spAutoFit/>
          </a:bodyPr>
          <a:lstStyle/>
          <a:p>
            <a:pPr algn="ctr"/>
            <a:r>
              <a:rPr lang="en-US" sz="1600" dirty="0" smtClean="0"/>
              <a:t>Insufficient No.</a:t>
            </a:r>
          </a:p>
          <a:p>
            <a:pPr algn="ctr"/>
            <a:r>
              <a:rPr lang="en-US" sz="1600" dirty="0" smtClean="0"/>
              <a:t>Preventive maintenance</a:t>
            </a:r>
            <a:endParaRPr lang="en-US" sz="1600" dirty="0"/>
          </a:p>
        </p:txBody>
      </p:sp>
      <p:cxnSp>
        <p:nvCxnSpPr>
          <p:cNvPr id="110" name="Straight Arrow Connector 109"/>
          <p:cNvCxnSpPr/>
          <p:nvPr/>
        </p:nvCxnSpPr>
        <p:spPr>
          <a:xfrm flipV="1">
            <a:off x="509958" y="5331262"/>
            <a:ext cx="575756" cy="3292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2" name="Straight Arrow Connector 111"/>
          <p:cNvCxnSpPr/>
          <p:nvPr/>
        </p:nvCxnSpPr>
        <p:spPr>
          <a:xfrm flipV="1">
            <a:off x="1204080" y="5422111"/>
            <a:ext cx="858660" cy="5214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3" name="TextBox 112"/>
          <p:cNvSpPr txBox="1"/>
          <p:nvPr/>
        </p:nvSpPr>
        <p:spPr>
          <a:xfrm>
            <a:off x="2756150" y="5245720"/>
            <a:ext cx="1651727" cy="523220"/>
          </a:xfrm>
          <a:prstGeom prst="rect">
            <a:avLst/>
          </a:prstGeom>
          <a:noFill/>
        </p:spPr>
        <p:txBody>
          <a:bodyPr wrap="none" rtlCol="0">
            <a:spAutoFit/>
          </a:bodyPr>
          <a:lstStyle/>
          <a:p>
            <a:pPr algn="ctr"/>
            <a:r>
              <a:rPr lang="en-US" sz="1400" dirty="0" smtClean="0"/>
              <a:t>Insufficient No.</a:t>
            </a:r>
          </a:p>
          <a:p>
            <a:pPr algn="ctr"/>
            <a:r>
              <a:rPr lang="en-US" sz="1400" dirty="0" smtClean="0"/>
              <a:t>Outdated software</a:t>
            </a:r>
            <a:endParaRPr lang="en-US" sz="1400" dirty="0"/>
          </a:p>
        </p:txBody>
      </p:sp>
      <p:cxnSp>
        <p:nvCxnSpPr>
          <p:cNvPr id="115" name="Straight Arrow Connector 114"/>
          <p:cNvCxnSpPr>
            <a:endCxn id="45" idx="2"/>
          </p:cNvCxnSpPr>
          <p:nvPr/>
        </p:nvCxnSpPr>
        <p:spPr>
          <a:xfrm flipV="1">
            <a:off x="3221257" y="4984447"/>
            <a:ext cx="360757" cy="3067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7" name="Straight Arrow Connector 116"/>
          <p:cNvCxnSpPr>
            <a:stCxn id="113" idx="1"/>
          </p:cNvCxnSpPr>
          <p:nvPr/>
        </p:nvCxnSpPr>
        <p:spPr>
          <a:xfrm flipV="1">
            <a:off x="2756150" y="5083558"/>
            <a:ext cx="344769" cy="4237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8" name="TextBox 117"/>
          <p:cNvSpPr txBox="1"/>
          <p:nvPr/>
        </p:nvSpPr>
        <p:spPr>
          <a:xfrm>
            <a:off x="6921339" y="5570143"/>
            <a:ext cx="1193858" cy="923330"/>
          </a:xfrm>
          <a:prstGeom prst="rect">
            <a:avLst/>
          </a:prstGeom>
          <a:noFill/>
        </p:spPr>
        <p:txBody>
          <a:bodyPr wrap="square" rtlCol="0">
            <a:spAutoFit/>
          </a:bodyPr>
          <a:lstStyle/>
          <a:p>
            <a:pPr algn="ctr"/>
            <a:r>
              <a:rPr lang="en-US" dirty="0" smtClean="0"/>
              <a:t>Sharing of exam papers</a:t>
            </a:r>
            <a:endParaRPr lang="en-US" dirty="0"/>
          </a:p>
        </p:txBody>
      </p:sp>
      <p:cxnSp>
        <p:nvCxnSpPr>
          <p:cNvPr id="120" name="Straight Arrow Connector 119"/>
          <p:cNvCxnSpPr/>
          <p:nvPr/>
        </p:nvCxnSpPr>
        <p:spPr>
          <a:xfrm flipH="1" flipV="1">
            <a:off x="6666136" y="5386755"/>
            <a:ext cx="289069" cy="4650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1" name="TextBox 120"/>
          <p:cNvSpPr txBox="1"/>
          <p:nvPr/>
        </p:nvSpPr>
        <p:spPr>
          <a:xfrm>
            <a:off x="2279472" y="1211081"/>
            <a:ext cx="1469610" cy="830997"/>
          </a:xfrm>
          <a:prstGeom prst="rect">
            <a:avLst/>
          </a:prstGeom>
          <a:noFill/>
        </p:spPr>
        <p:txBody>
          <a:bodyPr wrap="square" rtlCol="0">
            <a:spAutoFit/>
          </a:bodyPr>
          <a:lstStyle/>
          <a:p>
            <a:pPr algn="ctr"/>
            <a:r>
              <a:rPr lang="en-US" sz="1600" dirty="0" smtClean="0"/>
              <a:t>Feedback not given to students</a:t>
            </a:r>
            <a:endParaRPr lang="en-US" sz="1600" dirty="0"/>
          </a:p>
        </p:txBody>
      </p:sp>
      <p:cxnSp>
        <p:nvCxnSpPr>
          <p:cNvPr id="123" name="Straight Arrow Connector 122"/>
          <p:cNvCxnSpPr>
            <a:endCxn id="37" idx="0"/>
          </p:cNvCxnSpPr>
          <p:nvPr/>
        </p:nvCxnSpPr>
        <p:spPr>
          <a:xfrm flipH="1">
            <a:off x="2783663" y="2042078"/>
            <a:ext cx="9206" cy="4160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4" name="TextBox 123"/>
          <p:cNvSpPr txBox="1"/>
          <p:nvPr/>
        </p:nvSpPr>
        <p:spPr>
          <a:xfrm>
            <a:off x="169533" y="3546528"/>
            <a:ext cx="2365965" cy="369332"/>
          </a:xfrm>
          <a:prstGeom prst="rect">
            <a:avLst/>
          </a:prstGeom>
          <a:noFill/>
        </p:spPr>
        <p:txBody>
          <a:bodyPr wrap="none" rtlCol="0">
            <a:spAutoFit/>
          </a:bodyPr>
          <a:lstStyle/>
          <a:p>
            <a:r>
              <a:rPr lang="en-US" dirty="0" smtClean="0"/>
              <a:t>Inconsistent methods</a:t>
            </a:r>
            <a:endParaRPr lang="en-US" dirty="0"/>
          </a:p>
        </p:txBody>
      </p:sp>
      <p:cxnSp>
        <p:nvCxnSpPr>
          <p:cNvPr id="126" name="Straight Arrow Connector 125"/>
          <p:cNvCxnSpPr/>
          <p:nvPr/>
        </p:nvCxnSpPr>
        <p:spPr>
          <a:xfrm flipV="1">
            <a:off x="823344" y="3223335"/>
            <a:ext cx="262370" cy="3231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7" name="TextBox 126"/>
          <p:cNvSpPr txBox="1"/>
          <p:nvPr/>
        </p:nvSpPr>
        <p:spPr>
          <a:xfrm>
            <a:off x="81909" y="2024546"/>
            <a:ext cx="1566135" cy="646331"/>
          </a:xfrm>
          <a:prstGeom prst="rect">
            <a:avLst/>
          </a:prstGeom>
          <a:noFill/>
        </p:spPr>
        <p:txBody>
          <a:bodyPr wrap="square" rtlCol="0">
            <a:spAutoFit/>
          </a:bodyPr>
          <a:lstStyle/>
          <a:p>
            <a:pPr algn="ctr"/>
            <a:r>
              <a:rPr lang="en-US" dirty="0" smtClean="0"/>
              <a:t>Delays in lesson topics</a:t>
            </a:r>
            <a:endParaRPr lang="en-US" dirty="0"/>
          </a:p>
        </p:txBody>
      </p:sp>
      <p:cxnSp>
        <p:nvCxnSpPr>
          <p:cNvPr id="129" name="Straight Arrow Connector 128"/>
          <p:cNvCxnSpPr/>
          <p:nvPr/>
        </p:nvCxnSpPr>
        <p:spPr>
          <a:xfrm>
            <a:off x="509958" y="2670877"/>
            <a:ext cx="344735" cy="27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0" name="TextBox 129"/>
          <p:cNvSpPr txBox="1"/>
          <p:nvPr/>
        </p:nvSpPr>
        <p:spPr>
          <a:xfrm>
            <a:off x="3221257" y="3552957"/>
            <a:ext cx="811144" cy="523220"/>
          </a:xfrm>
          <a:prstGeom prst="rect">
            <a:avLst/>
          </a:prstGeom>
          <a:noFill/>
        </p:spPr>
        <p:txBody>
          <a:bodyPr wrap="square" rtlCol="0">
            <a:spAutoFit/>
          </a:bodyPr>
          <a:lstStyle/>
          <a:p>
            <a:pPr algn="ctr"/>
            <a:r>
              <a:rPr lang="en-US" sz="1400" dirty="0" smtClean="0"/>
              <a:t>Limited Time</a:t>
            </a:r>
            <a:endParaRPr lang="en-US" sz="1400" dirty="0"/>
          </a:p>
        </p:txBody>
      </p:sp>
      <p:cxnSp>
        <p:nvCxnSpPr>
          <p:cNvPr id="132" name="Straight Arrow Connector 131"/>
          <p:cNvCxnSpPr>
            <a:stCxn id="130" idx="1"/>
            <a:endCxn id="35" idx="2"/>
          </p:cNvCxnSpPr>
          <p:nvPr/>
        </p:nvCxnSpPr>
        <p:spPr>
          <a:xfrm flipH="1" flipV="1">
            <a:off x="2962949" y="3464052"/>
            <a:ext cx="258308" cy="3505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r>
              <a:rPr lang="en-US" smtClean="0"/>
              <a:t>6-</a:t>
            </a:r>
            <a:fld id="{09A02BB9-3F86-4823-9A8F-6A16970CA7F2}" type="slidenum">
              <a:rPr lang="en-US" smtClean="0"/>
              <a:pPr/>
              <a:t>23</a:t>
            </a:fld>
            <a:endParaRPr lang="en-US" dirty="0"/>
          </a:p>
        </p:txBody>
      </p:sp>
      <p:sp>
        <p:nvSpPr>
          <p:cNvPr id="71" name="Oval 70"/>
          <p:cNvSpPr/>
          <p:nvPr/>
        </p:nvSpPr>
        <p:spPr>
          <a:xfrm>
            <a:off x="7130126" y="3291067"/>
            <a:ext cx="1875736" cy="1454819"/>
          </a:xfrm>
          <a:prstGeom prst="ellipse">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Focus Statement Problem</a:t>
            </a:r>
            <a:endParaRPr lang="en-US" b="1" dirty="0">
              <a:solidFill>
                <a:schemeClr val="tx1"/>
              </a:solidFill>
            </a:endParaRPr>
          </a:p>
        </p:txBody>
      </p:sp>
      <p:sp>
        <p:nvSpPr>
          <p:cNvPr id="67" name="TextBox 66"/>
          <p:cNvSpPr txBox="1"/>
          <p:nvPr/>
        </p:nvSpPr>
        <p:spPr>
          <a:xfrm>
            <a:off x="2321102" y="693705"/>
            <a:ext cx="1783573" cy="584775"/>
          </a:xfrm>
          <a:prstGeom prst="rect">
            <a:avLst/>
          </a:prstGeom>
          <a:noFill/>
        </p:spPr>
        <p:txBody>
          <a:bodyPr wrap="square" rtlCol="0">
            <a:spAutoFit/>
          </a:bodyPr>
          <a:lstStyle/>
          <a:p>
            <a:pPr algn="ctr"/>
            <a:r>
              <a:rPr lang="en-US" sz="3200" b="1" u="sng" dirty="0" smtClean="0">
                <a:solidFill>
                  <a:schemeClr val="tx2">
                    <a:lumMod val="75000"/>
                  </a:schemeClr>
                </a:solidFill>
                <a:latin typeface="Consolas" pitchFamily="49" charset="0"/>
                <a:cs typeface="Consolas" pitchFamily="49" charset="0"/>
              </a:rPr>
              <a:t>CAUSE</a:t>
            </a:r>
            <a:endParaRPr lang="en-US" sz="3200" b="1" u="sng" dirty="0">
              <a:solidFill>
                <a:schemeClr val="tx2">
                  <a:lumMod val="75000"/>
                </a:schemeClr>
              </a:solidFill>
              <a:latin typeface="Consolas" pitchFamily="49" charset="0"/>
              <a:cs typeface="Consolas" pitchFamily="49" charset="0"/>
            </a:endParaRPr>
          </a:p>
        </p:txBody>
      </p:sp>
      <p:sp>
        <p:nvSpPr>
          <p:cNvPr id="69" name="TextBox 68"/>
          <p:cNvSpPr txBox="1"/>
          <p:nvPr/>
        </p:nvSpPr>
        <p:spPr>
          <a:xfrm>
            <a:off x="7197809" y="727574"/>
            <a:ext cx="1783573" cy="584775"/>
          </a:xfrm>
          <a:prstGeom prst="rect">
            <a:avLst/>
          </a:prstGeom>
          <a:noFill/>
        </p:spPr>
        <p:txBody>
          <a:bodyPr wrap="square" rtlCol="0">
            <a:spAutoFit/>
          </a:bodyPr>
          <a:lstStyle/>
          <a:p>
            <a:pPr algn="ctr"/>
            <a:r>
              <a:rPr lang="en-US" sz="3200" b="1" u="sng" dirty="0" smtClean="0">
                <a:solidFill>
                  <a:schemeClr val="tx2">
                    <a:lumMod val="75000"/>
                  </a:schemeClr>
                </a:solidFill>
                <a:latin typeface="Consolas" pitchFamily="49" charset="0"/>
                <a:cs typeface="Consolas" pitchFamily="49" charset="0"/>
              </a:rPr>
              <a:t>EFFECT</a:t>
            </a:r>
            <a:endParaRPr lang="en-US" sz="3200" b="1" u="sng" dirty="0">
              <a:solidFill>
                <a:schemeClr val="tx2">
                  <a:lumMod val="75000"/>
                </a:schemeClr>
              </a:solidFill>
              <a:latin typeface="Consolas" pitchFamily="49" charset="0"/>
              <a:cs typeface="Consolas" pitchFamily="49" charset="0"/>
            </a:endParaRPr>
          </a:p>
        </p:txBody>
      </p:sp>
      <p:cxnSp>
        <p:nvCxnSpPr>
          <p:cNvPr id="78" name="Straight Connector 77"/>
          <p:cNvCxnSpPr/>
          <p:nvPr/>
        </p:nvCxnSpPr>
        <p:spPr>
          <a:xfrm>
            <a:off x="6987290" y="778370"/>
            <a:ext cx="0" cy="5715103"/>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02339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1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1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0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1"/>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4"/>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27"/>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24"/>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37"/>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121"/>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35"/>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P spid="15" grpId="0"/>
      <p:bldP spid="16" grpId="0"/>
      <p:bldP spid="24" grpId="0"/>
      <p:bldP spid="25" grpId="0"/>
      <p:bldP spid="26" grpId="0"/>
      <p:bldP spid="34" grpId="0"/>
      <p:bldP spid="35" grpId="0"/>
      <p:bldP spid="37" grpId="0"/>
      <p:bldP spid="45" grpId="0"/>
      <p:bldP spid="46" grpId="0"/>
      <p:bldP spid="73" grpId="0"/>
      <p:bldP spid="79" grpId="0"/>
      <p:bldP spid="80" grpId="0"/>
      <p:bldP spid="87" grpId="0"/>
      <p:bldP spid="92" grpId="0"/>
      <p:bldP spid="95" grpId="0"/>
      <p:bldP spid="102" grpId="0"/>
      <p:bldP spid="108" grpId="0"/>
      <p:bldP spid="113" grpId="0"/>
      <p:bldP spid="118" grpId="0"/>
      <p:bldP spid="121" grpId="0"/>
      <p:bldP spid="124" grpId="0"/>
      <p:bldP spid="127" grpId="0"/>
      <p:bldP spid="130" grpId="0"/>
      <p:bldP spid="7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6346" y="194159"/>
            <a:ext cx="7530707" cy="1143000"/>
          </a:xfrm>
        </p:spPr>
        <p:txBody>
          <a:bodyPr/>
          <a:lstStyle/>
          <a:p>
            <a:pPr algn="ctr"/>
            <a:r>
              <a:rPr lang="en-US" sz="3200" dirty="0" smtClean="0"/>
              <a:t>Cause and Effect Analysis</a:t>
            </a:r>
            <a:br>
              <a:rPr lang="en-US" sz="3200" dirty="0" smtClean="0"/>
            </a:br>
            <a:r>
              <a:rPr lang="en-US" sz="3200" b="1" dirty="0" smtClean="0"/>
              <a:t>PRIME U</a:t>
            </a:r>
            <a:endParaRPr lang="en-US" sz="3200" b="1" dirty="0"/>
          </a:p>
        </p:txBody>
      </p:sp>
      <p:sp>
        <p:nvSpPr>
          <p:cNvPr id="5" name="Line 5"/>
          <p:cNvSpPr>
            <a:spLocks noChangeShapeType="1"/>
          </p:cNvSpPr>
          <p:nvPr/>
        </p:nvSpPr>
        <p:spPr bwMode="auto">
          <a:xfrm flipV="1">
            <a:off x="509958" y="4020286"/>
            <a:ext cx="6837263" cy="1383"/>
          </a:xfrm>
          <a:prstGeom prst="line">
            <a:avLst/>
          </a:prstGeom>
          <a:noFill/>
          <a:ln w="57150">
            <a:solidFill>
              <a:srgbClr val="00CC00"/>
            </a:solidFill>
            <a:round/>
            <a:headEnd type="none" w="sm" len="sm"/>
            <a:tailEnd type="triangl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0" rIns="0" anchor="ctr">
            <a:spAutoFit/>
          </a:bodyPr>
          <a:lstStyle/>
          <a:p>
            <a:endParaRPr lang="en-US"/>
          </a:p>
        </p:txBody>
      </p:sp>
      <p:sp>
        <p:nvSpPr>
          <p:cNvPr id="8" name="Line 8"/>
          <p:cNvSpPr>
            <a:spLocks noChangeShapeType="1"/>
          </p:cNvSpPr>
          <p:nvPr/>
        </p:nvSpPr>
        <p:spPr bwMode="auto">
          <a:xfrm rot="13584995">
            <a:off x="5662920" y="4114800"/>
            <a:ext cx="914400" cy="1524000"/>
          </a:xfrm>
          <a:prstGeom prst="line">
            <a:avLst/>
          </a:prstGeom>
          <a:noFill/>
          <a:ln w="38100">
            <a:solidFill>
              <a:srgbClr val="00CC00"/>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rIns="0" anchor="ctr">
            <a:spAutoFit/>
          </a:bodyPr>
          <a:lstStyle/>
          <a:p>
            <a:endParaRPr lang="en-US"/>
          </a:p>
        </p:txBody>
      </p:sp>
      <p:sp>
        <p:nvSpPr>
          <p:cNvPr id="9" name="Line 9"/>
          <p:cNvSpPr>
            <a:spLocks noChangeShapeType="1"/>
          </p:cNvSpPr>
          <p:nvPr/>
        </p:nvSpPr>
        <p:spPr bwMode="auto">
          <a:xfrm rot="13584995">
            <a:off x="2257644" y="4114800"/>
            <a:ext cx="914400" cy="1524000"/>
          </a:xfrm>
          <a:prstGeom prst="line">
            <a:avLst/>
          </a:prstGeom>
          <a:noFill/>
          <a:ln w="38100">
            <a:solidFill>
              <a:srgbClr val="00CC00"/>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rIns="0" anchor="ctr">
            <a:spAutoFit/>
          </a:bodyPr>
          <a:lstStyle/>
          <a:p>
            <a:endParaRPr lang="en-US"/>
          </a:p>
        </p:txBody>
      </p:sp>
      <p:sp>
        <p:nvSpPr>
          <p:cNvPr id="12" name="Text Box 12"/>
          <p:cNvSpPr txBox="1">
            <a:spLocks noChangeArrowheads="1"/>
          </p:cNvSpPr>
          <p:nvPr/>
        </p:nvSpPr>
        <p:spPr bwMode="auto">
          <a:xfrm>
            <a:off x="1648044" y="5715000"/>
            <a:ext cx="1573213" cy="457200"/>
          </a:xfrm>
          <a:prstGeom prst="rect">
            <a:avLst/>
          </a:prstGeom>
          <a:solidFill>
            <a:srgbClr val="00CC00"/>
          </a:solidFill>
          <a:ln>
            <a:noFill/>
          </a:ln>
          <a:effectLst/>
          <a:extLs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rIns="0" anchor="ctr">
            <a:spAutoFit/>
          </a:bodyPr>
          <a:lstStyle/>
          <a:p>
            <a:pPr algn="ctr"/>
            <a:r>
              <a:rPr lang="en-US" sz="2400" b="1">
                <a:latin typeface="Arial" charset="0"/>
              </a:rPr>
              <a:t>Equipment</a:t>
            </a:r>
          </a:p>
        </p:txBody>
      </p:sp>
      <p:sp>
        <p:nvSpPr>
          <p:cNvPr id="13" name="Text Box 13"/>
          <p:cNvSpPr txBox="1">
            <a:spLocks noChangeArrowheads="1"/>
          </p:cNvSpPr>
          <p:nvPr/>
        </p:nvSpPr>
        <p:spPr bwMode="auto">
          <a:xfrm>
            <a:off x="5586720" y="5943600"/>
            <a:ext cx="0" cy="457200"/>
          </a:xfrm>
          <a:prstGeom prst="rect">
            <a:avLst/>
          </a:prstGeom>
          <a:solidFill>
            <a:srgbClr val="00CC00"/>
          </a:solidFill>
          <a:ln>
            <a:noFill/>
          </a:ln>
          <a:effectLst/>
          <a:extLs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rIns="0" anchor="ctr">
            <a:spAutoFit/>
          </a:bodyPr>
          <a:lstStyle/>
          <a:p>
            <a:pPr algn="ctr"/>
            <a:endParaRPr lang="en-US" sz="2400" b="1">
              <a:latin typeface="Arial" charset="0"/>
            </a:endParaRPr>
          </a:p>
        </p:txBody>
      </p:sp>
      <p:sp>
        <p:nvSpPr>
          <p:cNvPr id="14" name="Text Box 14"/>
          <p:cNvSpPr txBox="1">
            <a:spLocks noChangeArrowheads="1"/>
          </p:cNvSpPr>
          <p:nvPr/>
        </p:nvSpPr>
        <p:spPr bwMode="auto">
          <a:xfrm>
            <a:off x="4763991" y="5528102"/>
            <a:ext cx="2053447" cy="830997"/>
          </a:xfrm>
          <a:prstGeom prst="rect">
            <a:avLst/>
          </a:prstGeom>
          <a:solidFill>
            <a:srgbClr val="00CC00"/>
          </a:solidFill>
          <a:ln>
            <a:noFill/>
          </a:ln>
          <a:effectLst/>
          <a:extLs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rIns="0" anchor="ctr">
            <a:spAutoFit/>
          </a:bodyPr>
          <a:lstStyle/>
          <a:p>
            <a:pPr algn="ctr"/>
            <a:r>
              <a:rPr lang="en-US" sz="2400" b="1" dirty="0" smtClean="0">
                <a:latin typeface="Arial" charset="0"/>
              </a:rPr>
              <a:t>Raw Materials</a:t>
            </a:r>
          </a:p>
          <a:p>
            <a:pPr algn="ctr"/>
            <a:r>
              <a:rPr lang="en-US" sz="2400" b="1" dirty="0" smtClean="0">
                <a:latin typeface="Arial" charset="0"/>
              </a:rPr>
              <a:t>And Supplies</a:t>
            </a:r>
            <a:endParaRPr lang="en-US" sz="2400" b="1" dirty="0">
              <a:latin typeface="Arial" charset="0"/>
            </a:endParaRPr>
          </a:p>
        </p:txBody>
      </p:sp>
      <p:cxnSp>
        <p:nvCxnSpPr>
          <p:cNvPr id="28" name="Straight Arrow Connector 27"/>
          <p:cNvCxnSpPr/>
          <p:nvPr/>
        </p:nvCxnSpPr>
        <p:spPr>
          <a:xfrm>
            <a:off x="4805232" y="4978005"/>
            <a:ext cx="128112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H="1">
            <a:off x="6201811" y="4583558"/>
            <a:ext cx="785479" cy="315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H="1">
            <a:off x="6086352" y="5262061"/>
            <a:ext cx="9009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flipH="1">
            <a:off x="2660462" y="4998141"/>
            <a:ext cx="156184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a:off x="823344" y="4583558"/>
            <a:ext cx="196952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a:off x="888559" y="5331262"/>
            <a:ext cx="170239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Line 6"/>
          <p:cNvSpPr>
            <a:spLocks noChangeShapeType="1"/>
          </p:cNvSpPr>
          <p:nvPr/>
        </p:nvSpPr>
        <p:spPr bwMode="auto">
          <a:xfrm>
            <a:off x="6227616" y="2438400"/>
            <a:ext cx="990600" cy="1600200"/>
          </a:xfrm>
          <a:prstGeom prst="line">
            <a:avLst/>
          </a:prstGeom>
          <a:noFill/>
          <a:ln w="38100">
            <a:solidFill>
              <a:srgbClr val="00CC00"/>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rIns="0" anchor="ctr">
            <a:spAutoFit/>
          </a:bodyPr>
          <a:lstStyle/>
          <a:p>
            <a:endParaRPr lang="en-US"/>
          </a:p>
        </p:txBody>
      </p:sp>
      <p:sp>
        <p:nvSpPr>
          <p:cNvPr id="10" name="Text Box 10"/>
          <p:cNvSpPr txBox="1">
            <a:spLocks noChangeArrowheads="1"/>
          </p:cNvSpPr>
          <p:nvPr/>
        </p:nvSpPr>
        <p:spPr bwMode="auto">
          <a:xfrm>
            <a:off x="5797609" y="1978968"/>
            <a:ext cx="1215076" cy="461665"/>
          </a:xfrm>
          <a:prstGeom prst="rect">
            <a:avLst/>
          </a:prstGeom>
          <a:solidFill>
            <a:srgbClr val="00CC00"/>
          </a:solidFill>
          <a:ln>
            <a:noFill/>
          </a:ln>
          <a:effectLst/>
          <a:extLs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rIns="0" anchor="ctr">
            <a:spAutoFit/>
          </a:bodyPr>
          <a:lstStyle/>
          <a:p>
            <a:pPr algn="ctr"/>
            <a:r>
              <a:rPr lang="en-US" sz="2400" b="1" dirty="0" smtClean="0">
                <a:latin typeface="Arial" charset="0"/>
              </a:rPr>
              <a:t>Persons</a:t>
            </a:r>
          </a:p>
        </p:txBody>
      </p:sp>
      <p:cxnSp>
        <p:nvCxnSpPr>
          <p:cNvPr id="18" name="Straight Arrow Connector 17"/>
          <p:cNvCxnSpPr/>
          <p:nvPr/>
        </p:nvCxnSpPr>
        <p:spPr>
          <a:xfrm flipH="1">
            <a:off x="6478459" y="2810819"/>
            <a:ext cx="534226" cy="64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5835460" y="3412956"/>
            <a:ext cx="971308" cy="373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Line 7"/>
          <p:cNvSpPr>
            <a:spLocks noChangeShapeType="1"/>
          </p:cNvSpPr>
          <p:nvPr/>
        </p:nvSpPr>
        <p:spPr bwMode="auto">
          <a:xfrm>
            <a:off x="2590949" y="2438400"/>
            <a:ext cx="967989" cy="1600200"/>
          </a:xfrm>
          <a:prstGeom prst="line">
            <a:avLst/>
          </a:prstGeom>
          <a:noFill/>
          <a:ln w="38100">
            <a:solidFill>
              <a:srgbClr val="00CC00"/>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0" rIns="0" anchor="ctr">
            <a:spAutoFit/>
          </a:bodyPr>
          <a:lstStyle/>
          <a:p>
            <a:endParaRPr lang="en-US" dirty="0"/>
          </a:p>
        </p:txBody>
      </p:sp>
      <p:sp>
        <p:nvSpPr>
          <p:cNvPr id="11" name="Text Box 11"/>
          <p:cNvSpPr txBox="1">
            <a:spLocks noChangeArrowheads="1"/>
          </p:cNvSpPr>
          <p:nvPr/>
        </p:nvSpPr>
        <p:spPr bwMode="auto">
          <a:xfrm>
            <a:off x="2033241" y="2012248"/>
            <a:ext cx="1093248" cy="459432"/>
          </a:xfrm>
          <a:prstGeom prst="rect">
            <a:avLst/>
          </a:prstGeom>
          <a:solidFill>
            <a:srgbClr val="00CC00"/>
          </a:solidFill>
          <a:ln>
            <a:noFill/>
          </a:ln>
          <a:effectLst/>
          <a:extLs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0" rIns="0" anchor="ctr">
            <a:spAutoFit/>
          </a:bodyPr>
          <a:lstStyle/>
          <a:p>
            <a:pPr algn="ctr"/>
            <a:r>
              <a:rPr lang="en-US" sz="2400" b="1" dirty="0" smtClean="0">
                <a:latin typeface="Arial" charset="0"/>
              </a:rPr>
              <a:t>Method</a:t>
            </a:r>
            <a:endParaRPr lang="en-US" sz="2000" b="1" dirty="0">
              <a:latin typeface="Arial" charset="0"/>
            </a:endParaRPr>
          </a:p>
        </p:txBody>
      </p:sp>
      <p:cxnSp>
        <p:nvCxnSpPr>
          <p:cNvPr id="39" name="Straight Arrow Connector 38"/>
          <p:cNvCxnSpPr/>
          <p:nvPr/>
        </p:nvCxnSpPr>
        <p:spPr>
          <a:xfrm flipH="1" flipV="1">
            <a:off x="2863418" y="2895175"/>
            <a:ext cx="1173001" cy="11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1898464" y="3319981"/>
            <a:ext cx="121232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H="1">
            <a:off x="3278391" y="3599516"/>
            <a:ext cx="10993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r>
              <a:rPr lang="en-US" smtClean="0"/>
              <a:t>6-</a:t>
            </a:r>
            <a:fld id="{09A02BB9-3F86-4823-9A8F-6A16970CA7F2}" type="slidenum">
              <a:rPr lang="en-US" smtClean="0"/>
              <a:pPr/>
              <a:t>24</a:t>
            </a:fld>
            <a:endParaRPr lang="en-US" dirty="0"/>
          </a:p>
        </p:txBody>
      </p:sp>
      <p:sp>
        <p:nvSpPr>
          <p:cNvPr id="93" name="Line 7"/>
          <p:cNvSpPr>
            <a:spLocks noChangeShapeType="1"/>
          </p:cNvSpPr>
          <p:nvPr/>
        </p:nvSpPr>
        <p:spPr bwMode="auto">
          <a:xfrm>
            <a:off x="5012267" y="2438400"/>
            <a:ext cx="1001960" cy="1583270"/>
          </a:xfrm>
          <a:prstGeom prst="line">
            <a:avLst/>
          </a:prstGeom>
          <a:noFill/>
          <a:ln w="38100">
            <a:solidFill>
              <a:srgbClr val="00CC00"/>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0" rIns="0" anchor="ctr">
            <a:spAutoFit/>
          </a:bodyPr>
          <a:lstStyle/>
          <a:p>
            <a:endParaRPr lang="en-US" dirty="0"/>
          </a:p>
        </p:txBody>
      </p:sp>
      <p:sp>
        <p:nvSpPr>
          <p:cNvPr id="96" name="Text Box 11"/>
          <p:cNvSpPr txBox="1">
            <a:spLocks noChangeArrowheads="1"/>
          </p:cNvSpPr>
          <p:nvPr/>
        </p:nvSpPr>
        <p:spPr bwMode="auto">
          <a:xfrm>
            <a:off x="3816814" y="1994202"/>
            <a:ext cx="1804192" cy="461665"/>
          </a:xfrm>
          <a:prstGeom prst="rect">
            <a:avLst/>
          </a:prstGeom>
          <a:solidFill>
            <a:srgbClr val="00CC00"/>
          </a:solidFill>
          <a:ln>
            <a:noFill/>
          </a:ln>
          <a:effectLst/>
          <a:extLs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0" rIns="0" anchor="ctr">
            <a:spAutoFit/>
          </a:bodyPr>
          <a:lstStyle/>
          <a:p>
            <a:pPr algn="ctr"/>
            <a:r>
              <a:rPr lang="en-US" sz="2400" b="1" dirty="0" smtClean="0">
                <a:latin typeface="Arial" charset="0"/>
              </a:rPr>
              <a:t>Information</a:t>
            </a:r>
            <a:endParaRPr lang="en-US" sz="2000" b="1" dirty="0">
              <a:latin typeface="Arial" charset="0"/>
            </a:endParaRPr>
          </a:p>
        </p:txBody>
      </p:sp>
      <p:sp>
        <p:nvSpPr>
          <p:cNvPr id="90" name="Text Box 11"/>
          <p:cNvSpPr txBox="1">
            <a:spLocks noChangeArrowheads="1"/>
          </p:cNvSpPr>
          <p:nvPr/>
        </p:nvSpPr>
        <p:spPr bwMode="auto">
          <a:xfrm>
            <a:off x="221413" y="1994202"/>
            <a:ext cx="1251962" cy="461665"/>
          </a:xfrm>
          <a:prstGeom prst="rect">
            <a:avLst/>
          </a:prstGeom>
          <a:solidFill>
            <a:srgbClr val="00CC00"/>
          </a:solidFill>
          <a:ln>
            <a:noFill/>
          </a:ln>
          <a:effectLst/>
          <a:extLs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0" rIns="0" anchor="ctr">
            <a:spAutoFit/>
          </a:bodyPr>
          <a:lstStyle/>
          <a:p>
            <a:pPr algn="ctr"/>
            <a:r>
              <a:rPr lang="en-US" sz="2400" b="1" dirty="0" smtClean="0">
                <a:latin typeface="Arial" charset="0"/>
              </a:rPr>
              <a:t>Utilities</a:t>
            </a:r>
            <a:endParaRPr lang="en-US" sz="2000" b="1" dirty="0">
              <a:latin typeface="Arial" charset="0"/>
            </a:endParaRPr>
          </a:p>
        </p:txBody>
      </p:sp>
      <p:sp>
        <p:nvSpPr>
          <p:cNvPr id="91" name="Line 7"/>
          <p:cNvSpPr>
            <a:spLocks noChangeShapeType="1"/>
          </p:cNvSpPr>
          <p:nvPr/>
        </p:nvSpPr>
        <p:spPr bwMode="auto">
          <a:xfrm>
            <a:off x="823344" y="2437814"/>
            <a:ext cx="922036" cy="1600786"/>
          </a:xfrm>
          <a:prstGeom prst="line">
            <a:avLst/>
          </a:prstGeom>
          <a:noFill/>
          <a:ln w="38100">
            <a:solidFill>
              <a:srgbClr val="00CC00"/>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0" rIns="0" anchor="ctr">
            <a:spAutoFit/>
          </a:bodyPr>
          <a:lstStyle/>
          <a:p>
            <a:endParaRPr lang="en-US" dirty="0"/>
          </a:p>
        </p:txBody>
      </p:sp>
      <p:sp>
        <p:nvSpPr>
          <p:cNvPr id="103" name="Oval 102"/>
          <p:cNvSpPr/>
          <p:nvPr/>
        </p:nvSpPr>
        <p:spPr>
          <a:xfrm>
            <a:off x="7370613" y="3477330"/>
            <a:ext cx="1635249" cy="1079363"/>
          </a:xfrm>
          <a:prstGeom prst="ellipse">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Problem</a:t>
            </a:r>
            <a:endParaRPr lang="en-US" b="1" dirty="0">
              <a:solidFill>
                <a:schemeClr val="tx1"/>
              </a:solidFill>
            </a:endParaRPr>
          </a:p>
        </p:txBody>
      </p:sp>
      <p:cxnSp>
        <p:nvCxnSpPr>
          <p:cNvPr id="109" name="Straight Arrow Connector 108"/>
          <p:cNvCxnSpPr/>
          <p:nvPr/>
        </p:nvCxnSpPr>
        <p:spPr>
          <a:xfrm>
            <a:off x="696221" y="3607845"/>
            <a:ext cx="77207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4" name="Straight Arrow Connector 113"/>
          <p:cNvCxnSpPr/>
          <p:nvPr/>
        </p:nvCxnSpPr>
        <p:spPr>
          <a:xfrm>
            <a:off x="4641613" y="2964394"/>
            <a:ext cx="77207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6" name="Straight Arrow Connector 115"/>
          <p:cNvCxnSpPr/>
          <p:nvPr/>
        </p:nvCxnSpPr>
        <p:spPr>
          <a:xfrm flipH="1">
            <a:off x="1026036" y="2827755"/>
            <a:ext cx="728960" cy="64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9" name="TextBox 118"/>
          <p:cNvSpPr txBox="1"/>
          <p:nvPr/>
        </p:nvSpPr>
        <p:spPr>
          <a:xfrm>
            <a:off x="2659762" y="1337159"/>
            <a:ext cx="1783573" cy="584775"/>
          </a:xfrm>
          <a:prstGeom prst="rect">
            <a:avLst/>
          </a:prstGeom>
          <a:noFill/>
        </p:spPr>
        <p:txBody>
          <a:bodyPr wrap="square" rtlCol="0">
            <a:spAutoFit/>
          </a:bodyPr>
          <a:lstStyle/>
          <a:p>
            <a:pPr algn="ctr"/>
            <a:r>
              <a:rPr lang="en-US" sz="3200" b="1" u="sng" dirty="0" smtClean="0">
                <a:solidFill>
                  <a:schemeClr val="tx2">
                    <a:lumMod val="75000"/>
                  </a:schemeClr>
                </a:solidFill>
                <a:latin typeface="Consolas" pitchFamily="49" charset="0"/>
                <a:cs typeface="Consolas" pitchFamily="49" charset="0"/>
              </a:rPr>
              <a:t>CAUSE</a:t>
            </a:r>
            <a:endParaRPr lang="en-US" sz="3200" b="1" u="sng" dirty="0">
              <a:solidFill>
                <a:schemeClr val="tx2">
                  <a:lumMod val="75000"/>
                </a:schemeClr>
              </a:solidFill>
              <a:latin typeface="Consolas" pitchFamily="49" charset="0"/>
              <a:cs typeface="Consolas" pitchFamily="49" charset="0"/>
            </a:endParaRPr>
          </a:p>
        </p:txBody>
      </p:sp>
      <p:sp>
        <p:nvSpPr>
          <p:cNvPr id="128" name="TextBox 127"/>
          <p:cNvSpPr txBox="1"/>
          <p:nvPr/>
        </p:nvSpPr>
        <p:spPr>
          <a:xfrm>
            <a:off x="7197809" y="1337162"/>
            <a:ext cx="1783573" cy="584775"/>
          </a:xfrm>
          <a:prstGeom prst="rect">
            <a:avLst/>
          </a:prstGeom>
          <a:noFill/>
        </p:spPr>
        <p:txBody>
          <a:bodyPr wrap="square" rtlCol="0">
            <a:spAutoFit/>
          </a:bodyPr>
          <a:lstStyle/>
          <a:p>
            <a:pPr algn="ctr"/>
            <a:r>
              <a:rPr lang="en-US" sz="3200" b="1" u="sng" dirty="0" smtClean="0">
                <a:solidFill>
                  <a:schemeClr val="tx2">
                    <a:lumMod val="75000"/>
                  </a:schemeClr>
                </a:solidFill>
                <a:latin typeface="Consolas" pitchFamily="49" charset="0"/>
                <a:cs typeface="Consolas" pitchFamily="49" charset="0"/>
              </a:rPr>
              <a:t>EFFECT</a:t>
            </a:r>
            <a:endParaRPr lang="en-US" sz="3200" b="1" u="sng" dirty="0">
              <a:solidFill>
                <a:schemeClr val="tx2">
                  <a:lumMod val="75000"/>
                </a:schemeClr>
              </a:solidFill>
              <a:latin typeface="Consolas" pitchFamily="49" charset="0"/>
              <a:cs typeface="Consolas" pitchFamily="49" charset="0"/>
            </a:endParaRPr>
          </a:p>
        </p:txBody>
      </p:sp>
      <p:cxnSp>
        <p:nvCxnSpPr>
          <p:cNvPr id="133" name="Straight Connector 132"/>
          <p:cNvCxnSpPr/>
          <p:nvPr/>
        </p:nvCxnSpPr>
        <p:spPr>
          <a:xfrm>
            <a:off x="7218216" y="1337159"/>
            <a:ext cx="0" cy="4835041"/>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0233996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2925"/>
            <a:ext cx="6934200" cy="1143000"/>
          </a:xfrm>
        </p:spPr>
        <p:txBody>
          <a:bodyPr/>
          <a:lstStyle/>
          <a:p>
            <a:r>
              <a:rPr lang="en-US" dirty="0" smtClean="0"/>
              <a:t>Mistakes in C &amp; E Diagram</a:t>
            </a:r>
            <a:endParaRPr lang="en-US" dirty="0"/>
          </a:p>
        </p:txBody>
      </p:sp>
      <p:sp>
        <p:nvSpPr>
          <p:cNvPr id="3" name="Content Placeholder 2"/>
          <p:cNvSpPr>
            <a:spLocks noGrp="1"/>
          </p:cNvSpPr>
          <p:nvPr>
            <p:ph idx="1"/>
          </p:nvPr>
        </p:nvSpPr>
        <p:spPr>
          <a:xfrm>
            <a:off x="457200" y="2379124"/>
            <a:ext cx="8229600" cy="4221163"/>
          </a:xfrm>
        </p:spPr>
        <p:txBody>
          <a:bodyPr/>
          <a:lstStyle/>
          <a:p>
            <a:pPr marL="514350" indent="-514350">
              <a:buFont typeface="+mj-lt"/>
              <a:buAutoNum type="arabicPeriod"/>
            </a:pPr>
            <a:r>
              <a:rPr lang="en-US" dirty="0"/>
              <a:t>Too many categories but lack </a:t>
            </a:r>
            <a:r>
              <a:rPr lang="en-US" dirty="0" smtClean="0"/>
              <a:t>details</a:t>
            </a:r>
          </a:p>
          <a:p>
            <a:pPr marL="514350" indent="-514350">
              <a:buFont typeface="+mj-lt"/>
              <a:buAutoNum type="arabicPeriod"/>
            </a:pPr>
            <a:r>
              <a:rPr lang="en-US" dirty="0"/>
              <a:t>Too focused on a specific </a:t>
            </a:r>
            <a:r>
              <a:rPr lang="en-US" dirty="0" smtClean="0"/>
              <a:t>category</a:t>
            </a:r>
          </a:p>
          <a:p>
            <a:pPr marL="514350" indent="-514350">
              <a:buFont typeface="+mj-lt"/>
              <a:buAutoNum type="arabicPeriod"/>
            </a:pPr>
            <a:r>
              <a:rPr lang="en-US" dirty="0"/>
              <a:t>Limited to a category</a:t>
            </a:r>
          </a:p>
          <a:p>
            <a:pPr marL="514350" indent="-514350">
              <a:buFont typeface="+mj-lt"/>
              <a:buAutoNum type="arabicPeriod"/>
            </a:pPr>
            <a:r>
              <a:rPr lang="en-US" dirty="0" smtClean="0"/>
              <a:t>Lack of depth</a:t>
            </a:r>
            <a:endParaRPr lang="en-US" dirty="0"/>
          </a:p>
          <a:p>
            <a:pPr marL="514350" indent="-514350">
              <a:buFont typeface="+mj-lt"/>
              <a:buAutoNum type="arabicPeriod"/>
            </a:pPr>
            <a:endParaRPr lang="en-US" dirty="0"/>
          </a:p>
          <a:p>
            <a:pPr marL="514350"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r>
              <a:rPr lang="en-US" smtClean="0"/>
              <a:t>6-</a:t>
            </a:r>
            <a:fld id="{09A02BB9-3F86-4823-9A8F-6A16970CA7F2}" type="slidenum">
              <a:rPr lang="en-US" smtClean="0"/>
              <a:pPr/>
              <a:t>25</a:t>
            </a:fld>
            <a:endParaRPr lang="en-US" dirty="0"/>
          </a:p>
        </p:txBody>
      </p:sp>
    </p:spTree>
    <p:extLst>
      <p:ext uri="{BB962C8B-B14F-4D97-AF65-F5344CB8AC3E}">
        <p14:creationId xmlns="" xmlns:p14="http://schemas.microsoft.com/office/powerpoint/2010/main" val="16365113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t>Mistakes in C &amp; E Diagram #1</a:t>
            </a:r>
            <a:endParaRPr lang="en-US" dirty="0"/>
          </a:p>
        </p:txBody>
      </p:sp>
      <p:sp>
        <p:nvSpPr>
          <p:cNvPr id="3" name="Content Placeholder 2"/>
          <p:cNvSpPr>
            <a:spLocks noGrp="1"/>
          </p:cNvSpPr>
          <p:nvPr>
            <p:ph idx="1"/>
          </p:nvPr>
        </p:nvSpPr>
        <p:spPr/>
        <p:txBody>
          <a:bodyPr/>
          <a:lstStyle/>
          <a:p>
            <a:r>
              <a:rPr lang="en-US" dirty="0" smtClean="0"/>
              <a:t>Too many categories but lack details</a:t>
            </a:r>
          </a:p>
        </p:txBody>
      </p:sp>
      <p:pic>
        <p:nvPicPr>
          <p:cNvPr id="4" name="Picture 3"/>
          <p:cNvPicPr>
            <a:picLocks noChangeAspect="1"/>
          </p:cNvPicPr>
          <p:nvPr/>
        </p:nvPicPr>
        <p:blipFill>
          <a:blip r:embed="rId2"/>
          <a:stretch>
            <a:fillRect/>
          </a:stretch>
        </p:blipFill>
        <p:spPr>
          <a:xfrm>
            <a:off x="1016000" y="2962170"/>
            <a:ext cx="7099300" cy="2603500"/>
          </a:xfrm>
          <a:prstGeom prst="rect">
            <a:avLst/>
          </a:prstGeom>
        </p:spPr>
      </p:pic>
      <p:sp>
        <p:nvSpPr>
          <p:cNvPr id="5" name="Slide Number Placeholder 4"/>
          <p:cNvSpPr>
            <a:spLocks noGrp="1"/>
          </p:cNvSpPr>
          <p:nvPr>
            <p:ph type="sldNum" sz="quarter" idx="12"/>
          </p:nvPr>
        </p:nvSpPr>
        <p:spPr/>
        <p:txBody>
          <a:bodyPr/>
          <a:lstStyle/>
          <a:p>
            <a:r>
              <a:rPr lang="en-US" smtClean="0"/>
              <a:t>6-</a:t>
            </a:r>
            <a:fld id="{09A02BB9-3F86-4823-9A8F-6A16970CA7F2}" type="slidenum">
              <a:rPr lang="en-US" smtClean="0"/>
              <a:pPr/>
              <a:t>26</a:t>
            </a:fld>
            <a:endParaRPr lang="en-US" dirty="0"/>
          </a:p>
        </p:txBody>
      </p:sp>
    </p:spTree>
    <p:extLst>
      <p:ext uri="{BB962C8B-B14F-4D97-AF65-F5344CB8AC3E}">
        <p14:creationId xmlns="" xmlns:p14="http://schemas.microsoft.com/office/powerpoint/2010/main" val="20886188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a:t>Mistakes in </a:t>
            </a:r>
            <a:r>
              <a:rPr lang="en-US" dirty="0" smtClean="0"/>
              <a:t>C &amp; E Diagram #2</a:t>
            </a:r>
            <a:endParaRPr lang="en-US" dirty="0"/>
          </a:p>
        </p:txBody>
      </p:sp>
      <p:sp>
        <p:nvSpPr>
          <p:cNvPr id="3" name="Content Placeholder 2"/>
          <p:cNvSpPr>
            <a:spLocks noGrp="1"/>
          </p:cNvSpPr>
          <p:nvPr>
            <p:ph idx="1"/>
          </p:nvPr>
        </p:nvSpPr>
        <p:spPr/>
        <p:txBody>
          <a:bodyPr/>
          <a:lstStyle/>
          <a:p>
            <a:r>
              <a:rPr lang="en-US" dirty="0" smtClean="0"/>
              <a:t>Too focused on a specific category</a:t>
            </a:r>
            <a:endParaRPr lang="en-US" dirty="0"/>
          </a:p>
        </p:txBody>
      </p:sp>
      <p:pic>
        <p:nvPicPr>
          <p:cNvPr id="4" name="Picture 3"/>
          <p:cNvPicPr>
            <a:picLocks noChangeAspect="1"/>
          </p:cNvPicPr>
          <p:nvPr/>
        </p:nvPicPr>
        <p:blipFill>
          <a:blip r:embed="rId2"/>
          <a:stretch>
            <a:fillRect/>
          </a:stretch>
        </p:blipFill>
        <p:spPr>
          <a:xfrm>
            <a:off x="1079500" y="3127125"/>
            <a:ext cx="6972300" cy="2603500"/>
          </a:xfrm>
          <a:prstGeom prst="rect">
            <a:avLst/>
          </a:prstGeom>
        </p:spPr>
      </p:pic>
      <p:sp>
        <p:nvSpPr>
          <p:cNvPr id="5" name="Slide Number Placeholder 4"/>
          <p:cNvSpPr>
            <a:spLocks noGrp="1"/>
          </p:cNvSpPr>
          <p:nvPr>
            <p:ph type="sldNum" sz="quarter" idx="12"/>
          </p:nvPr>
        </p:nvSpPr>
        <p:spPr/>
        <p:txBody>
          <a:bodyPr/>
          <a:lstStyle/>
          <a:p>
            <a:r>
              <a:rPr lang="en-US" smtClean="0"/>
              <a:t>6-</a:t>
            </a:r>
            <a:fld id="{09A02BB9-3F86-4823-9A8F-6A16970CA7F2}" type="slidenum">
              <a:rPr lang="en-US" smtClean="0"/>
              <a:pPr/>
              <a:t>27</a:t>
            </a:fld>
            <a:endParaRPr lang="en-US" dirty="0"/>
          </a:p>
        </p:txBody>
      </p:sp>
    </p:spTree>
    <p:extLst>
      <p:ext uri="{BB962C8B-B14F-4D97-AF65-F5344CB8AC3E}">
        <p14:creationId xmlns="" xmlns:p14="http://schemas.microsoft.com/office/powerpoint/2010/main" val="16062855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a:t>Mistakes in </a:t>
            </a:r>
            <a:r>
              <a:rPr lang="en-US" dirty="0" smtClean="0"/>
              <a:t>C &amp; E Diagram #3</a:t>
            </a:r>
            <a:endParaRPr lang="en-US" dirty="0"/>
          </a:p>
        </p:txBody>
      </p:sp>
      <p:sp>
        <p:nvSpPr>
          <p:cNvPr id="3" name="Content Placeholder 2"/>
          <p:cNvSpPr>
            <a:spLocks noGrp="1"/>
          </p:cNvSpPr>
          <p:nvPr>
            <p:ph idx="1"/>
          </p:nvPr>
        </p:nvSpPr>
        <p:spPr/>
        <p:txBody>
          <a:bodyPr/>
          <a:lstStyle/>
          <a:p>
            <a:r>
              <a:rPr lang="en-US" dirty="0" smtClean="0"/>
              <a:t>Limited to a category</a:t>
            </a:r>
            <a:endParaRPr lang="en-US" dirty="0"/>
          </a:p>
        </p:txBody>
      </p:sp>
      <p:pic>
        <p:nvPicPr>
          <p:cNvPr id="5" name="Picture 4"/>
          <p:cNvPicPr>
            <a:picLocks noChangeAspect="1"/>
          </p:cNvPicPr>
          <p:nvPr/>
        </p:nvPicPr>
        <p:blipFill>
          <a:blip r:embed="rId2"/>
          <a:stretch>
            <a:fillRect/>
          </a:stretch>
        </p:blipFill>
        <p:spPr>
          <a:xfrm>
            <a:off x="1066800" y="3014284"/>
            <a:ext cx="6997700" cy="2400300"/>
          </a:xfrm>
          <a:prstGeom prst="rect">
            <a:avLst/>
          </a:prstGeom>
        </p:spPr>
      </p:pic>
      <p:sp>
        <p:nvSpPr>
          <p:cNvPr id="4" name="Slide Number Placeholder 3"/>
          <p:cNvSpPr>
            <a:spLocks noGrp="1"/>
          </p:cNvSpPr>
          <p:nvPr>
            <p:ph type="sldNum" sz="quarter" idx="12"/>
          </p:nvPr>
        </p:nvSpPr>
        <p:spPr/>
        <p:txBody>
          <a:bodyPr/>
          <a:lstStyle/>
          <a:p>
            <a:r>
              <a:rPr lang="en-US" smtClean="0"/>
              <a:t>6-</a:t>
            </a:r>
            <a:fld id="{09A02BB9-3F86-4823-9A8F-6A16970CA7F2}" type="slidenum">
              <a:rPr lang="en-US" smtClean="0"/>
              <a:pPr/>
              <a:t>28</a:t>
            </a:fld>
            <a:endParaRPr lang="en-US" dirty="0"/>
          </a:p>
        </p:txBody>
      </p:sp>
    </p:spTree>
    <p:extLst>
      <p:ext uri="{BB962C8B-B14F-4D97-AF65-F5344CB8AC3E}">
        <p14:creationId xmlns="" xmlns:p14="http://schemas.microsoft.com/office/powerpoint/2010/main" val="24434209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t>Mistakes in C &amp; E Diagram #4</a:t>
            </a:r>
            <a:endParaRPr lang="en-US" dirty="0"/>
          </a:p>
        </p:txBody>
      </p:sp>
      <p:sp>
        <p:nvSpPr>
          <p:cNvPr id="3" name="Content Placeholder 2"/>
          <p:cNvSpPr>
            <a:spLocks noGrp="1"/>
          </p:cNvSpPr>
          <p:nvPr>
            <p:ph idx="1"/>
          </p:nvPr>
        </p:nvSpPr>
        <p:spPr/>
        <p:txBody>
          <a:bodyPr/>
          <a:lstStyle/>
          <a:p>
            <a:r>
              <a:rPr lang="en-US" dirty="0" smtClean="0"/>
              <a:t>Lack of depth</a:t>
            </a:r>
            <a:endParaRPr lang="en-US" dirty="0"/>
          </a:p>
        </p:txBody>
      </p:sp>
      <p:pic>
        <p:nvPicPr>
          <p:cNvPr id="5" name="Picture 4"/>
          <p:cNvPicPr>
            <a:picLocks noChangeAspect="1"/>
          </p:cNvPicPr>
          <p:nvPr/>
        </p:nvPicPr>
        <p:blipFill>
          <a:blip r:embed="rId2"/>
          <a:stretch>
            <a:fillRect/>
          </a:stretch>
        </p:blipFill>
        <p:spPr>
          <a:xfrm>
            <a:off x="1092200" y="3203325"/>
            <a:ext cx="6946900" cy="2451100"/>
          </a:xfrm>
          <a:prstGeom prst="rect">
            <a:avLst/>
          </a:prstGeom>
        </p:spPr>
      </p:pic>
      <p:sp>
        <p:nvSpPr>
          <p:cNvPr id="4" name="Slide Number Placeholder 3"/>
          <p:cNvSpPr>
            <a:spLocks noGrp="1"/>
          </p:cNvSpPr>
          <p:nvPr>
            <p:ph type="sldNum" sz="quarter" idx="12"/>
          </p:nvPr>
        </p:nvSpPr>
        <p:spPr/>
        <p:txBody>
          <a:bodyPr/>
          <a:lstStyle/>
          <a:p>
            <a:r>
              <a:rPr lang="en-US" smtClean="0"/>
              <a:t>6-</a:t>
            </a:r>
            <a:fld id="{09A02BB9-3F86-4823-9A8F-6A16970CA7F2}" type="slidenum">
              <a:rPr lang="en-US" smtClean="0"/>
              <a:pPr/>
              <a:t>29</a:t>
            </a:fld>
            <a:endParaRPr lang="en-US" dirty="0"/>
          </a:p>
        </p:txBody>
      </p:sp>
    </p:spTree>
    <p:extLst>
      <p:ext uri="{BB962C8B-B14F-4D97-AF65-F5344CB8AC3E}">
        <p14:creationId xmlns="" xmlns:p14="http://schemas.microsoft.com/office/powerpoint/2010/main" val="31659901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7869" y="4382753"/>
            <a:ext cx="7016930" cy="1752600"/>
          </a:xfrm>
        </p:spPr>
        <p:txBody>
          <a:bodyPr/>
          <a:lstStyle/>
          <a:p>
            <a:r>
              <a:rPr lang="en-US" dirty="0" smtClean="0"/>
              <a:t>Step 5: </a:t>
            </a:r>
            <a:br>
              <a:rPr lang="en-US" dirty="0" smtClean="0"/>
            </a:br>
            <a:r>
              <a:rPr lang="en-US" dirty="0" smtClean="0"/>
              <a:t>Root Cause Analysis</a:t>
            </a:r>
            <a:endParaRPr lang="en-US" dirty="0"/>
          </a:p>
        </p:txBody>
      </p:sp>
      <p:sp>
        <p:nvSpPr>
          <p:cNvPr id="3" name="Subtitle 2"/>
          <p:cNvSpPr>
            <a:spLocks noGrp="1"/>
          </p:cNvSpPr>
          <p:nvPr>
            <p:ph type="subTitle" idx="1"/>
          </p:nvPr>
        </p:nvSpPr>
        <p:spPr>
          <a:xfrm>
            <a:off x="2413998" y="3579468"/>
            <a:ext cx="6400800" cy="762000"/>
          </a:xfrm>
        </p:spPr>
        <p:txBody>
          <a:bodyPr/>
          <a:lstStyle/>
          <a:p>
            <a:r>
              <a:rPr lang="en-US" dirty="0" smtClean="0"/>
              <a:t>Stage 2: Analyze</a:t>
            </a:r>
            <a:endParaRPr lang="en-US" dirty="0"/>
          </a:p>
        </p:txBody>
      </p:sp>
      <p:pic>
        <p:nvPicPr>
          <p:cNvPr id="4" name="Picture 3" descr="5-do-root-cause-analysis.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621938" y="581231"/>
            <a:ext cx="2670965" cy="2670965"/>
          </a:xfrm>
          <a:prstGeom prst="rect">
            <a:avLst/>
          </a:prstGeom>
        </p:spPr>
      </p:pic>
      <p:sp>
        <p:nvSpPr>
          <p:cNvPr id="5" name="TextBox 4"/>
          <p:cNvSpPr txBox="1"/>
          <p:nvPr/>
        </p:nvSpPr>
        <p:spPr>
          <a:xfrm>
            <a:off x="131197" y="90174"/>
            <a:ext cx="521895" cy="383969"/>
          </a:xfrm>
          <a:prstGeom prst="rect">
            <a:avLst/>
          </a:prstGeom>
          <a:noFill/>
        </p:spPr>
        <p:txBody>
          <a:bodyPr wrap="square" rtlCol="0">
            <a:spAutoFit/>
          </a:bodyPr>
          <a:lstStyle/>
          <a:p>
            <a:r>
              <a:rPr lang="en-US" dirty="0" smtClean="0"/>
              <a:t>3</a:t>
            </a:r>
            <a:endParaRPr lang="en-US" dirty="0"/>
          </a:p>
        </p:txBody>
      </p:sp>
    </p:spTree>
    <p:extLst>
      <p:ext uri="{BB962C8B-B14F-4D97-AF65-F5344CB8AC3E}">
        <p14:creationId xmlns="" xmlns:p14="http://schemas.microsoft.com/office/powerpoint/2010/main" val="405885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Why-Why Analysis</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r>
              <a:rPr lang="en-US" smtClean="0"/>
              <a:t>6-</a:t>
            </a:r>
            <a:fld id="{09A02BB9-3F86-4823-9A8F-6A16970CA7F2}" type="slidenum">
              <a:rPr lang="en-US" smtClean="0"/>
              <a:pPr/>
              <a:t>30</a:t>
            </a:fld>
            <a:endParaRPr lang="en-US" dirty="0"/>
          </a:p>
        </p:txBody>
      </p:sp>
    </p:spTree>
    <p:extLst>
      <p:ext uri="{BB962C8B-B14F-4D97-AF65-F5344CB8AC3E}">
        <p14:creationId xmlns="" xmlns:p14="http://schemas.microsoft.com/office/powerpoint/2010/main" val="19168211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4641" name="Rectangle 2"/>
          <p:cNvSpPr>
            <a:spLocks noGrp="1" noChangeArrowheads="1"/>
          </p:cNvSpPr>
          <p:nvPr>
            <p:ph type="title"/>
          </p:nvPr>
        </p:nvSpPr>
        <p:spPr>
          <a:xfrm>
            <a:off x="457200" y="609600"/>
            <a:ext cx="8229600" cy="1143000"/>
          </a:xfrm>
        </p:spPr>
        <p:txBody>
          <a:bodyPr/>
          <a:lstStyle/>
          <a:p>
            <a:r>
              <a:rPr lang="en-US" dirty="0" smtClean="0"/>
              <a:t>Why-Why Diagram</a:t>
            </a:r>
            <a:endParaRPr lang="en-US" b="0" dirty="0" smtClean="0"/>
          </a:p>
        </p:txBody>
      </p:sp>
      <p:sp>
        <p:nvSpPr>
          <p:cNvPr id="2544642" name="Rectangle 3"/>
          <p:cNvSpPr>
            <a:spLocks noGrp="1" noChangeArrowheads="1"/>
          </p:cNvSpPr>
          <p:nvPr>
            <p:ph idx="1"/>
          </p:nvPr>
        </p:nvSpPr>
        <p:spPr/>
        <p:txBody>
          <a:bodyPr/>
          <a:lstStyle/>
          <a:p>
            <a:pPr>
              <a:spcAft>
                <a:spcPts val="600"/>
              </a:spcAft>
            </a:pPr>
            <a:r>
              <a:rPr lang="en-US" sz="2800" dirty="0" smtClean="0"/>
              <a:t>A </a:t>
            </a:r>
            <a:r>
              <a:rPr lang="en-US" sz="2800" i="1" dirty="0" smtClean="0"/>
              <a:t>Why-Why</a:t>
            </a:r>
            <a:r>
              <a:rPr lang="en-US" sz="2800" dirty="0" smtClean="0"/>
              <a:t> </a:t>
            </a:r>
            <a:r>
              <a:rPr lang="en-US" sz="2800" i="1" dirty="0" smtClean="0"/>
              <a:t>Diagram</a:t>
            </a:r>
            <a:r>
              <a:rPr lang="en-US" sz="2800" dirty="0" smtClean="0"/>
              <a:t> is a Tree Diagram where each child statement is determined simply by asking 'why' the parent occurs. </a:t>
            </a:r>
          </a:p>
          <a:p>
            <a:pPr>
              <a:spcAft>
                <a:spcPts val="600"/>
              </a:spcAft>
              <a:buFontTx/>
              <a:buNone/>
            </a:pPr>
            <a:endParaRPr lang="en-US" sz="900" dirty="0" smtClean="0"/>
          </a:p>
          <a:p>
            <a:pPr marL="1162050" lvl="2"/>
            <a:endParaRPr lang="en-US" sz="1600" dirty="0" smtClean="0"/>
          </a:p>
        </p:txBody>
      </p:sp>
      <p:pic>
        <p:nvPicPr>
          <p:cNvPr id="3" name="Picture 2"/>
          <p:cNvPicPr>
            <a:picLocks noChangeAspect="1"/>
          </p:cNvPicPr>
          <p:nvPr/>
        </p:nvPicPr>
        <p:blipFill>
          <a:blip r:embed="rId3"/>
          <a:stretch>
            <a:fillRect/>
          </a:stretch>
        </p:blipFill>
        <p:spPr>
          <a:xfrm>
            <a:off x="1604184" y="3456925"/>
            <a:ext cx="4778647" cy="3189747"/>
          </a:xfrm>
          <a:prstGeom prst="rect">
            <a:avLst/>
          </a:prstGeom>
        </p:spPr>
      </p:pic>
      <p:sp>
        <p:nvSpPr>
          <p:cNvPr id="2" name="Slide Number Placeholder 1"/>
          <p:cNvSpPr>
            <a:spLocks noGrp="1"/>
          </p:cNvSpPr>
          <p:nvPr>
            <p:ph type="sldNum" sz="quarter" idx="12"/>
          </p:nvPr>
        </p:nvSpPr>
        <p:spPr/>
        <p:txBody>
          <a:bodyPr/>
          <a:lstStyle/>
          <a:p>
            <a:r>
              <a:rPr lang="en-US" dirty="0" smtClean="0">
                <a:solidFill>
                  <a:schemeClr val="bg1"/>
                </a:solidFill>
              </a:rPr>
              <a:t>6-</a:t>
            </a:r>
            <a:fld id="{09A02BB9-3F86-4823-9A8F-6A16970CA7F2}" type="slidenum">
              <a:rPr lang="en-US" smtClean="0">
                <a:solidFill>
                  <a:schemeClr val="bg1"/>
                </a:solidFill>
              </a:rPr>
              <a:pPr/>
              <a:t>31</a:t>
            </a:fld>
            <a:endParaRPr lang="en-US" dirty="0">
              <a:solidFill>
                <a:schemeClr val="bg1"/>
              </a:solidFill>
            </a:endParaRPr>
          </a:p>
        </p:txBody>
      </p:sp>
    </p:spTree>
    <p:extLst>
      <p:ext uri="{BB962C8B-B14F-4D97-AF65-F5344CB8AC3E}">
        <p14:creationId xmlns="" xmlns:p14="http://schemas.microsoft.com/office/powerpoint/2010/main" val="8095720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r>
              <a:rPr lang="en-US" dirty="0" smtClean="0"/>
              <a:t>Why-</a:t>
            </a:r>
            <a:r>
              <a:rPr lang="en-US" dirty="0"/>
              <a:t>W</a:t>
            </a:r>
            <a:r>
              <a:rPr lang="en-US" dirty="0" smtClean="0"/>
              <a:t>hy Analysis</a:t>
            </a:r>
            <a:endParaRPr lang="en-US" dirty="0"/>
          </a:p>
        </p:txBody>
      </p:sp>
      <p:sp>
        <p:nvSpPr>
          <p:cNvPr id="192515" name="Rectangle 3"/>
          <p:cNvSpPr>
            <a:spLocks noGrp="1" noChangeArrowheads="1"/>
          </p:cNvSpPr>
          <p:nvPr>
            <p:ph idx="1"/>
          </p:nvPr>
        </p:nvSpPr>
        <p:spPr>
          <a:xfrm>
            <a:off x="457200" y="1600199"/>
            <a:ext cx="8229600" cy="4903853"/>
          </a:xfrm>
        </p:spPr>
        <p:txBody>
          <a:bodyPr>
            <a:normAutofit lnSpcReduction="10000"/>
          </a:bodyPr>
          <a:lstStyle/>
          <a:p>
            <a:r>
              <a:rPr lang="en-US" dirty="0"/>
              <a:t>A systematic approach in determining all the contributors to a problem by asking a series of </a:t>
            </a:r>
            <a:r>
              <a:rPr lang="en-US" i="1" dirty="0"/>
              <a:t>Why </a:t>
            </a:r>
            <a:r>
              <a:rPr lang="en-US" dirty="0"/>
              <a:t>questions. </a:t>
            </a:r>
          </a:p>
          <a:p>
            <a:r>
              <a:rPr lang="en-US" dirty="0" smtClean="0"/>
              <a:t>Describe </a:t>
            </a:r>
            <a:r>
              <a:rPr lang="en-US" dirty="0"/>
              <a:t>the problem in specific terms</a:t>
            </a:r>
          </a:p>
          <a:p>
            <a:r>
              <a:rPr lang="en-US" dirty="0"/>
              <a:t>For each likely cause ask, </a:t>
            </a:r>
            <a:r>
              <a:rPr lang="ja-JP" altLang="en-US" dirty="0">
                <a:latin typeface="Arial"/>
              </a:rPr>
              <a:t>“</a:t>
            </a:r>
            <a:r>
              <a:rPr lang="en-US" dirty="0"/>
              <a:t>Why did this happen?</a:t>
            </a:r>
            <a:r>
              <a:rPr lang="ja-JP" altLang="en-US" dirty="0">
                <a:latin typeface="Arial"/>
              </a:rPr>
              <a:t>”</a:t>
            </a:r>
            <a:endParaRPr lang="en-US" dirty="0"/>
          </a:p>
          <a:p>
            <a:r>
              <a:rPr lang="en-US" dirty="0"/>
              <a:t>Continue for a minimum of five times</a:t>
            </a:r>
          </a:p>
          <a:p>
            <a:r>
              <a:rPr lang="en-US" dirty="0"/>
              <a:t>Show logical relationship of each response to the one that preceded it</a:t>
            </a:r>
          </a:p>
          <a:p>
            <a:r>
              <a:rPr lang="en-US" dirty="0"/>
              <a:t>Stop when the team has enough information to identify the root cause</a:t>
            </a:r>
          </a:p>
        </p:txBody>
      </p:sp>
      <p:sp>
        <p:nvSpPr>
          <p:cNvPr id="2" name="Slide Number Placeholder 1"/>
          <p:cNvSpPr>
            <a:spLocks noGrp="1"/>
          </p:cNvSpPr>
          <p:nvPr>
            <p:ph type="sldNum" sz="quarter" idx="12"/>
          </p:nvPr>
        </p:nvSpPr>
        <p:spPr/>
        <p:txBody>
          <a:bodyPr/>
          <a:lstStyle/>
          <a:p>
            <a:r>
              <a:rPr lang="en-US" smtClean="0"/>
              <a:t>6-</a:t>
            </a:r>
            <a:fld id="{09A02BB9-3F86-4823-9A8F-6A16970CA7F2}" type="slidenum">
              <a:rPr lang="en-US" smtClean="0"/>
              <a:pPr/>
              <a:t>32</a:t>
            </a:fld>
            <a:endParaRPr lang="en-US" dirty="0"/>
          </a:p>
        </p:txBody>
      </p:sp>
    </p:spTree>
    <p:extLst>
      <p:ext uri="{BB962C8B-B14F-4D97-AF65-F5344CB8AC3E}">
        <p14:creationId xmlns="" xmlns:p14="http://schemas.microsoft.com/office/powerpoint/2010/main" val="304355375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8497" name="Rectangle 1026"/>
          <p:cNvSpPr>
            <a:spLocks noGrp="1" noChangeArrowheads="1"/>
          </p:cNvSpPr>
          <p:nvPr>
            <p:ph type="title"/>
          </p:nvPr>
        </p:nvSpPr>
        <p:spPr>
          <a:xfrm>
            <a:off x="375539" y="655380"/>
            <a:ext cx="8768461" cy="1143000"/>
          </a:xfrm>
        </p:spPr>
        <p:txBody>
          <a:bodyPr/>
          <a:lstStyle/>
          <a:p>
            <a:pPr>
              <a:spcAft>
                <a:spcPts val="1800"/>
              </a:spcAft>
            </a:pPr>
            <a:r>
              <a:rPr lang="en-US" sz="3600" dirty="0" smtClean="0"/>
              <a:t>“The Five Whys” and Mile-Deep Thinking</a:t>
            </a:r>
          </a:p>
        </p:txBody>
      </p:sp>
      <p:grpSp>
        <p:nvGrpSpPr>
          <p:cNvPr id="2538498" name="Group 1027"/>
          <p:cNvGrpSpPr>
            <a:grpSpLocks/>
          </p:cNvGrpSpPr>
          <p:nvPr/>
        </p:nvGrpSpPr>
        <p:grpSpPr bwMode="auto">
          <a:xfrm>
            <a:off x="950810" y="1938946"/>
            <a:ext cx="7696200" cy="4614863"/>
            <a:chOff x="623" y="735"/>
            <a:chExt cx="4849" cy="3372"/>
          </a:xfrm>
        </p:grpSpPr>
        <p:sp>
          <p:nvSpPr>
            <p:cNvPr id="2538499" name="Line 1028"/>
            <p:cNvSpPr>
              <a:spLocks noChangeShapeType="1"/>
            </p:cNvSpPr>
            <p:nvPr/>
          </p:nvSpPr>
          <p:spPr bwMode="auto">
            <a:xfrm>
              <a:off x="2376" y="1898"/>
              <a:ext cx="1044" cy="0"/>
            </a:xfrm>
            <a:prstGeom prst="line">
              <a:avLst/>
            </a:prstGeom>
            <a:noFill/>
            <a:ln w="28575">
              <a:solidFill>
                <a:srgbClr val="000000"/>
              </a:solidFill>
              <a:round/>
              <a:headEnd type="stealth" w="lg" len="lg"/>
              <a:tailEnd type="stealth" w="lg" len="lg"/>
            </a:ln>
          </p:spPr>
          <p:txBody>
            <a:bodyPr wrap="none" anchor="ctr"/>
            <a:lstStyle/>
            <a:p>
              <a:endParaRPr lang="en-US"/>
            </a:p>
          </p:txBody>
        </p:sp>
        <p:sp>
          <p:nvSpPr>
            <p:cNvPr id="2538500" name="Line 1029"/>
            <p:cNvSpPr>
              <a:spLocks noChangeShapeType="1"/>
            </p:cNvSpPr>
            <p:nvPr/>
          </p:nvSpPr>
          <p:spPr bwMode="auto">
            <a:xfrm>
              <a:off x="2148" y="2400"/>
              <a:ext cx="1524" cy="0"/>
            </a:xfrm>
            <a:prstGeom prst="line">
              <a:avLst/>
            </a:prstGeom>
            <a:noFill/>
            <a:ln w="28575">
              <a:solidFill>
                <a:srgbClr val="000000"/>
              </a:solidFill>
              <a:round/>
              <a:headEnd type="stealth" w="lg" len="lg"/>
              <a:tailEnd type="stealth" w="lg" len="lg"/>
            </a:ln>
          </p:spPr>
          <p:txBody>
            <a:bodyPr wrap="none" anchor="ctr"/>
            <a:lstStyle/>
            <a:p>
              <a:endParaRPr lang="en-US"/>
            </a:p>
          </p:txBody>
        </p:sp>
        <p:sp>
          <p:nvSpPr>
            <p:cNvPr id="2538501" name="Line 1030"/>
            <p:cNvSpPr>
              <a:spLocks noChangeShapeType="1"/>
            </p:cNvSpPr>
            <p:nvPr/>
          </p:nvSpPr>
          <p:spPr bwMode="auto">
            <a:xfrm>
              <a:off x="1860" y="2910"/>
              <a:ext cx="2154" cy="0"/>
            </a:xfrm>
            <a:prstGeom prst="line">
              <a:avLst/>
            </a:prstGeom>
            <a:noFill/>
            <a:ln w="28575">
              <a:solidFill>
                <a:srgbClr val="000000"/>
              </a:solidFill>
              <a:round/>
              <a:headEnd type="stealth" w="lg" len="lg"/>
              <a:tailEnd type="stealth" w="lg" len="lg"/>
            </a:ln>
          </p:spPr>
          <p:txBody>
            <a:bodyPr wrap="none" anchor="ctr"/>
            <a:lstStyle/>
            <a:p>
              <a:endParaRPr lang="en-US"/>
            </a:p>
          </p:txBody>
        </p:sp>
        <p:sp>
          <p:nvSpPr>
            <p:cNvPr id="2538502" name="Line 1031"/>
            <p:cNvSpPr>
              <a:spLocks noChangeShapeType="1"/>
            </p:cNvSpPr>
            <p:nvPr/>
          </p:nvSpPr>
          <p:spPr bwMode="auto">
            <a:xfrm>
              <a:off x="1452" y="3402"/>
              <a:ext cx="3090" cy="0"/>
            </a:xfrm>
            <a:prstGeom prst="line">
              <a:avLst/>
            </a:prstGeom>
            <a:noFill/>
            <a:ln w="28575">
              <a:solidFill>
                <a:srgbClr val="000000"/>
              </a:solidFill>
              <a:round/>
              <a:headEnd type="stealth" w="lg" len="lg"/>
              <a:tailEnd type="stealth" w="lg" len="lg"/>
            </a:ln>
          </p:spPr>
          <p:txBody>
            <a:bodyPr wrap="none" anchor="ctr"/>
            <a:lstStyle/>
            <a:p>
              <a:endParaRPr lang="en-US"/>
            </a:p>
          </p:txBody>
        </p:sp>
        <p:sp>
          <p:nvSpPr>
            <p:cNvPr id="2538503" name="Line 1032"/>
            <p:cNvSpPr>
              <a:spLocks noChangeShapeType="1"/>
            </p:cNvSpPr>
            <p:nvPr/>
          </p:nvSpPr>
          <p:spPr bwMode="auto">
            <a:xfrm>
              <a:off x="1044" y="3882"/>
              <a:ext cx="3954" cy="0"/>
            </a:xfrm>
            <a:prstGeom prst="line">
              <a:avLst/>
            </a:prstGeom>
            <a:noFill/>
            <a:ln w="28575">
              <a:solidFill>
                <a:srgbClr val="000000"/>
              </a:solidFill>
              <a:round/>
              <a:headEnd type="stealth" w="lg" len="lg"/>
              <a:tailEnd type="stealth" w="lg" len="lg"/>
            </a:ln>
          </p:spPr>
          <p:txBody>
            <a:bodyPr wrap="none" anchor="ctr"/>
            <a:lstStyle/>
            <a:p>
              <a:endParaRPr lang="en-US"/>
            </a:p>
          </p:txBody>
        </p:sp>
        <p:sp>
          <p:nvSpPr>
            <p:cNvPr id="2538504" name="Rectangle 1033"/>
            <p:cNvSpPr>
              <a:spLocks noChangeArrowheads="1"/>
            </p:cNvSpPr>
            <p:nvPr/>
          </p:nvSpPr>
          <p:spPr bwMode="auto">
            <a:xfrm>
              <a:off x="2663" y="735"/>
              <a:ext cx="432" cy="3372"/>
            </a:xfrm>
            <a:prstGeom prst="rect">
              <a:avLst/>
            </a:prstGeom>
            <a:solidFill>
              <a:srgbClr val="DDDDDD"/>
            </a:solidFill>
            <a:ln w="12700">
              <a:solidFill>
                <a:srgbClr val="000000"/>
              </a:solidFill>
              <a:miter lim="800000"/>
              <a:headEnd/>
              <a:tailEnd/>
            </a:ln>
          </p:spPr>
          <p:txBody>
            <a:bodyPr/>
            <a:lstStyle/>
            <a:p>
              <a:endParaRPr lang="en-PH"/>
            </a:p>
          </p:txBody>
        </p:sp>
        <p:sp>
          <p:nvSpPr>
            <p:cNvPr id="2538505" name="Rectangle 1034"/>
            <p:cNvSpPr>
              <a:spLocks noChangeArrowheads="1"/>
            </p:cNvSpPr>
            <p:nvPr/>
          </p:nvSpPr>
          <p:spPr bwMode="auto">
            <a:xfrm>
              <a:off x="666" y="774"/>
              <a:ext cx="268" cy="200"/>
            </a:xfrm>
            <a:prstGeom prst="rect">
              <a:avLst/>
            </a:prstGeom>
            <a:noFill/>
            <a:ln w="9525">
              <a:noFill/>
              <a:miter lim="800000"/>
              <a:headEnd/>
              <a:tailEnd/>
            </a:ln>
          </p:spPr>
          <p:txBody>
            <a:bodyPr wrap="none" lIns="0" tIns="0" rIns="0" bIns="0">
              <a:spAutoFit/>
            </a:bodyPr>
            <a:lstStyle/>
            <a:p>
              <a:pPr algn="ctr" eaLnBrk="0" hangingPunct="0"/>
              <a:r>
                <a:rPr lang="en-US" sz="900">
                  <a:solidFill>
                    <a:srgbClr val="000000"/>
                  </a:solidFill>
                </a:rPr>
                <a:t>Problem</a:t>
              </a:r>
            </a:p>
            <a:p>
              <a:pPr algn="ctr" eaLnBrk="0" hangingPunct="0"/>
              <a:r>
                <a:rPr lang="en-US" sz="900">
                  <a:solidFill>
                    <a:srgbClr val="000000"/>
                  </a:solidFill>
                </a:rPr>
                <a:t>A </a:t>
              </a:r>
              <a:endParaRPr lang="en-US" sz="900" i="1">
                <a:latin typeface="Times New Roman" pitchFamily="18" charset="0"/>
              </a:endParaRPr>
            </a:p>
          </p:txBody>
        </p:sp>
        <p:grpSp>
          <p:nvGrpSpPr>
            <p:cNvPr id="2538506" name="Group 1035"/>
            <p:cNvGrpSpPr>
              <a:grpSpLocks/>
            </p:cNvGrpSpPr>
            <p:nvPr/>
          </p:nvGrpSpPr>
          <p:grpSpPr bwMode="auto">
            <a:xfrm>
              <a:off x="676" y="1377"/>
              <a:ext cx="995" cy="354"/>
              <a:chOff x="380" y="1377"/>
              <a:chExt cx="995" cy="354"/>
            </a:xfrm>
          </p:grpSpPr>
          <p:sp>
            <p:nvSpPr>
              <p:cNvPr id="470028" name="Rectangle 1036"/>
              <p:cNvSpPr>
                <a:spLocks noChangeArrowheads="1"/>
              </p:cNvSpPr>
              <p:nvPr/>
            </p:nvSpPr>
            <p:spPr bwMode="auto">
              <a:xfrm>
                <a:off x="380" y="1373"/>
                <a:ext cx="995" cy="353"/>
              </a:xfrm>
              <a:prstGeom prst="rect">
                <a:avLst/>
              </a:prstGeom>
              <a:solidFill>
                <a:schemeClr val="bg1"/>
              </a:solidFill>
              <a:ln w="12700">
                <a:solidFill>
                  <a:srgbClr val="000000"/>
                </a:solidFill>
                <a:miter lim="800000"/>
                <a:headEnd/>
                <a:tailEnd/>
              </a:ln>
              <a:effectLst>
                <a:outerShdw dist="35921" dir="2700000" algn="ctr" rotWithShape="0">
                  <a:schemeClr val="tx1"/>
                </a:outerShdw>
              </a:effectLst>
            </p:spPr>
            <p:txBody>
              <a:bodyPr/>
              <a:lstStyle/>
              <a:p>
                <a:pPr>
                  <a:defRPr/>
                </a:pPr>
                <a:endParaRPr lang="en-PH"/>
              </a:p>
            </p:txBody>
          </p:sp>
          <p:sp>
            <p:nvSpPr>
              <p:cNvPr id="2538547" name="Rectangle 1037"/>
              <p:cNvSpPr>
                <a:spLocks noChangeArrowheads="1"/>
              </p:cNvSpPr>
              <p:nvPr/>
            </p:nvSpPr>
            <p:spPr bwMode="auto">
              <a:xfrm>
                <a:off x="466" y="1421"/>
                <a:ext cx="863" cy="310"/>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rPr>
                  <a:t>“Ask the question</a:t>
                </a:r>
              </a:p>
              <a:p>
                <a:pPr eaLnBrk="0" hangingPunct="0"/>
                <a:r>
                  <a:rPr lang="en-US" sz="1400">
                    <a:solidFill>
                      <a:srgbClr val="000000"/>
                    </a:solidFill>
                  </a:rPr>
                  <a:t>‘Why’ five times” </a:t>
                </a:r>
                <a:endParaRPr lang="en-US" sz="1400" i="1">
                  <a:latin typeface="Times New Roman" pitchFamily="18" charset="0"/>
                </a:endParaRPr>
              </a:p>
            </p:txBody>
          </p:sp>
        </p:grpSp>
        <p:sp>
          <p:nvSpPr>
            <p:cNvPr id="2538507" name="Rectangle 1038"/>
            <p:cNvSpPr>
              <a:spLocks noChangeArrowheads="1"/>
            </p:cNvSpPr>
            <p:nvPr/>
          </p:nvSpPr>
          <p:spPr bwMode="auto">
            <a:xfrm>
              <a:off x="2710" y="1373"/>
              <a:ext cx="385" cy="199"/>
            </a:xfrm>
            <a:prstGeom prst="rect">
              <a:avLst/>
            </a:prstGeom>
            <a:noFill/>
            <a:ln w="9525">
              <a:noFill/>
              <a:miter lim="800000"/>
              <a:headEnd/>
              <a:tailEnd/>
            </a:ln>
          </p:spPr>
          <p:txBody>
            <a:bodyPr wrap="none" lIns="0" tIns="0" rIns="0" bIns="0">
              <a:spAutoFit/>
            </a:bodyPr>
            <a:lstStyle/>
            <a:p>
              <a:pPr algn="ctr" eaLnBrk="0" hangingPunct="0"/>
              <a:r>
                <a:rPr lang="en-US" sz="900">
                  <a:solidFill>
                    <a:srgbClr val="000000"/>
                  </a:solidFill>
                </a:rPr>
                <a:t>Local focus </a:t>
              </a:r>
            </a:p>
            <a:p>
              <a:pPr algn="ctr" eaLnBrk="0" hangingPunct="0"/>
              <a:r>
                <a:rPr lang="en-US" sz="900">
                  <a:solidFill>
                    <a:srgbClr val="000000"/>
                  </a:solidFill>
                </a:rPr>
                <a:t>on causes</a:t>
              </a:r>
              <a:endParaRPr lang="en-US" sz="900" i="1">
                <a:latin typeface="Times New Roman" pitchFamily="18" charset="0"/>
              </a:endParaRPr>
            </a:p>
          </p:txBody>
        </p:sp>
        <p:sp>
          <p:nvSpPr>
            <p:cNvPr id="2538508" name="Freeform 1039"/>
            <p:cNvSpPr>
              <a:spLocks/>
            </p:cNvSpPr>
            <p:nvPr/>
          </p:nvSpPr>
          <p:spPr bwMode="auto">
            <a:xfrm>
              <a:off x="5138" y="827"/>
              <a:ext cx="334" cy="697"/>
            </a:xfrm>
            <a:custGeom>
              <a:avLst/>
              <a:gdLst>
                <a:gd name="T0" fmla="*/ 0 w 238"/>
                <a:gd name="T1" fmla="*/ 1699 h 468"/>
                <a:gd name="T2" fmla="*/ 445 w 238"/>
                <a:gd name="T3" fmla="*/ 1699 h 468"/>
                <a:gd name="T4" fmla="*/ 445 w 238"/>
                <a:gd name="T5" fmla="*/ 2302 h 468"/>
                <a:gd name="T6" fmla="*/ 923 w 238"/>
                <a:gd name="T7" fmla="*/ 1093 h 468"/>
                <a:gd name="T8" fmla="*/ 445 w 238"/>
                <a:gd name="T9" fmla="*/ 0 h 468"/>
                <a:gd name="T10" fmla="*/ 445 w 238"/>
                <a:gd name="T11" fmla="*/ 566 h 468"/>
                <a:gd name="T12" fmla="*/ 0 w 238"/>
                <a:gd name="T13" fmla="*/ 566 h 468"/>
                <a:gd name="T14" fmla="*/ 0 w 238"/>
                <a:gd name="T15" fmla="*/ 1699 h 468"/>
                <a:gd name="T16" fmla="*/ 0 60000 65536"/>
                <a:gd name="T17" fmla="*/ 0 60000 65536"/>
                <a:gd name="T18" fmla="*/ 0 60000 65536"/>
                <a:gd name="T19" fmla="*/ 0 60000 65536"/>
                <a:gd name="T20" fmla="*/ 0 60000 65536"/>
                <a:gd name="T21" fmla="*/ 0 60000 65536"/>
                <a:gd name="T22" fmla="*/ 0 60000 65536"/>
                <a:gd name="T23" fmla="*/ 0 60000 65536"/>
                <a:gd name="T24" fmla="*/ 0 w 238"/>
                <a:gd name="T25" fmla="*/ 0 h 468"/>
                <a:gd name="T26" fmla="*/ 238 w 238"/>
                <a:gd name="T27" fmla="*/ 468 h 4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8" h="468">
                  <a:moveTo>
                    <a:pt x="0" y="345"/>
                  </a:moveTo>
                  <a:lnTo>
                    <a:pt x="115" y="345"/>
                  </a:lnTo>
                  <a:lnTo>
                    <a:pt x="115" y="468"/>
                  </a:lnTo>
                  <a:lnTo>
                    <a:pt x="238" y="222"/>
                  </a:lnTo>
                  <a:lnTo>
                    <a:pt x="115" y="0"/>
                  </a:lnTo>
                  <a:lnTo>
                    <a:pt x="115" y="115"/>
                  </a:lnTo>
                  <a:lnTo>
                    <a:pt x="0" y="115"/>
                  </a:lnTo>
                  <a:lnTo>
                    <a:pt x="0" y="345"/>
                  </a:lnTo>
                  <a:close/>
                </a:path>
              </a:pathLst>
            </a:custGeom>
            <a:noFill/>
            <a:ln w="12700">
              <a:solidFill>
                <a:srgbClr val="000000"/>
              </a:solidFill>
              <a:prstDash val="solid"/>
              <a:round/>
              <a:headEnd/>
              <a:tailEnd/>
            </a:ln>
          </p:spPr>
          <p:txBody>
            <a:bodyPr/>
            <a:lstStyle/>
            <a:p>
              <a:endParaRPr lang="en-US"/>
            </a:p>
          </p:txBody>
        </p:sp>
        <p:grpSp>
          <p:nvGrpSpPr>
            <p:cNvPr id="2538509" name="Group 1040"/>
            <p:cNvGrpSpPr>
              <a:grpSpLocks/>
            </p:cNvGrpSpPr>
            <p:nvPr/>
          </p:nvGrpSpPr>
          <p:grpSpPr bwMode="auto">
            <a:xfrm>
              <a:off x="623" y="999"/>
              <a:ext cx="2042" cy="342"/>
              <a:chOff x="683" y="999"/>
              <a:chExt cx="2042" cy="342"/>
            </a:xfrm>
          </p:grpSpPr>
          <p:sp>
            <p:nvSpPr>
              <p:cNvPr id="2538540" name="Rectangle 1041"/>
              <p:cNvSpPr>
                <a:spLocks noChangeArrowheads="1"/>
              </p:cNvSpPr>
              <p:nvPr/>
            </p:nvSpPr>
            <p:spPr bwMode="auto">
              <a:xfrm>
                <a:off x="683" y="999"/>
                <a:ext cx="342" cy="342"/>
              </a:xfrm>
              <a:prstGeom prst="rect">
                <a:avLst/>
              </a:prstGeom>
              <a:noFill/>
              <a:ln w="12700">
                <a:solidFill>
                  <a:srgbClr val="000000"/>
                </a:solidFill>
                <a:miter lim="800000"/>
                <a:headEnd/>
                <a:tailEnd/>
              </a:ln>
            </p:spPr>
            <p:txBody>
              <a:bodyPr/>
              <a:lstStyle/>
              <a:p>
                <a:endParaRPr lang="en-PH"/>
              </a:p>
            </p:txBody>
          </p:sp>
          <p:sp>
            <p:nvSpPr>
              <p:cNvPr id="2538541" name="Rectangle 1042"/>
              <p:cNvSpPr>
                <a:spLocks noChangeArrowheads="1"/>
              </p:cNvSpPr>
              <p:nvPr/>
            </p:nvSpPr>
            <p:spPr bwMode="auto">
              <a:xfrm>
                <a:off x="1023" y="999"/>
                <a:ext cx="342" cy="342"/>
              </a:xfrm>
              <a:prstGeom prst="rect">
                <a:avLst/>
              </a:prstGeom>
              <a:noFill/>
              <a:ln w="12700">
                <a:solidFill>
                  <a:srgbClr val="000000"/>
                </a:solidFill>
                <a:miter lim="800000"/>
                <a:headEnd/>
                <a:tailEnd/>
              </a:ln>
            </p:spPr>
            <p:txBody>
              <a:bodyPr/>
              <a:lstStyle/>
              <a:p>
                <a:endParaRPr lang="en-PH"/>
              </a:p>
            </p:txBody>
          </p:sp>
          <p:sp>
            <p:nvSpPr>
              <p:cNvPr id="2538542" name="Rectangle 1043"/>
              <p:cNvSpPr>
                <a:spLocks noChangeArrowheads="1"/>
              </p:cNvSpPr>
              <p:nvPr/>
            </p:nvSpPr>
            <p:spPr bwMode="auto">
              <a:xfrm>
                <a:off x="1363" y="999"/>
                <a:ext cx="342" cy="342"/>
              </a:xfrm>
              <a:prstGeom prst="rect">
                <a:avLst/>
              </a:prstGeom>
              <a:noFill/>
              <a:ln w="12700">
                <a:solidFill>
                  <a:srgbClr val="000000"/>
                </a:solidFill>
                <a:miter lim="800000"/>
                <a:headEnd/>
                <a:tailEnd/>
              </a:ln>
            </p:spPr>
            <p:txBody>
              <a:bodyPr/>
              <a:lstStyle/>
              <a:p>
                <a:endParaRPr lang="en-PH"/>
              </a:p>
            </p:txBody>
          </p:sp>
          <p:sp>
            <p:nvSpPr>
              <p:cNvPr id="2538543" name="Rectangle 1044"/>
              <p:cNvSpPr>
                <a:spLocks noChangeArrowheads="1"/>
              </p:cNvSpPr>
              <p:nvPr/>
            </p:nvSpPr>
            <p:spPr bwMode="auto">
              <a:xfrm>
                <a:off x="1703" y="999"/>
                <a:ext cx="342" cy="342"/>
              </a:xfrm>
              <a:prstGeom prst="rect">
                <a:avLst/>
              </a:prstGeom>
              <a:noFill/>
              <a:ln w="12700">
                <a:solidFill>
                  <a:srgbClr val="000000"/>
                </a:solidFill>
                <a:miter lim="800000"/>
                <a:headEnd/>
                <a:tailEnd/>
              </a:ln>
            </p:spPr>
            <p:txBody>
              <a:bodyPr/>
              <a:lstStyle/>
              <a:p>
                <a:endParaRPr lang="en-PH"/>
              </a:p>
            </p:txBody>
          </p:sp>
          <p:sp>
            <p:nvSpPr>
              <p:cNvPr id="2538544" name="Rectangle 1045"/>
              <p:cNvSpPr>
                <a:spLocks noChangeArrowheads="1"/>
              </p:cNvSpPr>
              <p:nvPr/>
            </p:nvSpPr>
            <p:spPr bwMode="auto">
              <a:xfrm>
                <a:off x="2043" y="999"/>
                <a:ext cx="342" cy="342"/>
              </a:xfrm>
              <a:prstGeom prst="rect">
                <a:avLst/>
              </a:prstGeom>
              <a:noFill/>
              <a:ln w="12700">
                <a:solidFill>
                  <a:srgbClr val="000000"/>
                </a:solidFill>
                <a:miter lim="800000"/>
                <a:headEnd/>
                <a:tailEnd/>
              </a:ln>
            </p:spPr>
            <p:txBody>
              <a:bodyPr/>
              <a:lstStyle/>
              <a:p>
                <a:endParaRPr lang="en-PH"/>
              </a:p>
            </p:txBody>
          </p:sp>
          <p:sp>
            <p:nvSpPr>
              <p:cNvPr id="2538545" name="Rectangle 1046"/>
              <p:cNvSpPr>
                <a:spLocks noChangeArrowheads="1"/>
              </p:cNvSpPr>
              <p:nvPr/>
            </p:nvSpPr>
            <p:spPr bwMode="auto">
              <a:xfrm>
                <a:off x="2383" y="999"/>
                <a:ext cx="342" cy="342"/>
              </a:xfrm>
              <a:prstGeom prst="rect">
                <a:avLst/>
              </a:prstGeom>
              <a:noFill/>
              <a:ln w="12700">
                <a:solidFill>
                  <a:srgbClr val="000000"/>
                </a:solidFill>
                <a:miter lim="800000"/>
                <a:headEnd/>
                <a:tailEnd/>
              </a:ln>
            </p:spPr>
            <p:txBody>
              <a:bodyPr/>
              <a:lstStyle/>
              <a:p>
                <a:endParaRPr lang="en-PH"/>
              </a:p>
            </p:txBody>
          </p:sp>
        </p:grpSp>
        <p:sp>
          <p:nvSpPr>
            <p:cNvPr id="2538510" name="Rectangle 1047"/>
            <p:cNvSpPr>
              <a:spLocks noChangeArrowheads="1"/>
            </p:cNvSpPr>
            <p:nvPr/>
          </p:nvSpPr>
          <p:spPr bwMode="auto">
            <a:xfrm>
              <a:off x="3093" y="999"/>
              <a:ext cx="342" cy="342"/>
            </a:xfrm>
            <a:prstGeom prst="rect">
              <a:avLst/>
            </a:prstGeom>
            <a:noFill/>
            <a:ln w="12700">
              <a:solidFill>
                <a:srgbClr val="000000"/>
              </a:solidFill>
              <a:miter lim="800000"/>
              <a:headEnd/>
              <a:tailEnd/>
            </a:ln>
          </p:spPr>
          <p:txBody>
            <a:bodyPr/>
            <a:lstStyle/>
            <a:p>
              <a:endParaRPr lang="en-PH"/>
            </a:p>
          </p:txBody>
        </p:sp>
        <p:sp>
          <p:nvSpPr>
            <p:cNvPr id="2538511" name="Rectangle 1048"/>
            <p:cNvSpPr>
              <a:spLocks noChangeArrowheads="1"/>
            </p:cNvSpPr>
            <p:nvPr/>
          </p:nvSpPr>
          <p:spPr bwMode="auto">
            <a:xfrm>
              <a:off x="3433" y="999"/>
              <a:ext cx="342" cy="342"/>
            </a:xfrm>
            <a:prstGeom prst="rect">
              <a:avLst/>
            </a:prstGeom>
            <a:noFill/>
            <a:ln w="12700">
              <a:solidFill>
                <a:srgbClr val="000000"/>
              </a:solidFill>
              <a:miter lim="800000"/>
              <a:headEnd/>
              <a:tailEnd/>
            </a:ln>
          </p:spPr>
          <p:txBody>
            <a:bodyPr/>
            <a:lstStyle/>
            <a:p>
              <a:endParaRPr lang="en-PH"/>
            </a:p>
          </p:txBody>
        </p:sp>
        <p:sp>
          <p:nvSpPr>
            <p:cNvPr id="2538512" name="Rectangle 1049"/>
            <p:cNvSpPr>
              <a:spLocks noChangeArrowheads="1"/>
            </p:cNvSpPr>
            <p:nvPr/>
          </p:nvSpPr>
          <p:spPr bwMode="auto">
            <a:xfrm>
              <a:off x="3773" y="999"/>
              <a:ext cx="342" cy="342"/>
            </a:xfrm>
            <a:prstGeom prst="rect">
              <a:avLst/>
            </a:prstGeom>
            <a:noFill/>
            <a:ln w="12700">
              <a:solidFill>
                <a:srgbClr val="000000"/>
              </a:solidFill>
              <a:miter lim="800000"/>
              <a:headEnd/>
              <a:tailEnd/>
            </a:ln>
          </p:spPr>
          <p:txBody>
            <a:bodyPr/>
            <a:lstStyle/>
            <a:p>
              <a:endParaRPr lang="en-PH"/>
            </a:p>
          </p:txBody>
        </p:sp>
        <p:sp>
          <p:nvSpPr>
            <p:cNvPr id="2538513" name="Rectangle 1050"/>
            <p:cNvSpPr>
              <a:spLocks noChangeArrowheads="1"/>
            </p:cNvSpPr>
            <p:nvPr/>
          </p:nvSpPr>
          <p:spPr bwMode="auto">
            <a:xfrm>
              <a:off x="4113" y="999"/>
              <a:ext cx="342" cy="342"/>
            </a:xfrm>
            <a:prstGeom prst="rect">
              <a:avLst/>
            </a:prstGeom>
            <a:noFill/>
            <a:ln w="12700">
              <a:solidFill>
                <a:srgbClr val="000000"/>
              </a:solidFill>
              <a:miter lim="800000"/>
              <a:headEnd/>
              <a:tailEnd/>
            </a:ln>
          </p:spPr>
          <p:txBody>
            <a:bodyPr/>
            <a:lstStyle/>
            <a:p>
              <a:endParaRPr lang="en-PH"/>
            </a:p>
          </p:txBody>
        </p:sp>
        <p:sp>
          <p:nvSpPr>
            <p:cNvPr id="2538514" name="Rectangle 1051"/>
            <p:cNvSpPr>
              <a:spLocks noChangeArrowheads="1"/>
            </p:cNvSpPr>
            <p:nvPr/>
          </p:nvSpPr>
          <p:spPr bwMode="auto">
            <a:xfrm>
              <a:off x="4453" y="999"/>
              <a:ext cx="342" cy="342"/>
            </a:xfrm>
            <a:prstGeom prst="rect">
              <a:avLst/>
            </a:prstGeom>
            <a:noFill/>
            <a:ln w="12700">
              <a:solidFill>
                <a:srgbClr val="000000"/>
              </a:solidFill>
              <a:miter lim="800000"/>
              <a:headEnd/>
              <a:tailEnd/>
            </a:ln>
          </p:spPr>
          <p:txBody>
            <a:bodyPr/>
            <a:lstStyle/>
            <a:p>
              <a:endParaRPr lang="en-PH"/>
            </a:p>
          </p:txBody>
        </p:sp>
        <p:sp>
          <p:nvSpPr>
            <p:cNvPr id="2538515" name="Rectangle 1052"/>
            <p:cNvSpPr>
              <a:spLocks noChangeArrowheads="1"/>
            </p:cNvSpPr>
            <p:nvPr/>
          </p:nvSpPr>
          <p:spPr bwMode="auto">
            <a:xfrm>
              <a:off x="4795" y="999"/>
              <a:ext cx="342" cy="342"/>
            </a:xfrm>
            <a:prstGeom prst="rect">
              <a:avLst/>
            </a:prstGeom>
            <a:noFill/>
            <a:ln w="12700">
              <a:solidFill>
                <a:srgbClr val="000000"/>
              </a:solidFill>
              <a:miter lim="800000"/>
              <a:headEnd/>
              <a:tailEnd/>
            </a:ln>
          </p:spPr>
          <p:txBody>
            <a:bodyPr/>
            <a:lstStyle/>
            <a:p>
              <a:endParaRPr lang="en-PH"/>
            </a:p>
          </p:txBody>
        </p:sp>
        <p:sp>
          <p:nvSpPr>
            <p:cNvPr id="2538516" name="Rectangle 1053"/>
            <p:cNvSpPr>
              <a:spLocks noChangeArrowheads="1"/>
            </p:cNvSpPr>
            <p:nvPr/>
          </p:nvSpPr>
          <p:spPr bwMode="auto">
            <a:xfrm>
              <a:off x="1018" y="774"/>
              <a:ext cx="268" cy="200"/>
            </a:xfrm>
            <a:prstGeom prst="rect">
              <a:avLst/>
            </a:prstGeom>
            <a:noFill/>
            <a:ln w="9525">
              <a:noFill/>
              <a:miter lim="800000"/>
              <a:headEnd/>
              <a:tailEnd/>
            </a:ln>
          </p:spPr>
          <p:txBody>
            <a:bodyPr wrap="none" lIns="0" tIns="0" rIns="0" bIns="0">
              <a:spAutoFit/>
            </a:bodyPr>
            <a:lstStyle/>
            <a:p>
              <a:pPr algn="ctr" eaLnBrk="0" hangingPunct="0"/>
              <a:r>
                <a:rPr lang="en-US" sz="900">
                  <a:solidFill>
                    <a:srgbClr val="000000"/>
                  </a:solidFill>
                </a:rPr>
                <a:t>Problem</a:t>
              </a:r>
            </a:p>
            <a:p>
              <a:pPr algn="ctr" eaLnBrk="0" hangingPunct="0"/>
              <a:r>
                <a:rPr lang="en-US" sz="900">
                  <a:solidFill>
                    <a:srgbClr val="000000"/>
                  </a:solidFill>
                </a:rPr>
                <a:t>B </a:t>
              </a:r>
              <a:endParaRPr lang="en-US" sz="900" i="1">
                <a:latin typeface="Times New Roman" pitchFamily="18" charset="0"/>
              </a:endParaRPr>
            </a:p>
          </p:txBody>
        </p:sp>
        <p:sp>
          <p:nvSpPr>
            <p:cNvPr id="2538517" name="Rectangle 1054"/>
            <p:cNvSpPr>
              <a:spLocks noChangeArrowheads="1"/>
            </p:cNvSpPr>
            <p:nvPr/>
          </p:nvSpPr>
          <p:spPr bwMode="auto">
            <a:xfrm>
              <a:off x="1362" y="774"/>
              <a:ext cx="268" cy="200"/>
            </a:xfrm>
            <a:prstGeom prst="rect">
              <a:avLst/>
            </a:prstGeom>
            <a:noFill/>
            <a:ln w="9525">
              <a:noFill/>
              <a:miter lim="800000"/>
              <a:headEnd/>
              <a:tailEnd/>
            </a:ln>
          </p:spPr>
          <p:txBody>
            <a:bodyPr wrap="none" lIns="0" tIns="0" rIns="0" bIns="0">
              <a:spAutoFit/>
            </a:bodyPr>
            <a:lstStyle/>
            <a:p>
              <a:pPr algn="ctr" eaLnBrk="0" hangingPunct="0"/>
              <a:r>
                <a:rPr lang="en-US" sz="900">
                  <a:solidFill>
                    <a:srgbClr val="000000"/>
                  </a:solidFill>
                </a:rPr>
                <a:t>Problem</a:t>
              </a:r>
            </a:p>
            <a:p>
              <a:pPr algn="ctr" eaLnBrk="0" hangingPunct="0"/>
              <a:r>
                <a:rPr lang="en-US" sz="900">
                  <a:solidFill>
                    <a:srgbClr val="000000"/>
                  </a:solidFill>
                </a:rPr>
                <a:t>C </a:t>
              </a:r>
              <a:endParaRPr lang="en-US" sz="900" i="1">
                <a:latin typeface="Times New Roman" pitchFamily="18" charset="0"/>
              </a:endParaRPr>
            </a:p>
          </p:txBody>
        </p:sp>
        <p:sp>
          <p:nvSpPr>
            <p:cNvPr id="2538518" name="Rectangle 1055"/>
            <p:cNvSpPr>
              <a:spLocks noChangeArrowheads="1"/>
            </p:cNvSpPr>
            <p:nvPr/>
          </p:nvSpPr>
          <p:spPr bwMode="auto">
            <a:xfrm>
              <a:off x="1702" y="774"/>
              <a:ext cx="268" cy="200"/>
            </a:xfrm>
            <a:prstGeom prst="rect">
              <a:avLst/>
            </a:prstGeom>
            <a:noFill/>
            <a:ln w="9525">
              <a:noFill/>
              <a:miter lim="800000"/>
              <a:headEnd/>
              <a:tailEnd/>
            </a:ln>
          </p:spPr>
          <p:txBody>
            <a:bodyPr wrap="none" lIns="0" tIns="0" rIns="0" bIns="0">
              <a:spAutoFit/>
            </a:bodyPr>
            <a:lstStyle/>
            <a:p>
              <a:pPr algn="ctr" eaLnBrk="0" hangingPunct="0"/>
              <a:r>
                <a:rPr lang="en-US" sz="900">
                  <a:solidFill>
                    <a:srgbClr val="000000"/>
                  </a:solidFill>
                </a:rPr>
                <a:t>Problem</a:t>
              </a:r>
            </a:p>
            <a:p>
              <a:pPr algn="ctr" eaLnBrk="0" hangingPunct="0"/>
              <a:r>
                <a:rPr lang="en-US" sz="900">
                  <a:solidFill>
                    <a:srgbClr val="000000"/>
                  </a:solidFill>
                </a:rPr>
                <a:t>D </a:t>
              </a:r>
              <a:endParaRPr lang="en-US" sz="900" i="1">
                <a:latin typeface="Times New Roman" pitchFamily="18" charset="0"/>
              </a:endParaRPr>
            </a:p>
          </p:txBody>
        </p:sp>
        <p:sp>
          <p:nvSpPr>
            <p:cNvPr id="2538519" name="Rectangle 1056"/>
            <p:cNvSpPr>
              <a:spLocks noChangeArrowheads="1"/>
            </p:cNvSpPr>
            <p:nvPr/>
          </p:nvSpPr>
          <p:spPr bwMode="auto">
            <a:xfrm>
              <a:off x="2026" y="774"/>
              <a:ext cx="268" cy="200"/>
            </a:xfrm>
            <a:prstGeom prst="rect">
              <a:avLst/>
            </a:prstGeom>
            <a:noFill/>
            <a:ln w="9525">
              <a:noFill/>
              <a:miter lim="800000"/>
              <a:headEnd/>
              <a:tailEnd/>
            </a:ln>
          </p:spPr>
          <p:txBody>
            <a:bodyPr wrap="none" lIns="0" tIns="0" rIns="0" bIns="0">
              <a:spAutoFit/>
            </a:bodyPr>
            <a:lstStyle/>
            <a:p>
              <a:pPr algn="ctr" eaLnBrk="0" hangingPunct="0"/>
              <a:r>
                <a:rPr lang="en-US" sz="900">
                  <a:solidFill>
                    <a:srgbClr val="000000"/>
                  </a:solidFill>
                </a:rPr>
                <a:t>Problem</a:t>
              </a:r>
            </a:p>
            <a:p>
              <a:pPr algn="ctr" eaLnBrk="0" hangingPunct="0"/>
              <a:r>
                <a:rPr lang="en-US" sz="900">
                  <a:solidFill>
                    <a:srgbClr val="000000"/>
                  </a:solidFill>
                </a:rPr>
                <a:t>E </a:t>
              </a:r>
              <a:endParaRPr lang="en-US" sz="900" i="1">
                <a:latin typeface="Times New Roman" pitchFamily="18" charset="0"/>
              </a:endParaRPr>
            </a:p>
          </p:txBody>
        </p:sp>
        <p:sp>
          <p:nvSpPr>
            <p:cNvPr id="2538520" name="Rectangle 1057"/>
            <p:cNvSpPr>
              <a:spLocks noChangeArrowheads="1"/>
            </p:cNvSpPr>
            <p:nvPr/>
          </p:nvSpPr>
          <p:spPr bwMode="auto">
            <a:xfrm>
              <a:off x="2370" y="774"/>
              <a:ext cx="268" cy="200"/>
            </a:xfrm>
            <a:prstGeom prst="rect">
              <a:avLst/>
            </a:prstGeom>
            <a:noFill/>
            <a:ln w="9525">
              <a:noFill/>
              <a:miter lim="800000"/>
              <a:headEnd/>
              <a:tailEnd/>
            </a:ln>
          </p:spPr>
          <p:txBody>
            <a:bodyPr wrap="none" lIns="0" tIns="0" rIns="0" bIns="0">
              <a:spAutoFit/>
            </a:bodyPr>
            <a:lstStyle/>
            <a:p>
              <a:pPr algn="ctr" eaLnBrk="0" hangingPunct="0"/>
              <a:r>
                <a:rPr lang="en-US" sz="900">
                  <a:solidFill>
                    <a:srgbClr val="000000"/>
                  </a:solidFill>
                </a:rPr>
                <a:t>Problem</a:t>
              </a:r>
            </a:p>
            <a:p>
              <a:pPr algn="ctr" eaLnBrk="0" hangingPunct="0"/>
              <a:r>
                <a:rPr lang="en-US" sz="900">
                  <a:solidFill>
                    <a:srgbClr val="000000"/>
                  </a:solidFill>
                </a:rPr>
                <a:t>F </a:t>
              </a:r>
              <a:endParaRPr lang="en-US" sz="900" i="1">
                <a:latin typeface="Times New Roman" pitchFamily="18" charset="0"/>
              </a:endParaRPr>
            </a:p>
          </p:txBody>
        </p:sp>
        <p:sp>
          <p:nvSpPr>
            <p:cNvPr id="2538521" name="Rectangle 1058"/>
            <p:cNvSpPr>
              <a:spLocks noChangeArrowheads="1"/>
            </p:cNvSpPr>
            <p:nvPr/>
          </p:nvSpPr>
          <p:spPr bwMode="auto">
            <a:xfrm>
              <a:off x="2756" y="774"/>
              <a:ext cx="268" cy="200"/>
            </a:xfrm>
            <a:prstGeom prst="rect">
              <a:avLst/>
            </a:prstGeom>
            <a:noFill/>
            <a:ln w="9525">
              <a:noFill/>
              <a:miter lim="800000"/>
              <a:headEnd/>
              <a:tailEnd/>
            </a:ln>
          </p:spPr>
          <p:txBody>
            <a:bodyPr wrap="none" lIns="0" tIns="0" rIns="0" bIns="0">
              <a:spAutoFit/>
            </a:bodyPr>
            <a:lstStyle/>
            <a:p>
              <a:pPr algn="ctr" eaLnBrk="0" hangingPunct="0"/>
              <a:r>
                <a:rPr lang="en-US" sz="900" dirty="0">
                  <a:solidFill>
                    <a:srgbClr val="000000"/>
                  </a:solidFill>
                </a:rPr>
                <a:t>Problem</a:t>
              </a:r>
            </a:p>
            <a:p>
              <a:pPr algn="ctr" eaLnBrk="0" hangingPunct="0"/>
              <a:r>
                <a:rPr lang="en-US" sz="900" dirty="0">
                  <a:solidFill>
                    <a:srgbClr val="000000"/>
                  </a:solidFill>
                </a:rPr>
                <a:t>G </a:t>
              </a:r>
              <a:endParaRPr lang="en-US" sz="900" i="1" dirty="0">
                <a:latin typeface="Times New Roman" pitchFamily="18" charset="0"/>
              </a:endParaRPr>
            </a:p>
          </p:txBody>
        </p:sp>
        <p:sp>
          <p:nvSpPr>
            <p:cNvPr id="2538522" name="Rectangle 1059"/>
            <p:cNvSpPr>
              <a:spLocks noChangeArrowheads="1"/>
            </p:cNvSpPr>
            <p:nvPr/>
          </p:nvSpPr>
          <p:spPr bwMode="auto">
            <a:xfrm>
              <a:off x="3144" y="774"/>
              <a:ext cx="268" cy="200"/>
            </a:xfrm>
            <a:prstGeom prst="rect">
              <a:avLst/>
            </a:prstGeom>
            <a:noFill/>
            <a:ln w="9525">
              <a:noFill/>
              <a:miter lim="800000"/>
              <a:headEnd/>
              <a:tailEnd/>
            </a:ln>
          </p:spPr>
          <p:txBody>
            <a:bodyPr wrap="none" lIns="0" tIns="0" rIns="0" bIns="0">
              <a:spAutoFit/>
            </a:bodyPr>
            <a:lstStyle/>
            <a:p>
              <a:pPr algn="ctr" eaLnBrk="0" hangingPunct="0"/>
              <a:r>
                <a:rPr lang="en-US" sz="900">
                  <a:solidFill>
                    <a:srgbClr val="000000"/>
                  </a:solidFill>
                </a:rPr>
                <a:t>Problem</a:t>
              </a:r>
            </a:p>
            <a:p>
              <a:pPr algn="ctr" eaLnBrk="0" hangingPunct="0"/>
              <a:r>
                <a:rPr lang="en-US" sz="900">
                  <a:solidFill>
                    <a:srgbClr val="000000"/>
                  </a:solidFill>
                </a:rPr>
                <a:t>H </a:t>
              </a:r>
              <a:endParaRPr lang="en-US" sz="900" i="1">
                <a:latin typeface="Times New Roman" pitchFamily="18" charset="0"/>
              </a:endParaRPr>
            </a:p>
          </p:txBody>
        </p:sp>
        <p:sp>
          <p:nvSpPr>
            <p:cNvPr id="2538523" name="Rectangle 1060"/>
            <p:cNvSpPr>
              <a:spLocks noChangeArrowheads="1"/>
            </p:cNvSpPr>
            <p:nvPr/>
          </p:nvSpPr>
          <p:spPr bwMode="auto">
            <a:xfrm>
              <a:off x="3492" y="774"/>
              <a:ext cx="268" cy="200"/>
            </a:xfrm>
            <a:prstGeom prst="rect">
              <a:avLst/>
            </a:prstGeom>
            <a:noFill/>
            <a:ln w="9525">
              <a:noFill/>
              <a:miter lim="800000"/>
              <a:headEnd/>
              <a:tailEnd/>
            </a:ln>
          </p:spPr>
          <p:txBody>
            <a:bodyPr wrap="none" lIns="0" tIns="0" rIns="0" bIns="0">
              <a:spAutoFit/>
            </a:bodyPr>
            <a:lstStyle/>
            <a:p>
              <a:pPr algn="ctr" eaLnBrk="0" hangingPunct="0"/>
              <a:r>
                <a:rPr lang="en-US" sz="900">
                  <a:solidFill>
                    <a:srgbClr val="000000"/>
                  </a:solidFill>
                </a:rPr>
                <a:t>Problem</a:t>
              </a:r>
            </a:p>
            <a:p>
              <a:pPr algn="ctr" eaLnBrk="0" hangingPunct="0"/>
              <a:r>
                <a:rPr lang="en-US" sz="900">
                  <a:solidFill>
                    <a:srgbClr val="000000"/>
                  </a:solidFill>
                </a:rPr>
                <a:t>I </a:t>
              </a:r>
              <a:endParaRPr lang="en-US" sz="900" i="1">
                <a:latin typeface="Times New Roman" pitchFamily="18" charset="0"/>
              </a:endParaRPr>
            </a:p>
          </p:txBody>
        </p:sp>
        <p:sp>
          <p:nvSpPr>
            <p:cNvPr id="2538524" name="Rectangle 1061"/>
            <p:cNvSpPr>
              <a:spLocks noChangeArrowheads="1"/>
            </p:cNvSpPr>
            <p:nvPr/>
          </p:nvSpPr>
          <p:spPr bwMode="auto">
            <a:xfrm>
              <a:off x="3828" y="774"/>
              <a:ext cx="268" cy="200"/>
            </a:xfrm>
            <a:prstGeom prst="rect">
              <a:avLst/>
            </a:prstGeom>
            <a:noFill/>
            <a:ln w="9525">
              <a:noFill/>
              <a:miter lim="800000"/>
              <a:headEnd/>
              <a:tailEnd/>
            </a:ln>
          </p:spPr>
          <p:txBody>
            <a:bodyPr wrap="none" lIns="0" tIns="0" rIns="0" bIns="0">
              <a:spAutoFit/>
            </a:bodyPr>
            <a:lstStyle/>
            <a:p>
              <a:pPr algn="ctr" eaLnBrk="0" hangingPunct="0"/>
              <a:r>
                <a:rPr lang="en-US" sz="900">
                  <a:solidFill>
                    <a:srgbClr val="000000"/>
                  </a:solidFill>
                </a:rPr>
                <a:t>Problem</a:t>
              </a:r>
            </a:p>
            <a:p>
              <a:pPr algn="ctr" eaLnBrk="0" hangingPunct="0"/>
              <a:r>
                <a:rPr lang="en-US" sz="900">
                  <a:solidFill>
                    <a:srgbClr val="000000"/>
                  </a:solidFill>
                </a:rPr>
                <a:t>J </a:t>
              </a:r>
              <a:endParaRPr lang="en-US" sz="900" i="1">
                <a:latin typeface="Times New Roman" pitchFamily="18" charset="0"/>
              </a:endParaRPr>
            </a:p>
          </p:txBody>
        </p:sp>
        <p:sp>
          <p:nvSpPr>
            <p:cNvPr id="2538525" name="Rectangle 1062"/>
            <p:cNvSpPr>
              <a:spLocks noChangeArrowheads="1"/>
            </p:cNvSpPr>
            <p:nvPr/>
          </p:nvSpPr>
          <p:spPr bwMode="auto">
            <a:xfrm>
              <a:off x="4168" y="774"/>
              <a:ext cx="268" cy="200"/>
            </a:xfrm>
            <a:prstGeom prst="rect">
              <a:avLst/>
            </a:prstGeom>
            <a:noFill/>
            <a:ln w="9525">
              <a:noFill/>
              <a:miter lim="800000"/>
              <a:headEnd/>
              <a:tailEnd/>
            </a:ln>
          </p:spPr>
          <p:txBody>
            <a:bodyPr wrap="none" lIns="0" tIns="0" rIns="0" bIns="0">
              <a:spAutoFit/>
            </a:bodyPr>
            <a:lstStyle/>
            <a:p>
              <a:pPr algn="ctr" eaLnBrk="0" hangingPunct="0"/>
              <a:r>
                <a:rPr lang="en-US" sz="900">
                  <a:solidFill>
                    <a:srgbClr val="000000"/>
                  </a:solidFill>
                </a:rPr>
                <a:t>Problem</a:t>
              </a:r>
            </a:p>
            <a:p>
              <a:pPr algn="ctr" eaLnBrk="0" hangingPunct="0"/>
              <a:r>
                <a:rPr lang="en-US" sz="900">
                  <a:solidFill>
                    <a:srgbClr val="000000"/>
                  </a:solidFill>
                </a:rPr>
                <a:t>K </a:t>
              </a:r>
              <a:endParaRPr lang="en-US" sz="900" i="1">
                <a:latin typeface="Times New Roman" pitchFamily="18" charset="0"/>
              </a:endParaRPr>
            </a:p>
          </p:txBody>
        </p:sp>
        <p:sp>
          <p:nvSpPr>
            <p:cNvPr id="2538526" name="Rectangle 1063"/>
            <p:cNvSpPr>
              <a:spLocks noChangeArrowheads="1"/>
            </p:cNvSpPr>
            <p:nvPr/>
          </p:nvSpPr>
          <p:spPr bwMode="auto">
            <a:xfrm>
              <a:off x="4512" y="774"/>
              <a:ext cx="268" cy="200"/>
            </a:xfrm>
            <a:prstGeom prst="rect">
              <a:avLst/>
            </a:prstGeom>
            <a:noFill/>
            <a:ln w="9525">
              <a:noFill/>
              <a:miter lim="800000"/>
              <a:headEnd/>
              <a:tailEnd/>
            </a:ln>
          </p:spPr>
          <p:txBody>
            <a:bodyPr wrap="none" lIns="0" tIns="0" rIns="0" bIns="0">
              <a:spAutoFit/>
            </a:bodyPr>
            <a:lstStyle/>
            <a:p>
              <a:pPr algn="ctr" eaLnBrk="0" hangingPunct="0"/>
              <a:r>
                <a:rPr lang="en-US" sz="900">
                  <a:solidFill>
                    <a:srgbClr val="000000"/>
                  </a:solidFill>
                </a:rPr>
                <a:t>Problem</a:t>
              </a:r>
            </a:p>
            <a:p>
              <a:pPr algn="ctr" eaLnBrk="0" hangingPunct="0"/>
              <a:r>
                <a:rPr lang="en-US" sz="900">
                  <a:solidFill>
                    <a:srgbClr val="000000"/>
                  </a:solidFill>
                </a:rPr>
                <a:t>L </a:t>
              </a:r>
              <a:endParaRPr lang="en-US" sz="900" i="1">
                <a:latin typeface="Times New Roman" pitchFamily="18" charset="0"/>
              </a:endParaRPr>
            </a:p>
          </p:txBody>
        </p:sp>
        <p:sp>
          <p:nvSpPr>
            <p:cNvPr id="2538527" name="Rectangle 1064"/>
            <p:cNvSpPr>
              <a:spLocks noChangeArrowheads="1"/>
            </p:cNvSpPr>
            <p:nvPr/>
          </p:nvSpPr>
          <p:spPr bwMode="auto">
            <a:xfrm>
              <a:off x="4844" y="774"/>
              <a:ext cx="268" cy="200"/>
            </a:xfrm>
            <a:prstGeom prst="rect">
              <a:avLst/>
            </a:prstGeom>
            <a:noFill/>
            <a:ln w="9525">
              <a:noFill/>
              <a:miter lim="800000"/>
              <a:headEnd/>
              <a:tailEnd/>
            </a:ln>
          </p:spPr>
          <p:txBody>
            <a:bodyPr wrap="none" lIns="0" tIns="0" rIns="0" bIns="0">
              <a:spAutoFit/>
            </a:bodyPr>
            <a:lstStyle/>
            <a:p>
              <a:pPr algn="ctr" eaLnBrk="0" hangingPunct="0"/>
              <a:r>
                <a:rPr lang="en-US" sz="900">
                  <a:solidFill>
                    <a:srgbClr val="000000"/>
                  </a:solidFill>
                </a:rPr>
                <a:t>Problem</a:t>
              </a:r>
            </a:p>
            <a:p>
              <a:pPr algn="ctr" eaLnBrk="0" hangingPunct="0"/>
              <a:r>
                <a:rPr lang="en-US" sz="900">
                  <a:solidFill>
                    <a:srgbClr val="000000"/>
                  </a:solidFill>
                </a:rPr>
                <a:t>M </a:t>
              </a:r>
              <a:endParaRPr lang="en-US" sz="900" i="1">
                <a:latin typeface="Times New Roman" pitchFamily="18" charset="0"/>
              </a:endParaRPr>
            </a:p>
          </p:txBody>
        </p:sp>
        <p:sp>
          <p:nvSpPr>
            <p:cNvPr id="2538528" name="Rectangle 1065"/>
            <p:cNvSpPr>
              <a:spLocks noChangeArrowheads="1"/>
            </p:cNvSpPr>
            <p:nvPr/>
          </p:nvSpPr>
          <p:spPr bwMode="auto">
            <a:xfrm>
              <a:off x="5262" y="742"/>
              <a:ext cx="144" cy="100"/>
            </a:xfrm>
            <a:prstGeom prst="rect">
              <a:avLst/>
            </a:prstGeom>
            <a:noFill/>
            <a:ln w="9525">
              <a:noFill/>
              <a:miter lim="800000"/>
              <a:headEnd/>
              <a:tailEnd/>
            </a:ln>
          </p:spPr>
          <p:txBody>
            <a:bodyPr wrap="none" lIns="0" tIns="0" rIns="0" bIns="0">
              <a:spAutoFit/>
            </a:bodyPr>
            <a:lstStyle/>
            <a:p>
              <a:pPr algn="ctr" eaLnBrk="0" hangingPunct="0"/>
              <a:r>
                <a:rPr lang="en-US" sz="900">
                  <a:solidFill>
                    <a:srgbClr val="000000"/>
                  </a:solidFill>
                </a:rPr>
                <a:t>Etc. </a:t>
              </a:r>
              <a:endParaRPr lang="en-US" sz="900" i="1">
                <a:latin typeface="Times New Roman" pitchFamily="18" charset="0"/>
              </a:endParaRPr>
            </a:p>
          </p:txBody>
        </p:sp>
        <p:sp>
          <p:nvSpPr>
            <p:cNvPr id="2538529" name="Rectangle 1066"/>
            <p:cNvSpPr>
              <a:spLocks noChangeArrowheads="1"/>
            </p:cNvSpPr>
            <p:nvPr/>
          </p:nvSpPr>
          <p:spPr bwMode="auto">
            <a:xfrm>
              <a:off x="2660" y="1785"/>
              <a:ext cx="458" cy="299"/>
            </a:xfrm>
            <a:prstGeom prst="rect">
              <a:avLst/>
            </a:prstGeom>
            <a:noFill/>
            <a:ln w="9525">
              <a:noFill/>
              <a:miter lim="800000"/>
              <a:headEnd/>
              <a:tailEnd/>
            </a:ln>
          </p:spPr>
          <p:txBody>
            <a:bodyPr lIns="0" tIns="0" rIns="0" bIns="0">
              <a:spAutoFit/>
            </a:bodyPr>
            <a:lstStyle/>
            <a:p>
              <a:pPr algn="ctr" eaLnBrk="0" hangingPunct="0"/>
              <a:r>
                <a:rPr lang="en-US" sz="900">
                  <a:solidFill>
                    <a:srgbClr val="000000"/>
                  </a:solidFill>
                </a:rPr>
                <a:t>Why?</a:t>
              </a:r>
            </a:p>
            <a:p>
              <a:pPr algn="ctr" eaLnBrk="0" hangingPunct="0"/>
              <a:r>
                <a:rPr lang="en-US" sz="900">
                  <a:solidFill>
                    <a:srgbClr val="000000"/>
                  </a:solidFill>
                </a:rPr>
                <a:t>Wider focus</a:t>
              </a:r>
            </a:p>
            <a:p>
              <a:pPr algn="ctr" eaLnBrk="0" hangingPunct="0"/>
              <a:r>
                <a:rPr lang="en-US" sz="900">
                  <a:solidFill>
                    <a:srgbClr val="000000"/>
                  </a:solidFill>
                </a:rPr>
                <a:t>on causes</a:t>
              </a:r>
              <a:endParaRPr lang="en-US" sz="900" i="1">
                <a:latin typeface="Times New Roman" pitchFamily="18" charset="0"/>
              </a:endParaRPr>
            </a:p>
          </p:txBody>
        </p:sp>
        <p:sp>
          <p:nvSpPr>
            <p:cNvPr id="2538530" name="Rectangle 1067"/>
            <p:cNvSpPr>
              <a:spLocks noChangeArrowheads="1"/>
            </p:cNvSpPr>
            <p:nvPr/>
          </p:nvSpPr>
          <p:spPr bwMode="auto">
            <a:xfrm>
              <a:off x="2660" y="2265"/>
              <a:ext cx="458" cy="299"/>
            </a:xfrm>
            <a:prstGeom prst="rect">
              <a:avLst/>
            </a:prstGeom>
            <a:noFill/>
            <a:ln w="9525">
              <a:noFill/>
              <a:miter lim="800000"/>
              <a:headEnd/>
              <a:tailEnd/>
            </a:ln>
          </p:spPr>
          <p:txBody>
            <a:bodyPr lIns="0" tIns="0" rIns="0" bIns="0">
              <a:spAutoFit/>
            </a:bodyPr>
            <a:lstStyle/>
            <a:p>
              <a:pPr algn="ctr" eaLnBrk="0" hangingPunct="0"/>
              <a:r>
                <a:rPr lang="en-US" sz="900">
                  <a:solidFill>
                    <a:srgbClr val="000000"/>
                  </a:solidFill>
                </a:rPr>
                <a:t>Why?</a:t>
              </a:r>
            </a:p>
            <a:p>
              <a:pPr algn="ctr" eaLnBrk="0" hangingPunct="0"/>
              <a:r>
                <a:rPr lang="en-US" sz="900">
                  <a:solidFill>
                    <a:srgbClr val="000000"/>
                  </a:solidFill>
                </a:rPr>
                <a:t>Wider focus</a:t>
              </a:r>
            </a:p>
            <a:p>
              <a:pPr algn="ctr" eaLnBrk="0" hangingPunct="0"/>
              <a:r>
                <a:rPr lang="en-US" sz="900">
                  <a:solidFill>
                    <a:srgbClr val="000000"/>
                  </a:solidFill>
                </a:rPr>
                <a:t>on causes</a:t>
              </a:r>
              <a:endParaRPr lang="en-US" sz="900" i="1">
                <a:latin typeface="Times New Roman" pitchFamily="18" charset="0"/>
              </a:endParaRPr>
            </a:p>
          </p:txBody>
        </p:sp>
        <p:sp>
          <p:nvSpPr>
            <p:cNvPr id="2538531" name="Rectangle 1068"/>
            <p:cNvSpPr>
              <a:spLocks noChangeArrowheads="1"/>
            </p:cNvSpPr>
            <p:nvPr/>
          </p:nvSpPr>
          <p:spPr bwMode="auto">
            <a:xfrm>
              <a:off x="2660" y="2775"/>
              <a:ext cx="458" cy="300"/>
            </a:xfrm>
            <a:prstGeom prst="rect">
              <a:avLst/>
            </a:prstGeom>
            <a:noFill/>
            <a:ln w="9525">
              <a:noFill/>
              <a:miter lim="800000"/>
              <a:headEnd/>
              <a:tailEnd/>
            </a:ln>
          </p:spPr>
          <p:txBody>
            <a:bodyPr lIns="0" tIns="0" rIns="0" bIns="0">
              <a:spAutoFit/>
            </a:bodyPr>
            <a:lstStyle/>
            <a:p>
              <a:pPr algn="ctr" eaLnBrk="0" hangingPunct="0"/>
              <a:r>
                <a:rPr lang="en-US" sz="900">
                  <a:solidFill>
                    <a:srgbClr val="000000"/>
                  </a:solidFill>
                </a:rPr>
                <a:t>Why?</a:t>
              </a:r>
            </a:p>
            <a:p>
              <a:pPr algn="ctr" eaLnBrk="0" hangingPunct="0"/>
              <a:r>
                <a:rPr lang="en-US" sz="900">
                  <a:solidFill>
                    <a:srgbClr val="000000"/>
                  </a:solidFill>
                </a:rPr>
                <a:t>Wider focus</a:t>
              </a:r>
            </a:p>
            <a:p>
              <a:pPr algn="ctr" eaLnBrk="0" hangingPunct="0"/>
              <a:r>
                <a:rPr lang="en-US" sz="900">
                  <a:solidFill>
                    <a:srgbClr val="000000"/>
                  </a:solidFill>
                </a:rPr>
                <a:t>on causes</a:t>
              </a:r>
              <a:endParaRPr lang="en-US" sz="900" i="1">
                <a:latin typeface="Times New Roman" pitchFamily="18" charset="0"/>
              </a:endParaRPr>
            </a:p>
          </p:txBody>
        </p:sp>
        <p:sp>
          <p:nvSpPr>
            <p:cNvPr id="2538532" name="Rectangle 1069"/>
            <p:cNvSpPr>
              <a:spLocks noChangeArrowheads="1"/>
            </p:cNvSpPr>
            <p:nvPr/>
          </p:nvSpPr>
          <p:spPr bwMode="auto">
            <a:xfrm>
              <a:off x="2660" y="3273"/>
              <a:ext cx="458" cy="299"/>
            </a:xfrm>
            <a:prstGeom prst="rect">
              <a:avLst/>
            </a:prstGeom>
            <a:noFill/>
            <a:ln w="9525">
              <a:noFill/>
              <a:miter lim="800000"/>
              <a:headEnd/>
              <a:tailEnd/>
            </a:ln>
          </p:spPr>
          <p:txBody>
            <a:bodyPr lIns="0" tIns="0" rIns="0" bIns="0">
              <a:spAutoFit/>
            </a:bodyPr>
            <a:lstStyle/>
            <a:p>
              <a:pPr algn="ctr" eaLnBrk="0" hangingPunct="0"/>
              <a:r>
                <a:rPr lang="en-US" sz="900">
                  <a:solidFill>
                    <a:srgbClr val="000000"/>
                  </a:solidFill>
                </a:rPr>
                <a:t>Why?</a:t>
              </a:r>
            </a:p>
            <a:p>
              <a:pPr algn="ctr" eaLnBrk="0" hangingPunct="0"/>
              <a:r>
                <a:rPr lang="en-US" sz="900">
                  <a:solidFill>
                    <a:srgbClr val="000000"/>
                  </a:solidFill>
                </a:rPr>
                <a:t>Wider focus</a:t>
              </a:r>
            </a:p>
            <a:p>
              <a:pPr algn="ctr" eaLnBrk="0" hangingPunct="0"/>
              <a:r>
                <a:rPr lang="en-US" sz="900">
                  <a:solidFill>
                    <a:srgbClr val="000000"/>
                  </a:solidFill>
                </a:rPr>
                <a:t>on causes</a:t>
              </a:r>
              <a:endParaRPr lang="en-US" sz="900" i="1">
                <a:latin typeface="Times New Roman" pitchFamily="18" charset="0"/>
              </a:endParaRPr>
            </a:p>
          </p:txBody>
        </p:sp>
        <p:sp>
          <p:nvSpPr>
            <p:cNvPr id="2538533" name="Rectangle 1070"/>
            <p:cNvSpPr>
              <a:spLocks noChangeArrowheads="1"/>
            </p:cNvSpPr>
            <p:nvPr/>
          </p:nvSpPr>
          <p:spPr bwMode="auto">
            <a:xfrm>
              <a:off x="2660" y="3753"/>
              <a:ext cx="458" cy="299"/>
            </a:xfrm>
            <a:prstGeom prst="rect">
              <a:avLst/>
            </a:prstGeom>
            <a:noFill/>
            <a:ln w="9525">
              <a:noFill/>
              <a:miter lim="800000"/>
              <a:headEnd/>
              <a:tailEnd/>
            </a:ln>
          </p:spPr>
          <p:txBody>
            <a:bodyPr lIns="0" tIns="0" rIns="0" bIns="0">
              <a:spAutoFit/>
            </a:bodyPr>
            <a:lstStyle/>
            <a:p>
              <a:pPr algn="ctr" eaLnBrk="0" hangingPunct="0"/>
              <a:r>
                <a:rPr lang="en-US" sz="900">
                  <a:solidFill>
                    <a:srgbClr val="000000"/>
                  </a:solidFill>
                </a:rPr>
                <a:t>Why?</a:t>
              </a:r>
            </a:p>
            <a:p>
              <a:pPr algn="ctr" eaLnBrk="0" hangingPunct="0"/>
              <a:r>
                <a:rPr lang="en-US" sz="900">
                  <a:solidFill>
                    <a:srgbClr val="000000"/>
                  </a:solidFill>
                </a:rPr>
                <a:t>Wider focus</a:t>
              </a:r>
            </a:p>
            <a:p>
              <a:pPr algn="ctr" eaLnBrk="0" hangingPunct="0"/>
              <a:r>
                <a:rPr lang="en-US" sz="900">
                  <a:solidFill>
                    <a:srgbClr val="000000"/>
                  </a:solidFill>
                </a:rPr>
                <a:t>on causes</a:t>
              </a:r>
              <a:endParaRPr lang="en-US" sz="900" i="1">
                <a:latin typeface="Times New Roman" pitchFamily="18" charset="0"/>
              </a:endParaRPr>
            </a:p>
          </p:txBody>
        </p:sp>
        <p:sp>
          <p:nvSpPr>
            <p:cNvPr id="2538534" name="Rectangle 1071"/>
            <p:cNvSpPr>
              <a:spLocks noChangeArrowheads="1"/>
            </p:cNvSpPr>
            <p:nvPr/>
          </p:nvSpPr>
          <p:spPr bwMode="auto">
            <a:xfrm>
              <a:off x="2664" y="999"/>
              <a:ext cx="432" cy="342"/>
            </a:xfrm>
            <a:prstGeom prst="rect">
              <a:avLst/>
            </a:prstGeom>
            <a:noFill/>
            <a:ln w="12700">
              <a:solidFill>
                <a:srgbClr val="000000"/>
              </a:solidFill>
              <a:miter lim="800000"/>
              <a:headEnd/>
              <a:tailEnd/>
            </a:ln>
          </p:spPr>
          <p:txBody>
            <a:bodyPr/>
            <a:lstStyle/>
            <a:p>
              <a:endParaRPr lang="en-PH"/>
            </a:p>
          </p:txBody>
        </p:sp>
        <p:sp>
          <p:nvSpPr>
            <p:cNvPr id="2538535" name="Rectangle 1072"/>
            <p:cNvSpPr>
              <a:spLocks noChangeArrowheads="1"/>
            </p:cNvSpPr>
            <p:nvPr/>
          </p:nvSpPr>
          <p:spPr bwMode="auto">
            <a:xfrm>
              <a:off x="742" y="1799"/>
              <a:ext cx="1082" cy="266"/>
            </a:xfrm>
            <a:prstGeom prst="rect">
              <a:avLst/>
            </a:prstGeom>
            <a:noFill/>
            <a:ln w="9525">
              <a:noFill/>
              <a:miter lim="800000"/>
              <a:headEnd/>
              <a:tailEnd/>
            </a:ln>
          </p:spPr>
          <p:txBody>
            <a:bodyPr lIns="0" tIns="0" rIns="0" bIns="0">
              <a:spAutoFit/>
            </a:bodyPr>
            <a:lstStyle/>
            <a:p>
              <a:pPr marL="171450" indent="-171450" eaLnBrk="0" hangingPunct="0"/>
              <a:r>
                <a:rPr lang="en-US" sz="1200" dirty="0">
                  <a:solidFill>
                    <a:srgbClr val="000000"/>
                  </a:solidFill>
                </a:rPr>
                <a:t>1.	Why did </a:t>
              </a:r>
              <a:r>
                <a:rPr lang="en-US" sz="1200" b="1" dirty="0">
                  <a:solidFill>
                    <a:srgbClr val="000000"/>
                  </a:solidFill>
                </a:rPr>
                <a:t>X</a:t>
              </a:r>
              <a:r>
                <a:rPr lang="en-US" sz="1200" dirty="0">
                  <a:solidFill>
                    <a:srgbClr val="000000"/>
                  </a:solidFill>
                </a:rPr>
                <a:t> happen?</a:t>
              </a:r>
            </a:p>
            <a:p>
              <a:pPr marL="171450" indent="-171450" eaLnBrk="0" hangingPunct="0"/>
              <a:r>
                <a:rPr lang="en-US" sz="1200" dirty="0">
                  <a:solidFill>
                    <a:srgbClr val="000000"/>
                  </a:solidFill>
                </a:rPr>
                <a:t>	Because of </a:t>
              </a:r>
              <a:r>
                <a:rPr lang="en-US" sz="1200" b="1" dirty="0">
                  <a:solidFill>
                    <a:srgbClr val="000000"/>
                  </a:solidFill>
                </a:rPr>
                <a:t>W</a:t>
              </a:r>
              <a:r>
                <a:rPr lang="en-US" sz="1200" dirty="0">
                  <a:solidFill>
                    <a:srgbClr val="000000"/>
                  </a:solidFill>
                </a:rPr>
                <a:t>.</a:t>
              </a:r>
              <a:endParaRPr lang="en-US" sz="1200" i="1" dirty="0">
                <a:latin typeface="Times New Roman" pitchFamily="18" charset="0"/>
              </a:endParaRPr>
            </a:p>
          </p:txBody>
        </p:sp>
        <p:sp>
          <p:nvSpPr>
            <p:cNvPr id="2538536" name="Rectangle 1073"/>
            <p:cNvSpPr>
              <a:spLocks noChangeArrowheads="1"/>
            </p:cNvSpPr>
            <p:nvPr/>
          </p:nvSpPr>
          <p:spPr bwMode="auto">
            <a:xfrm>
              <a:off x="742" y="2235"/>
              <a:ext cx="1082" cy="267"/>
            </a:xfrm>
            <a:prstGeom prst="rect">
              <a:avLst/>
            </a:prstGeom>
            <a:noFill/>
            <a:ln w="9525">
              <a:noFill/>
              <a:miter lim="800000"/>
              <a:headEnd/>
              <a:tailEnd/>
            </a:ln>
          </p:spPr>
          <p:txBody>
            <a:bodyPr lIns="0" tIns="0" rIns="0" bIns="0">
              <a:spAutoFit/>
            </a:bodyPr>
            <a:lstStyle/>
            <a:p>
              <a:pPr marL="171450" indent="-171450" eaLnBrk="0" hangingPunct="0"/>
              <a:r>
                <a:rPr lang="en-US" sz="1200">
                  <a:solidFill>
                    <a:srgbClr val="000000"/>
                  </a:solidFill>
                </a:rPr>
                <a:t>2.	Why did </a:t>
              </a:r>
              <a:r>
                <a:rPr lang="en-US" sz="1200" b="1">
                  <a:solidFill>
                    <a:srgbClr val="000000"/>
                  </a:solidFill>
                </a:rPr>
                <a:t>W</a:t>
              </a:r>
              <a:r>
                <a:rPr lang="en-US" sz="1200">
                  <a:solidFill>
                    <a:srgbClr val="000000"/>
                  </a:solidFill>
                </a:rPr>
                <a:t> happen?</a:t>
              </a:r>
            </a:p>
            <a:p>
              <a:pPr marL="171450" indent="-171450" eaLnBrk="0" hangingPunct="0"/>
              <a:r>
                <a:rPr lang="en-US" sz="1200">
                  <a:solidFill>
                    <a:srgbClr val="000000"/>
                  </a:solidFill>
                </a:rPr>
                <a:t>	Because of </a:t>
              </a:r>
              <a:r>
                <a:rPr lang="en-US" sz="1200" b="1">
                  <a:solidFill>
                    <a:srgbClr val="000000"/>
                  </a:solidFill>
                </a:rPr>
                <a:t>V</a:t>
              </a:r>
              <a:r>
                <a:rPr lang="en-US" sz="1200">
                  <a:solidFill>
                    <a:srgbClr val="000000"/>
                  </a:solidFill>
                </a:rPr>
                <a:t>.</a:t>
              </a:r>
              <a:endParaRPr lang="en-US" sz="1200" i="1">
                <a:latin typeface="Times New Roman" pitchFamily="18" charset="0"/>
              </a:endParaRPr>
            </a:p>
          </p:txBody>
        </p:sp>
        <p:sp>
          <p:nvSpPr>
            <p:cNvPr id="2538537" name="Rectangle 1074"/>
            <p:cNvSpPr>
              <a:spLocks noChangeArrowheads="1"/>
            </p:cNvSpPr>
            <p:nvPr/>
          </p:nvSpPr>
          <p:spPr bwMode="auto">
            <a:xfrm>
              <a:off x="742" y="2672"/>
              <a:ext cx="1082" cy="267"/>
            </a:xfrm>
            <a:prstGeom prst="rect">
              <a:avLst/>
            </a:prstGeom>
            <a:noFill/>
            <a:ln w="9525">
              <a:noFill/>
              <a:miter lim="800000"/>
              <a:headEnd/>
              <a:tailEnd/>
            </a:ln>
          </p:spPr>
          <p:txBody>
            <a:bodyPr lIns="0" tIns="0" rIns="0" bIns="0">
              <a:spAutoFit/>
            </a:bodyPr>
            <a:lstStyle/>
            <a:p>
              <a:pPr marL="171450" indent="-171450" eaLnBrk="0" hangingPunct="0"/>
              <a:r>
                <a:rPr lang="en-US" sz="1200">
                  <a:solidFill>
                    <a:srgbClr val="000000"/>
                  </a:solidFill>
                </a:rPr>
                <a:t>3.	Why did </a:t>
              </a:r>
              <a:r>
                <a:rPr lang="en-US" sz="1200" b="1">
                  <a:solidFill>
                    <a:srgbClr val="000000"/>
                  </a:solidFill>
                </a:rPr>
                <a:t>V</a:t>
              </a:r>
              <a:r>
                <a:rPr lang="en-US" sz="1200">
                  <a:solidFill>
                    <a:srgbClr val="000000"/>
                  </a:solidFill>
                </a:rPr>
                <a:t> happen?</a:t>
              </a:r>
            </a:p>
            <a:p>
              <a:pPr marL="171450" indent="-171450" eaLnBrk="0" hangingPunct="0"/>
              <a:r>
                <a:rPr lang="en-US" sz="1200">
                  <a:solidFill>
                    <a:srgbClr val="000000"/>
                  </a:solidFill>
                </a:rPr>
                <a:t>	Because of </a:t>
              </a:r>
              <a:r>
                <a:rPr lang="en-US" sz="1200" b="1">
                  <a:solidFill>
                    <a:srgbClr val="000000"/>
                  </a:solidFill>
                </a:rPr>
                <a:t>U</a:t>
              </a:r>
              <a:r>
                <a:rPr lang="en-US" sz="1200">
                  <a:solidFill>
                    <a:srgbClr val="000000"/>
                  </a:solidFill>
                </a:rPr>
                <a:t>.</a:t>
              </a:r>
              <a:endParaRPr lang="en-US" sz="1200" i="1">
                <a:latin typeface="Times New Roman" pitchFamily="18" charset="0"/>
              </a:endParaRPr>
            </a:p>
          </p:txBody>
        </p:sp>
        <p:sp>
          <p:nvSpPr>
            <p:cNvPr id="2538538" name="Rectangle 1075"/>
            <p:cNvSpPr>
              <a:spLocks noChangeArrowheads="1"/>
            </p:cNvSpPr>
            <p:nvPr/>
          </p:nvSpPr>
          <p:spPr bwMode="auto">
            <a:xfrm>
              <a:off x="742" y="3108"/>
              <a:ext cx="1082" cy="267"/>
            </a:xfrm>
            <a:prstGeom prst="rect">
              <a:avLst/>
            </a:prstGeom>
            <a:noFill/>
            <a:ln w="9525">
              <a:noFill/>
              <a:miter lim="800000"/>
              <a:headEnd/>
              <a:tailEnd/>
            </a:ln>
          </p:spPr>
          <p:txBody>
            <a:bodyPr lIns="0" tIns="0" rIns="0" bIns="0">
              <a:spAutoFit/>
            </a:bodyPr>
            <a:lstStyle/>
            <a:p>
              <a:pPr marL="171450" indent="-171450" eaLnBrk="0" hangingPunct="0"/>
              <a:r>
                <a:rPr lang="en-US" sz="1200">
                  <a:solidFill>
                    <a:srgbClr val="000000"/>
                  </a:solidFill>
                </a:rPr>
                <a:t>4.	Why did </a:t>
              </a:r>
              <a:r>
                <a:rPr lang="en-US" sz="1200" b="1">
                  <a:solidFill>
                    <a:srgbClr val="000000"/>
                  </a:solidFill>
                </a:rPr>
                <a:t>U</a:t>
              </a:r>
              <a:r>
                <a:rPr lang="en-US" sz="1200">
                  <a:solidFill>
                    <a:srgbClr val="000000"/>
                  </a:solidFill>
                </a:rPr>
                <a:t> happen?</a:t>
              </a:r>
            </a:p>
            <a:p>
              <a:pPr marL="171450" indent="-171450" eaLnBrk="0" hangingPunct="0"/>
              <a:r>
                <a:rPr lang="en-US" sz="1200">
                  <a:solidFill>
                    <a:srgbClr val="000000"/>
                  </a:solidFill>
                </a:rPr>
                <a:t>	Because of </a:t>
              </a:r>
              <a:r>
                <a:rPr lang="en-US" sz="1200" b="1">
                  <a:solidFill>
                    <a:srgbClr val="000000"/>
                  </a:solidFill>
                </a:rPr>
                <a:t>T</a:t>
              </a:r>
              <a:r>
                <a:rPr lang="en-US" sz="1200">
                  <a:solidFill>
                    <a:srgbClr val="000000"/>
                  </a:solidFill>
                </a:rPr>
                <a:t>.</a:t>
              </a:r>
              <a:endParaRPr lang="en-US" sz="1200" i="1">
                <a:latin typeface="Times New Roman" pitchFamily="18" charset="0"/>
              </a:endParaRPr>
            </a:p>
          </p:txBody>
        </p:sp>
        <p:sp>
          <p:nvSpPr>
            <p:cNvPr id="2538539" name="Rectangle 1076"/>
            <p:cNvSpPr>
              <a:spLocks noChangeArrowheads="1"/>
            </p:cNvSpPr>
            <p:nvPr/>
          </p:nvSpPr>
          <p:spPr bwMode="auto">
            <a:xfrm>
              <a:off x="742" y="3546"/>
              <a:ext cx="1082" cy="266"/>
            </a:xfrm>
            <a:prstGeom prst="rect">
              <a:avLst/>
            </a:prstGeom>
            <a:noFill/>
            <a:ln w="9525">
              <a:noFill/>
              <a:miter lim="800000"/>
              <a:headEnd/>
              <a:tailEnd/>
            </a:ln>
          </p:spPr>
          <p:txBody>
            <a:bodyPr lIns="0" tIns="0" rIns="0" bIns="0">
              <a:spAutoFit/>
            </a:bodyPr>
            <a:lstStyle/>
            <a:p>
              <a:pPr marL="171450" indent="-171450" eaLnBrk="0" hangingPunct="0"/>
              <a:r>
                <a:rPr lang="en-US" sz="1200">
                  <a:solidFill>
                    <a:srgbClr val="000000"/>
                  </a:solidFill>
                </a:rPr>
                <a:t>5.	Why did </a:t>
              </a:r>
              <a:r>
                <a:rPr lang="en-US" sz="1200" b="1">
                  <a:solidFill>
                    <a:srgbClr val="000000"/>
                  </a:solidFill>
                </a:rPr>
                <a:t>T</a:t>
              </a:r>
              <a:r>
                <a:rPr lang="en-US" sz="1200">
                  <a:solidFill>
                    <a:srgbClr val="000000"/>
                  </a:solidFill>
                </a:rPr>
                <a:t> happen?</a:t>
              </a:r>
            </a:p>
            <a:p>
              <a:pPr marL="171450" indent="-171450" eaLnBrk="0" hangingPunct="0"/>
              <a:r>
                <a:rPr lang="en-US" sz="1200">
                  <a:solidFill>
                    <a:srgbClr val="000000"/>
                  </a:solidFill>
                </a:rPr>
                <a:t>	Because of </a:t>
              </a:r>
              <a:r>
                <a:rPr lang="en-US" sz="1200" b="1">
                  <a:solidFill>
                    <a:srgbClr val="000000"/>
                  </a:solidFill>
                </a:rPr>
                <a:t>S</a:t>
              </a:r>
              <a:r>
                <a:rPr lang="en-US" sz="1200">
                  <a:solidFill>
                    <a:srgbClr val="000000"/>
                  </a:solidFill>
                </a:rPr>
                <a:t>.</a:t>
              </a:r>
              <a:endParaRPr lang="en-US" sz="1200" i="1">
                <a:latin typeface="Times New Roman" pitchFamily="18" charset="0"/>
              </a:endParaRPr>
            </a:p>
          </p:txBody>
        </p:sp>
      </p:grpSp>
      <p:sp>
        <p:nvSpPr>
          <p:cNvPr id="2" name="Slide Number Placeholder 1"/>
          <p:cNvSpPr>
            <a:spLocks noGrp="1"/>
          </p:cNvSpPr>
          <p:nvPr>
            <p:ph type="sldNum" sz="quarter" idx="12"/>
          </p:nvPr>
        </p:nvSpPr>
        <p:spPr/>
        <p:txBody>
          <a:bodyPr/>
          <a:lstStyle/>
          <a:p>
            <a:r>
              <a:rPr lang="en-US" dirty="0" smtClean="0">
                <a:solidFill>
                  <a:schemeClr val="bg1"/>
                </a:solidFill>
              </a:rPr>
              <a:t>6-</a:t>
            </a:r>
            <a:fld id="{09A02BB9-3F86-4823-9A8F-6A16970CA7F2}" type="slidenum">
              <a:rPr lang="en-US" smtClean="0">
                <a:solidFill>
                  <a:schemeClr val="bg1"/>
                </a:solidFill>
              </a:rPr>
              <a:pPr/>
              <a:t>33</a:t>
            </a:fld>
            <a:endParaRPr lang="en-US" dirty="0">
              <a:solidFill>
                <a:schemeClr val="bg1"/>
              </a:solidFill>
            </a:endParaRPr>
          </a:p>
        </p:txBody>
      </p:sp>
    </p:spTree>
    <p:extLst>
      <p:ext uri="{BB962C8B-B14F-4D97-AF65-F5344CB8AC3E}">
        <p14:creationId xmlns="" xmlns:p14="http://schemas.microsoft.com/office/powerpoint/2010/main" val="25423680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09600"/>
            <a:ext cx="8686801" cy="1143000"/>
          </a:xfrm>
        </p:spPr>
        <p:txBody>
          <a:bodyPr>
            <a:normAutofit fontScale="90000"/>
          </a:bodyPr>
          <a:lstStyle/>
          <a:p>
            <a:r>
              <a:rPr lang="en-US" dirty="0" smtClean="0"/>
              <a:t>Steps in using the Why-</a:t>
            </a:r>
            <a:r>
              <a:rPr lang="en-US" dirty="0"/>
              <a:t>W</a:t>
            </a:r>
            <a:r>
              <a:rPr lang="en-US" dirty="0" smtClean="0"/>
              <a:t>hy Analysis</a:t>
            </a:r>
            <a:endParaRPr lang="en-US" dirty="0"/>
          </a:p>
        </p:txBody>
      </p:sp>
      <p:sp>
        <p:nvSpPr>
          <p:cNvPr id="4" name="Rounded Rectangle 3"/>
          <p:cNvSpPr/>
          <p:nvPr/>
        </p:nvSpPr>
        <p:spPr>
          <a:xfrm>
            <a:off x="457199" y="2890778"/>
            <a:ext cx="2226725" cy="129906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Identify specific problem.</a:t>
            </a:r>
            <a:endParaRPr lang="en-US" dirty="0"/>
          </a:p>
        </p:txBody>
      </p:sp>
      <p:sp>
        <p:nvSpPr>
          <p:cNvPr id="5" name="Rounded Rectangle 4"/>
          <p:cNvSpPr/>
          <p:nvPr/>
        </p:nvSpPr>
        <p:spPr>
          <a:xfrm>
            <a:off x="3508635" y="2890778"/>
            <a:ext cx="2226725" cy="129906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Ask why problem happens.</a:t>
            </a:r>
            <a:endParaRPr lang="en-US" dirty="0"/>
          </a:p>
        </p:txBody>
      </p:sp>
      <p:sp>
        <p:nvSpPr>
          <p:cNvPr id="6" name="Rounded Rectangle 5"/>
          <p:cNvSpPr/>
          <p:nvPr/>
        </p:nvSpPr>
        <p:spPr>
          <a:xfrm>
            <a:off x="6576567" y="2890778"/>
            <a:ext cx="2226725" cy="129906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If the answer is not the root cause, ask why again.</a:t>
            </a:r>
            <a:endParaRPr lang="en-US" dirty="0"/>
          </a:p>
        </p:txBody>
      </p:sp>
      <p:cxnSp>
        <p:nvCxnSpPr>
          <p:cNvPr id="8" name="Straight Arrow Connector 7"/>
          <p:cNvCxnSpPr>
            <a:stCxn id="4" idx="3"/>
            <a:endCxn id="5" idx="1"/>
          </p:cNvCxnSpPr>
          <p:nvPr/>
        </p:nvCxnSpPr>
        <p:spPr>
          <a:xfrm>
            <a:off x="2683924" y="3540311"/>
            <a:ext cx="824711" cy="0"/>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10" name="Straight Arrow Connector 9"/>
          <p:cNvCxnSpPr>
            <a:stCxn id="5" idx="3"/>
            <a:endCxn id="6" idx="1"/>
          </p:cNvCxnSpPr>
          <p:nvPr/>
        </p:nvCxnSpPr>
        <p:spPr>
          <a:xfrm>
            <a:off x="5735360" y="3540311"/>
            <a:ext cx="841207" cy="0"/>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12" name="Curved Connector 11"/>
          <p:cNvCxnSpPr>
            <a:stCxn id="6" idx="2"/>
            <a:endCxn id="5" idx="2"/>
          </p:cNvCxnSpPr>
          <p:nvPr/>
        </p:nvCxnSpPr>
        <p:spPr>
          <a:xfrm rot="5400000">
            <a:off x="6155964" y="2655878"/>
            <a:ext cx="12700" cy="3067932"/>
          </a:xfrm>
          <a:prstGeom prst="curvedConnector3">
            <a:avLst>
              <a:gd name="adj1" fmla="val 4917260"/>
            </a:avLst>
          </a:prstGeom>
          <a:ln>
            <a:tailEnd type="arrow"/>
          </a:ln>
        </p:spPr>
        <p:style>
          <a:lnRef idx="2">
            <a:schemeClr val="dk1"/>
          </a:lnRef>
          <a:fillRef idx="1">
            <a:schemeClr val="lt1"/>
          </a:fillRef>
          <a:effectRef idx="0">
            <a:schemeClr val="dk1"/>
          </a:effectRef>
          <a:fontRef idx="minor">
            <a:schemeClr val="dk1"/>
          </a:fontRef>
        </p:style>
      </p:cxnSp>
      <p:sp>
        <p:nvSpPr>
          <p:cNvPr id="3" name="Slide Number Placeholder 2"/>
          <p:cNvSpPr>
            <a:spLocks noGrp="1"/>
          </p:cNvSpPr>
          <p:nvPr>
            <p:ph type="sldNum" sz="quarter" idx="12"/>
          </p:nvPr>
        </p:nvSpPr>
        <p:spPr/>
        <p:txBody>
          <a:bodyPr/>
          <a:lstStyle/>
          <a:p>
            <a:r>
              <a:rPr lang="en-US" dirty="0" smtClean="0">
                <a:solidFill>
                  <a:schemeClr val="bg1"/>
                </a:solidFill>
              </a:rPr>
              <a:t>6-</a:t>
            </a:r>
            <a:fld id="{09A02BB9-3F86-4823-9A8F-6A16970CA7F2}" type="slidenum">
              <a:rPr lang="en-US" smtClean="0">
                <a:solidFill>
                  <a:schemeClr val="bg1"/>
                </a:solidFill>
              </a:rPr>
              <a:pPr/>
              <a:t>34</a:t>
            </a:fld>
            <a:endParaRPr lang="en-US" dirty="0">
              <a:solidFill>
                <a:schemeClr val="bg1"/>
              </a:solidFill>
            </a:endParaRPr>
          </a:p>
        </p:txBody>
      </p:sp>
    </p:spTree>
    <p:extLst>
      <p:ext uri="{BB962C8B-B14F-4D97-AF65-F5344CB8AC3E}">
        <p14:creationId xmlns="" xmlns:p14="http://schemas.microsoft.com/office/powerpoint/2010/main" val="39254984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8"/>
            <a:ext cx="8686800" cy="1143000"/>
          </a:xfrm>
        </p:spPr>
        <p:txBody>
          <a:bodyPr>
            <a:normAutofit fontScale="90000"/>
          </a:bodyPr>
          <a:lstStyle/>
          <a:p>
            <a:r>
              <a:rPr lang="en-US" dirty="0" smtClean="0"/>
              <a:t>When answering </a:t>
            </a:r>
            <a:r>
              <a:rPr lang="en-US" i="1" dirty="0" smtClean="0"/>
              <a:t>Why </a:t>
            </a:r>
            <a:r>
              <a:rPr lang="en-US" dirty="0" smtClean="0"/>
              <a:t>Questions, </a:t>
            </a:r>
            <a:br>
              <a:rPr lang="en-US" dirty="0" smtClean="0"/>
            </a:br>
            <a:r>
              <a:rPr lang="en-US" dirty="0" smtClean="0"/>
              <a:t>you should:</a:t>
            </a:r>
            <a:endParaRPr lang="en-US" dirty="0"/>
          </a:p>
        </p:txBody>
      </p:sp>
      <p:sp>
        <p:nvSpPr>
          <p:cNvPr id="3" name="Content Placeholder 2"/>
          <p:cNvSpPr>
            <a:spLocks noGrp="1"/>
          </p:cNvSpPr>
          <p:nvPr>
            <p:ph idx="1"/>
          </p:nvPr>
        </p:nvSpPr>
        <p:spPr>
          <a:xfrm>
            <a:off x="457200" y="2080708"/>
            <a:ext cx="8229600" cy="4525963"/>
          </a:xfrm>
        </p:spPr>
        <p:txBody>
          <a:bodyPr>
            <a:normAutofit/>
          </a:bodyPr>
          <a:lstStyle/>
          <a:p>
            <a:r>
              <a:rPr lang="en-US" dirty="0"/>
              <a:t>Visualize the object or situation </a:t>
            </a:r>
          </a:p>
          <a:p>
            <a:r>
              <a:rPr lang="en-US" dirty="0"/>
              <a:t>Put the object in front of you </a:t>
            </a:r>
          </a:p>
          <a:p>
            <a:r>
              <a:rPr lang="en-US" dirty="0"/>
              <a:t>The why-answers should go smaller and smaller </a:t>
            </a:r>
          </a:p>
          <a:p>
            <a:r>
              <a:rPr lang="en-US" dirty="0" smtClean="0"/>
              <a:t>Be </a:t>
            </a:r>
            <a:r>
              <a:rPr lang="en-US" dirty="0"/>
              <a:t>patient! The end of the chain is your bridge to the permanent solution </a:t>
            </a:r>
          </a:p>
          <a:p>
            <a:endParaRPr lang="en-US" dirty="0"/>
          </a:p>
        </p:txBody>
      </p:sp>
      <p:sp>
        <p:nvSpPr>
          <p:cNvPr id="4" name="Slide Number Placeholder 3"/>
          <p:cNvSpPr>
            <a:spLocks noGrp="1"/>
          </p:cNvSpPr>
          <p:nvPr>
            <p:ph type="sldNum" sz="quarter" idx="12"/>
          </p:nvPr>
        </p:nvSpPr>
        <p:spPr/>
        <p:txBody>
          <a:bodyPr/>
          <a:lstStyle/>
          <a:p>
            <a:r>
              <a:rPr lang="en-US" smtClean="0"/>
              <a:t>6-</a:t>
            </a:r>
            <a:fld id="{09A02BB9-3F86-4823-9A8F-6A16970CA7F2}" type="slidenum">
              <a:rPr lang="en-US" smtClean="0"/>
              <a:pPr/>
              <a:t>35</a:t>
            </a:fld>
            <a:endParaRPr lang="en-US" dirty="0"/>
          </a:p>
        </p:txBody>
      </p:sp>
    </p:spTree>
    <p:extLst>
      <p:ext uri="{BB962C8B-B14F-4D97-AF65-F5344CB8AC3E}">
        <p14:creationId xmlns="" xmlns:p14="http://schemas.microsoft.com/office/powerpoint/2010/main" val="36363707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686800" cy="1143000"/>
          </a:xfrm>
        </p:spPr>
        <p:txBody>
          <a:bodyPr/>
          <a:lstStyle/>
          <a:p>
            <a:r>
              <a:rPr lang="en-US" dirty="0" smtClean="0"/>
              <a:t>When is a Cause a Root Cause?</a:t>
            </a:r>
            <a:endParaRPr lang="en-US" dirty="0"/>
          </a:p>
        </p:txBody>
      </p:sp>
      <p:sp>
        <p:nvSpPr>
          <p:cNvPr id="3" name="Content Placeholder 2"/>
          <p:cNvSpPr>
            <a:spLocks noGrp="1"/>
          </p:cNvSpPr>
          <p:nvPr>
            <p:ph idx="1"/>
          </p:nvPr>
        </p:nvSpPr>
        <p:spPr>
          <a:xfrm>
            <a:off x="457200" y="2145254"/>
            <a:ext cx="8229600" cy="4221163"/>
          </a:xfrm>
        </p:spPr>
        <p:txBody>
          <a:bodyPr/>
          <a:lstStyle/>
          <a:p>
            <a:r>
              <a:rPr lang="en-US" dirty="0"/>
              <a:t>Would the problem have occurred if the cause had not been present</a:t>
            </a:r>
            <a:r>
              <a:rPr lang="en-US" dirty="0" smtClean="0"/>
              <a:t>?</a:t>
            </a:r>
          </a:p>
          <a:p>
            <a:r>
              <a:rPr lang="en-US" dirty="0"/>
              <a:t>Will the problem reoccur as the result of the same cause if the cause is corrected or dissolved</a:t>
            </a:r>
            <a:r>
              <a:rPr lang="en-US" dirty="0" smtClean="0"/>
              <a:t>?</a:t>
            </a:r>
          </a:p>
          <a:p>
            <a:r>
              <a:rPr lang="en-US" dirty="0"/>
              <a:t>Will correction or </a:t>
            </a:r>
            <a:r>
              <a:rPr lang="en-US" dirty="0" smtClean="0"/>
              <a:t>resolution </a:t>
            </a:r>
            <a:r>
              <a:rPr lang="en-US" dirty="0"/>
              <a:t>of the cause lead to similar events?</a:t>
            </a:r>
          </a:p>
        </p:txBody>
      </p:sp>
      <p:sp>
        <p:nvSpPr>
          <p:cNvPr id="4" name="Slide Number Placeholder 3"/>
          <p:cNvSpPr>
            <a:spLocks noGrp="1"/>
          </p:cNvSpPr>
          <p:nvPr>
            <p:ph type="sldNum" sz="quarter" idx="12"/>
          </p:nvPr>
        </p:nvSpPr>
        <p:spPr/>
        <p:txBody>
          <a:bodyPr/>
          <a:lstStyle/>
          <a:p>
            <a:r>
              <a:rPr lang="en-US" dirty="0" smtClean="0">
                <a:solidFill>
                  <a:schemeClr val="bg1"/>
                </a:solidFill>
              </a:rPr>
              <a:t>6-</a:t>
            </a:r>
            <a:fld id="{09A02BB9-3F86-4823-9A8F-6A16970CA7F2}" type="slidenum">
              <a:rPr lang="en-US" smtClean="0">
                <a:solidFill>
                  <a:schemeClr val="bg1"/>
                </a:solidFill>
              </a:rPr>
              <a:pPr/>
              <a:t>36</a:t>
            </a:fld>
            <a:endParaRPr lang="en-US" dirty="0">
              <a:solidFill>
                <a:schemeClr val="bg1"/>
              </a:solidFill>
            </a:endParaRPr>
          </a:p>
        </p:txBody>
      </p:sp>
    </p:spTree>
    <p:extLst>
      <p:ext uri="{BB962C8B-B14F-4D97-AF65-F5344CB8AC3E}">
        <p14:creationId xmlns="" xmlns:p14="http://schemas.microsoft.com/office/powerpoint/2010/main" val="9691641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2417"/>
            <a:ext cx="8532166" cy="1143000"/>
          </a:xfrm>
        </p:spPr>
        <p:txBody>
          <a:bodyPr>
            <a:normAutofit fontScale="90000"/>
          </a:bodyPr>
          <a:lstStyle/>
          <a:p>
            <a:r>
              <a:rPr lang="en-US" dirty="0" smtClean="0"/>
              <a:t>Why-Why Diagram on </a:t>
            </a:r>
            <a:br>
              <a:rPr lang="en-US" dirty="0" smtClean="0"/>
            </a:br>
            <a:r>
              <a:rPr lang="en-US" dirty="0" smtClean="0"/>
              <a:t>Late Grades Issuance</a:t>
            </a:r>
            <a:endParaRPr lang="en-US" dirty="0"/>
          </a:p>
        </p:txBody>
      </p:sp>
      <p:sp>
        <p:nvSpPr>
          <p:cNvPr id="3" name="Rounded Rectangle 2"/>
          <p:cNvSpPr/>
          <p:nvPr/>
        </p:nvSpPr>
        <p:spPr>
          <a:xfrm>
            <a:off x="457200" y="3568199"/>
            <a:ext cx="1959430" cy="139700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Grades are distributed to the students beyond the 7 days policy </a:t>
            </a:r>
            <a:endParaRPr lang="en-US" dirty="0"/>
          </a:p>
        </p:txBody>
      </p:sp>
      <p:sp>
        <p:nvSpPr>
          <p:cNvPr id="5" name="Rounded Rectangle 4"/>
          <p:cNvSpPr/>
          <p:nvPr/>
        </p:nvSpPr>
        <p:spPr>
          <a:xfrm>
            <a:off x="3349172" y="2006897"/>
            <a:ext cx="1959430" cy="139700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Teachers are not concerned on the timely distribution of grades</a:t>
            </a:r>
            <a:endParaRPr lang="en-US" dirty="0"/>
          </a:p>
        </p:txBody>
      </p:sp>
      <p:sp>
        <p:nvSpPr>
          <p:cNvPr id="6" name="Rounded Rectangle 5"/>
          <p:cNvSpPr/>
          <p:nvPr/>
        </p:nvSpPr>
        <p:spPr>
          <a:xfrm>
            <a:off x="6150429" y="2023392"/>
            <a:ext cx="1959430" cy="139700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Teachers are allowed to submit beyond the deadline.</a:t>
            </a:r>
            <a:endParaRPr lang="en-US" dirty="0"/>
          </a:p>
        </p:txBody>
      </p:sp>
      <p:sp>
        <p:nvSpPr>
          <p:cNvPr id="7" name="Rounded Rectangle 6"/>
          <p:cNvSpPr/>
          <p:nvPr/>
        </p:nvSpPr>
        <p:spPr>
          <a:xfrm>
            <a:off x="3385458" y="3605281"/>
            <a:ext cx="1959430" cy="139700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The grades have to be approved by the Vice Principal </a:t>
            </a:r>
            <a:endParaRPr lang="en-US" dirty="0"/>
          </a:p>
        </p:txBody>
      </p:sp>
      <p:sp>
        <p:nvSpPr>
          <p:cNvPr id="8" name="Rounded Rectangle 7"/>
          <p:cNvSpPr/>
          <p:nvPr/>
        </p:nvSpPr>
        <p:spPr>
          <a:xfrm>
            <a:off x="6168573" y="3605281"/>
            <a:ext cx="1959430" cy="139700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To check for computation errors.</a:t>
            </a:r>
            <a:endParaRPr lang="en-US" dirty="0"/>
          </a:p>
        </p:txBody>
      </p:sp>
      <p:sp>
        <p:nvSpPr>
          <p:cNvPr id="9" name="Rounded Rectangle 8"/>
          <p:cNvSpPr/>
          <p:nvPr/>
        </p:nvSpPr>
        <p:spPr>
          <a:xfrm>
            <a:off x="3385457" y="5210925"/>
            <a:ext cx="2189599" cy="139700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The recording and computation of grades are done manually</a:t>
            </a:r>
            <a:endParaRPr lang="en-US" dirty="0"/>
          </a:p>
        </p:txBody>
      </p:sp>
      <p:cxnSp>
        <p:nvCxnSpPr>
          <p:cNvPr id="10" name="Straight Arrow Connector 9"/>
          <p:cNvCxnSpPr>
            <a:stCxn id="3" idx="3"/>
            <a:endCxn id="5" idx="1"/>
          </p:cNvCxnSpPr>
          <p:nvPr/>
        </p:nvCxnSpPr>
        <p:spPr>
          <a:xfrm flipV="1">
            <a:off x="2416630" y="2705398"/>
            <a:ext cx="932542" cy="15613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3" idx="3"/>
          </p:cNvCxnSpPr>
          <p:nvPr/>
        </p:nvCxnSpPr>
        <p:spPr>
          <a:xfrm>
            <a:off x="2416630" y="4266700"/>
            <a:ext cx="968828" cy="243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7" idx="3"/>
          </p:cNvCxnSpPr>
          <p:nvPr/>
        </p:nvCxnSpPr>
        <p:spPr>
          <a:xfrm flipV="1">
            <a:off x="5344888" y="4291086"/>
            <a:ext cx="805541" cy="126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5" idx="3"/>
            <a:endCxn id="6" idx="1"/>
          </p:cNvCxnSpPr>
          <p:nvPr/>
        </p:nvCxnSpPr>
        <p:spPr>
          <a:xfrm>
            <a:off x="5308602" y="2705398"/>
            <a:ext cx="841827" cy="164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3" idx="3"/>
            <a:endCxn id="9" idx="1"/>
          </p:cNvCxnSpPr>
          <p:nvPr/>
        </p:nvCxnSpPr>
        <p:spPr>
          <a:xfrm>
            <a:off x="2416630" y="4266700"/>
            <a:ext cx="968827" cy="16427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r>
              <a:rPr lang="en-US" smtClean="0"/>
              <a:t>6-</a:t>
            </a:r>
            <a:fld id="{09A02BB9-3F86-4823-9A8F-6A16970CA7F2}" type="slidenum">
              <a:rPr lang="en-US" smtClean="0"/>
              <a:pPr/>
              <a:t>37</a:t>
            </a:fld>
            <a:endParaRPr lang="en-US" dirty="0"/>
          </a:p>
        </p:txBody>
      </p:sp>
    </p:spTree>
    <p:extLst>
      <p:ext uri="{BB962C8B-B14F-4D97-AF65-F5344CB8AC3E}">
        <p14:creationId xmlns="" xmlns:p14="http://schemas.microsoft.com/office/powerpoint/2010/main" val="22497318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Narrowing Explanations in Why-Why Analysis </a:t>
            </a:r>
            <a:endParaRPr lang="en-US" dirty="0"/>
          </a:p>
        </p:txBody>
      </p:sp>
      <p:sp>
        <p:nvSpPr>
          <p:cNvPr id="3" name="Content Placeholder 2"/>
          <p:cNvSpPr>
            <a:spLocks noGrp="1"/>
          </p:cNvSpPr>
          <p:nvPr>
            <p:ph idx="1"/>
          </p:nvPr>
        </p:nvSpPr>
        <p:spPr/>
        <p:txBody>
          <a:bodyPr/>
          <a:lstStyle/>
          <a:p>
            <a:pPr marL="0" indent="0">
              <a:buNone/>
            </a:pPr>
            <a:r>
              <a:rPr lang="en-US" dirty="0"/>
              <a:t>Step 1: Eliminate explanations that are not within </a:t>
            </a:r>
            <a:r>
              <a:rPr lang="en-US" dirty="0" smtClean="0"/>
              <a:t>your control</a:t>
            </a:r>
          </a:p>
          <a:p>
            <a:pPr lvl="1"/>
            <a:r>
              <a:rPr lang="en-US" dirty="0" smtClean="0"/>
              <a:t>Over </a:t>
            </a:r>
            <a:r>
              <a:rPr lang="en-US" dirty="0"/>
              <a:t>what do we believe we have control (e.g., students completing homework, parents supporting their students, etc.)?</a:t>
            </a:r>
          </a:p>
          <a:p>
            <a:pPr lvl="1"/>
            <a:r>
              <a:rPr lang="en-US" dirty="0" smtClean="0"/>
              <a:t>What </a:t>
            </a:r>
            <a:r>
              <a:rPr lang="en-US" dirty="0"/>
              <a:t>factors are beyond our influence?</a:t>
            </a:r>
          </a:p>
          <a:p>
            <a:pPr lvl="1"/>
            <a:r>
              <a:rPr lang="en-US" dirty="0" smtClean="0"/>
              <a:t>Would </a:t>
            </a:r>
            <a:r>
              <a:rPr lang="en-US" dirty="0"/>
              <a:t>others agree? Are we thinking too broadly, too narrowly, or accurately?</a:t>
            </a:r>
          </a:p>
          <a:p>
            <a:endParaRPr lang="en-US" dirty="0" smtClean="0"/>
          </a:p>
          <a:p>
            <a:endParaRPr lang="en-US" dirty="0"/>
          </a:p>
          <a:p>
            <a:endParaRPr lang="en-US" dirty="0"/>
          </a:p>
        </p:txBody>
      </p:sp>
      <p:sp>
        <p:nvSpPr>
          <p:cNvPr id="4" name="Slide Number Placeholder 3"/>
          <p:cNvSpPr>
            <a:spLocks noGrp="1"/>
          </p:cNvSpPr>
          <p:nvPr>
            <p:ph type="sldNum" sz="quarter" idx="12"/>
          </p:nvPr>
        </p:nvSpPr>
        <p:spPr/>
        <p:txBody>
          <a:bodyPr/>
          <a:lstStyle/>
          <a:p>
            <a:r>
              <a:rPr lang="en-US" dirty="0" smtClean="0">
                <a:solidFill>
                  <a:schemeClr val="bg1"/>
                </a:solidFill>
              </a:rPr>
              <a:t>6-</a:t>
            </a:r>
            <a:fld id="{09A02BB9-3F86-4823-9A8F-6A16970CA7F2}" type="slidenum">
              <a:rPr lang="en-US" smtClean="0">
                <a:solidFill>
                  <a:schemeClr val="bg1"/>
                </a:solidFill>
              </a:rPr>
              <a:pPr/>
              <a:t>38</a:t>
            </a:fld>
            <a:endParaRPr lang="en-US" dirty="0">
              <a:solidFill>
                <a:schemeClr val="bg1"/>
              </a:solidFill>
            </a:endParaRPr>
          </a:p>
        </p:txBody>
      </p:sp>
    </p:spTree>
    <p:extLst>
      <p:ext uri="{BB962C8B-B14F-4D97-AF65-F5344CB8AC3E}">
        <p14:creationId xmlns="" xmlns:p14="http://schemas.microsoft.com/office/powerpoint/2010/main" val="15935122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Narrowing Explanations in Why-Why Analysis </a:t>
            </a:r>
          </a:p>
        </p:txBody>
      </p:sp>
      <p:sp>
        <p:nvSpPr>
          <p:cNvPr id="3" name="Content Placeholder 2"/>
          <p:cNvSpPr>
            <a:spLocks noGrp="1"/>
          </p:cNvSpPr>
          <p:nvPr>
            <p:ph idx="1"/>
          </p:nvPr>
        </p:nvSpPr>
        <p:spPr/>
        <p:txBody>
          <a:bodyPr>
            <a:noAutofit/>
          </a:bodyPr>
          <a:lstStyle/>
          <a:p>
            <a:pPr marL="0" indent="0">
              <a:buNone/>
            </a:pPr>
            <a:r>
              <a:rPr lang="en-US" sz="1800" dirty="0"/>
              <a:t>Step 2: Evaluate the quality of your explanations (reach consensus on which ones to keep)</a:t>
            </a:r>
          </a:p>
          <a:p>
            <a:r>
              <a:rPr lang="en-US" sz="1800" dirty="0"/>
              <a:t>Criterion: The explanation derives logically from the data</a:t>
            </a:r>
          </a:p>
          <a:p>
            <a:pPr lvl="1"/>
            <a:r>
              <a:rPr lang="en-US" sz="1400" dirty="0" smtClean="0"/>
              <a:t>Can </a:t>
            </a:r>
            <a:r>
              <a:rPr lang="en-US" sz="1400" dirty="0"/>
              <a:t>we articulate the connection(s) we see between the data and our explanation(s)?</a:t>
            </a:r>
          </a:p>
          <a:p>
            <a:pPr lvl="1"/>
            <a:r>
              <a:rPr lang="en-US" sz="1400" dirty="0" smtClean="0"/>
              <a:t>Does </a:t>
            </a:r>
            <a:r>
              <a:rPr lang="en-US" sz="1400" dirty="0"/>
              <a:t>our explanation reflect a genuine situation, but one that is not related to this data?</a:t>
            </a:r>
          </a:p>
          <a:p>
            <a:pPr lvl="1"/>
            <a:r>
              <a:rPr lang="en-US" sz="1400" dirty="0" smtClean="0"/>
              <a:t>Can </a:t>
            </a:r>
            <a:r>
              <a:rPr lang="en-US" sz="1400" dirty="0"/>
              <a:t>we tell the story of how our explanation could lead to the patterns we see in our data?</a:t>
            </a:r>
          </a:p>
          <a:p>
            <a:r>
              <a:rPr lang="en-US" sz="1800" dirty="0"/>
              <a:t>Criterion: The explanation is specific enough to be testable</a:t>
            </a:r>
          </a:p>
          <a:p>
            <a:pPr lvl="1"/>
            <a:r>
              <a:rPr lang="en-US" sz="1400" dirty="0" smtClean="0"/>
              <a:t>Is </a:t>
            </a:r>
            <a:r>
              <a:rPr lang="en-US" sz="1400" dirty="0"/>
              <a:t>the language specific enough to be clear to someone who was not part of our discussion?</a:t>
            </a:r>
          </a:p>
          <a:p>
            <a:pPr lvl="1"/>
            <a:r>
              <a:rPr lang="en-US" sz="1400" dirty="0" smtClean="0"/>
              <a:t>Are </a:t>
            </a:r>
            <a:r>
              <a:rPr lang="en-US" sz="1400" dirty="0"/>
              <a:t>there any vague terms?</a:t>
            </a:r>
          </a:p>
          <a:p>
            <a:pPr lvl="1"/>
            <a:r>
              <a:rPr lang="en-US" sz="1400" dirty="0" smtClean="0"/>
              <a:t>Can </a:t>
            </a:r>
            <a:r>
              <a:rPr lang="en-US" sz="1400" dirty="0"/>
              <a:t>we describe how we would we test the explanation?</a:t>
            </a:r>
          </a:p>
          <a:p>
            <a:r>
              <a:rPr lang="en-US" sz="1800" dirty="0"/>
              <a:t>Criterion: The explanation is plausible</a:t>
            </a:r>
          </a:p>
          <a:p>
            <a:pPr lvl="1"/>
            <a:r>
              <a:rPr lang="en-US" sz="1400" dirty="0" smtClean="0"/>
              <a:t>Does </a:t>
            </a:r>
            <a:r>
              <a:rPr lang="en-US" sz="1400" dirty="0"/>
              <a:t>any research support this thinking?</a:t>
            </a:r>
          </a:p>
          <a:p>
            <a:pPr lvl="1"/>
            <a:r>
              <a:rPr lang="en-US" sz="1400" dirty="0" smtClean="0"/>
              <a:t>If </a:t>
            </a:r>
            <a:r>
              <a:rPr lang="en-US" sz="1400" dirty="0"/>
              <a:t>we base any planning steps on this explanation, do we anticipate meaningful results</a:t>
            </a:r>
            <a:r>
              <a:rPr lang="en-US" sz="1400" dirty="0" smtClean="0"/>
              <a:t>?</a:t>
            </a:r>
            <a:endParaRPr lang="en-US" sz="1400" dirty="0"/>
          </a:p>
        </p:txBody>
      </p:sp>
      <p:sp>
        <p:nvSpPr>
          <p:cNvPr id="4" name="Slide Number Placeholder 3"/>
          <p:cNvSpPr>
            <a:spLocks noGrp="1"/>
          </p:cNvSpPr>
          <p:nvPr>
            <p:ph type="sldNum" sz="quarter" idx="12"/>
          </p:nvPr>
        </p:nvSpPr>
        <p:spPr/>
        <p:txBody>
          <a:bodyPr/>
          <a:lstStyle/>
          <a:p>
            <a:r>
              <a:rPr lang="en-US" dirty="0" smtClean="0">
                <a:solidFill>
                  <a:schemeClr val="bg1"/>
                </a:solidFill>
              </a:rPr>
              <a:t>6-</a:t>
            </a:r>
            <a:fld id="{09A02BB9-3F86-4823-9A8F-6A16970CA7F2}" type="slidenum">
              <a:rPr lang="en-US" smtClean="0">
                <a:solidFill>
                  <a:schemeClr val="bg1"/>
                </a:solidFill>
              </a:rPr>
              <a:pPr/>
              <a:t>39</a:t>
            </a:fld>
            <a:endParaRPr lang="en-US" dirty="0">
              <a:solidFill>
                <a:schemeClr val="bg1"/>
              </a:solidFill>
            </a:endParaRPr>
          </a:p>
        </p:txBody>
      </p:sp>
    </p:spTree>
    <p:extLst>
      <p:ext uri="{BB962C8B-B14F-4D97-AF65-F5344CB8AC3E}">
        <p14:creationId xmlns="" xmlns:p14="http://schemas.microsoft.com/office/powerpoint/2010/main" val="29057968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Analyze – Steps</a:t>
            </a:r>
            <a:endParaRPr lang="en-US" dirty="0"/>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2137671008"/>
              </p:ext>
            </p:extLst>
          </p:nvPr>
        </p:nvGraphicFramePr>
        <p:xfrm>
          <a:off x="457200" y="1905000"/>
          <a:ext cx="8229600" cy="4221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663547" y="5172738"/>
            <a:ext cx="2200471" cy="1600438"/>
          </a:xfrm>
          <a:prstGeom prst="rect">
            <a:avLst/>
          </a:prstGeom>
          <a:noFill/>
        </p:spPr>
        <p:txBody>
          <a:bodyPr wrap="square" rtlCol="0">
            <a:spAutoFit/>
          </a:bodyPr>
          <a:lstStyle/>
          <a:p>
            <a:pPr marL="285750" indent="-285750">
              <a:buFont typeface="Arial"/>
              <a:buChar char="•"/>
            </a:pPr>
            <a:r>
              <a:rPr lang="en-US" sz="1400" dirty="0"/>
              <a:t>Root Cause Analysis</a:t>
            </a:r>
          </a:p>
          <a:p>
            <a:pPr marL="285750" indent="-285750">
              <a:buFont typeface="Arial"/>
              <a:buChar char="•"/>
            </a:pPr>
            <a:r>
              <a:rPr lang="en-US" sz="1400" dirty="0"/>
              <a:t>Common Mistakes in Root Cause Analysis</a:t>
            </a:r>
          </a:p>
          <a:p>
            <a:pPr marL="285750" indent="-285750">
              <a:buFont typeface="Arial"/>
              <a:buChar char="•"/>
            </a:pPr>
            <a:r>
              <a:rPr lang="en-US" sz="1400" dirty="0"/>
              <a:t>Types of Root Cause Analysis</a:t>
            </a:r>
          </a:p>
          <a:p>
            <a:pPr marL="285750" indent="-285750">
              <a:buFont typeface="Arial"/>
              <a:buChar char="•"/>
            </a:pPr>
            <a:r>
              <a:rPr lang="en-US" sz="1400" dirty="0"/>
              <a:t>Validation of Root Causes</a:t>
            </a:r>
          </a:p>
        </p:txBody>
      </p:sp>
      <p:sp>
        <p:nvSpPr>
          <p:cNvPr id="7" name="TextBox 6"/>
          <p:cNvSpPr txBox="1"/>
          <p:nvPr/>
        </p:nvSpPr>
        <p:spPr>
          <a:xfrm>
            <a:off x="3334815" y="5078274"/>
            <a:ext cx="2200471" cy="1815882"/>
          </a:xfrm>
          <a:prstGeom prst="rect">
            <a:avLst/>
          </a:prstGeom>
          <a:noFill/>
        </p:spPr>
        <p:txBody>
          <a:bodyPr wrap="square" rtlCol="0">
            <a:spAutoFit/>
          </a:bodyPr>
          <a:lstStyle/>
          <a:p>
            <a:pPr marL="285750" indent="-285750">
              <a:buFont typeface="Arial"/>
              <a:buChar char="•"/>
            </a:pPr>
            <a:r>
              <a:rPr lang="en-US" sz="1400" dirty="0"/>
              <a:t>Process Simplification</a:t>
            </a:r>
          </a:p>
          <a:p>
            <a:pPr marL="285750" indent="-285750">
              <a:buFont typeface="Arial"/>
              <a:buChar char="•"/>
            </a:pPr>
            <a:r>
              <a:rPr lang="en-US" sz="1400" dirty="0"/>
              <a:t>Visual Management</a:t>
            </a:r>
          </a:p>
          <a:p>
            <a:pPr marL="285750" indent="-285750">
              <a:buFont typeface="Arial"/>
              <a:buChar char="•"/>
            </a:pPr>
            <a:r>
              <a:rPr lang="en-US" sz="1400" dirty="0"/>
              <a:t>Good Housekeeping</a:t>
            </a:r>
          </a:p>
          <a:p>
            <a:pPr marL="285750" indent="-285750">
              <a:buFont typeface="Arial"/>
              <a:buChar char="•"/>
            </a:pPr>
            <a:r>
              <a:rPr lang="en-US" sz="1400" dirty="0"/>
              <a:t>Mistake Proofing</a:t>
            </a:r>
          </a:p>
          <a:p>
            <a:pPr marL="285750" indent="-285750">
              <a:buFont typeface="Arial"/>
              <a:buChar char="•"/>
            </a:pPr>
            <a:r>
              <a:rPr lang="en-US" sz="1400" dirty="0"/>
              <a:t>Idea Generation Technique</a:t>
            </a:r>
          </a:p>
          <a:p>
            <a:pPr marL="285750" indent="-285750">
              <a:buFont typeface="Arial"/>
              <a:buChar char="•"/>
            </a:pPr>
            <a:r>
              <a:rPr lang="en-US" sz="1400" dirty="0"/>
              <a:t>Future Process Map</a:t>
            </a:r>
          </a:p>
        </p:txBody>
      </p:sp>
      <p:sp>
        <p:nvSpPr>
          <p:cNvPr id="8" name="TextBox 7"/>
          <p:cNvSpPr txBox="1"/>
          <p:nvPr/>
        </p:nvSpPr>
        <p:spPr>
          <a:xfrm>
            <a:off x="6291164" y="5059615"/>
            <a:ext cx="2200471" cy="1169551"/>
          </a:xfrm>
          <a:prstGeom prst="rect">
            <a:avLst/>
          </a:prstGeom>
          <a:noFill/>
        </p:spPr>
        <p:txBody>
          <a:bodyPr wrap="square" rtlCol="0">
            <a:spAutoFit/>
          </a:bodyPr>
          <a:lstStyle/>
          <a:p>
            <a:pPr marL="285750" indent="-285750">
              <a:buFont typeface="Arial"/>
              <a:buChar char="•"/>
            </a:pPr>
            <a:r>
              <a:rPr lang="en-US" sz="1400" dirty="0"/>
              <a:t>Implementation Plan</a:t>
            </a:r>
          </a:p>
          <a:p>
            <a:pPr marL="285750" indent="-285750">
              <a:buFont typeface="Arial"/>
              <a:buChar char="•"/>
            </a:pPr>
            <a:r>
              <a:rPr lang="en-US" sz="1400" dirty="0"/>
              <a:t>Budget and Cost Management Plan</a:t>
            </a:r>
          </a:p>
          <a:p>
            <a:pPr marL="285750" indent="-285750">
              <a:buFont typeface="Arial"/>
              <a:buChar char="•"/>
            </a:pPr>
            <a:r>
              <a:rPr lang="en-US" sz="1400" dirty="0"/>
              <a:t>Resource Plan</a:t>
            </a:r>
          </a:p>
          <a:p>
            <a:pPr marL="285750" indent="-285750">
              <a:buFont typeface="Arial"/>
              <a:buChar char="•"/>
            </a:pPr>
            <a:r>
              <a:rPr lang="en-US" sz="1400" dirty="0"/>
              <a:t>Risk Management</a:t>
            </a:r>
          </a:p>
        </p:txBody>
      </p:sp>
      <p:sp>
        <p:nvSpPr>
          <p:cNvPr id="3" name="Slide Number Placeholder 2"/>
          <p:cNvSpPr>
            <a:spLocks noGrp="1"/>
          </p:cNvSpPr>
          <p:nvPr>
            <p:ph type="sldNum" sz="quarter" idx="12"/>
          </p:nvPr>
        </p:nvSpPr>
        <p:spPr/>
        <p:txBody>
          <a:bodyPr/>
          <a:lstStyle/>
          <a:p>
            <a:r>
              <a:rPr lang="en-US" smtClean="0"/>
              <a:t>6-</a:t>
            </a:r>
            <a:fld id="{09A02BB9-3F86-4823-9A8F-6A16970CA7F2}" type="slidenum">
              <a:rPr lang="en-US" smtClean="0"/>
              <a:pPr/>
              <a:t>4</a:t>
            </a:fld>
            <a:endParaRPr lang="en-US" dirty="0"/>
          </a:p>
        </p:txBody>
      </p:sp>
    </p:spTree>
    <p:extLst>
      <p:ext uri="{BB962C8B-B14F-4D97-AF65-F5344CB8AC3E}">
        <p14:creationId xmlns="" xmlns:p14="http://schemas.microsoft.com/office/powerpoint/2010/main" val="18964340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Narrowing Explanations in Why-Why Analysis </a:t>
            </a:r>
          </a:p>
        </p:txBody>
      </p:sp>
      <p:sp>
        <p:nvSpPr>
          <p:cNvPr id="3" name="Content Placeholder 2"/>
          <p:cNvSpPr>
            <a:spLocks noGrp="1"/>
          </p:cNvSpPr>
          <p:nvPr>
            <p:ph idx="1"/>
          </p:nvPr>
        </p:nvSpPr>
        <p:spPr/>
        <p:txBody>
          <a:bodyPr>
            <a:noAutofit/>
          </a:bodyPr>
          <a:lstStyle/>
          <a:p>
            <a:pPr marL="0" indent="0">
              <a:buNone/>
            </a:pPr>
            <a:r>
              <a:rPr lang="en-US" sz="2000" dirty="0"/>
              <a:t>Step 3: Clarify the language used in your explanations</a:t>
            </a:r>
          </a:p>
          <a:p>
            <a:r>
              <a:rPr lang="en-US" sz="2000" dirty="0"/>
              <a:t>Consider the following questions to clarify remaining explanations.</a:t>
            </a:r>
          </a:p>
          <a:p>
            <a:pPr lvl="1"/>
            <a:r>
              <a:rPr lang="en-US" sz="2000" dirty="0" smtClean="0"/>
              <a:t>Do </a:t>
            </a:r>
            <a:r>
              <a:rPr lang="en-US" sz="2000" dirty="0"/>
              <a:t>our explanations make sense to someone else reading or hearing them for the first time</a:t>
            </a:r>
            <a:r>
              <a:rPr lang="en-US" sz="2000" dirty="0" smtClean="0"/>
              <a:t>?</a:t>
            </a:r>
          </a:p>
          <a:p>
            <a:pPr lvl="1"/>
            <a:r>
              <a:rPr lang="en-US" sz="2000" dirty="0" smtClean="0"/>
              <a:t>Is </a:t>
            </a:r>
            <a:r>
              <a:rPr lang="en-US" sz="2000" dirty="0"/>
              <a:t>our explanation complex enough to help us to better understand a complex situation?</a:t>
            </a:r>
          </a:p>
          <a:p>
            <a:pPr lvl="1"/>
            <a:r>
              <a:rPr lang="en-US" sz="2000" dirty="0" smtClean="0"/>
              <a:t>What </a:t>
            </a:r>
            <a:r>
              <a:rPr lang="en-US" sz="2000" dirty="0"/>
              <a:t>other questions do our explanations lead us to in order to make the picture more complete?</a:t>
            </a:r>
          </a:p>
          <a:p>
            <a:pPr lvl="1"/>
            <a:r>
              <a:rPr lang="en-US" sz="2000" dirty="0" smtClean="0"/>
              <a:t>Does </a:t>
            </a:r>
            <a:r>
              <a:rPr lang="en-US" sz="2000" dirty="0"/>
              <a:t>this explanation identify an area of concern</a:t>
            </a:r>
            <a:r>
              <a:rPr lang="en-US" sz="2000" dirty="0" smtClean="0"/>
              <a:t>?</a:t>
            </a:r>
            <a:endParaRPr lang="en-US" sz="2000" dirty="0"/>
          </a:p>
        </p:txBody>
      </p:sp>
      <p:sp>
        <p:nvSpPr>
          <p:cNvPr id="4" name="Slide Number Placeholder 3"/>
          <p:cNvSpPr>
            <a:spLocks noGrp="1"/>
          </p:cNvSpPr>
          <p:nvPr>
            <p:ph type="sldNum" sz="quarter" idx="12"/>
          </p:nvPr>
        </p:nvSpPr>
        <p:spPr/>
        <p:txBody>
          <a:bodyPr/>
          <a:lstStyle/>
          <a:p>
            <a:r>
              <a:rPr lang="en-US" dirty="0" smtClean="0">
                <a:solidFill>
                  <a:schemeClr val="bg1"/>
                </a:solidFill>
              </a:rPr>
              <a:t>6-</a:t>
            </a:r>
            <a:fld id="{09A02BB9-3F86-4823-9A8F-6A16970CA7F2}" type="slidenum">
              <a:rPr lang="en-US" smtClean="0">
                <a:solidFill>
                  <a:schemeClr val="bg1"/>
                </a:solidFill>
              </a:rPr>
              <a:pPr/>
              <a:t>40</a:t>
            </a:fld>
            <a:endParaRPr lang="en-US" dirty="0">
              <a:solidFill>
                <a:schemeClr val="bg1"/>
              </a:solidFill>
            </a:endParaRPr>
          </a:p>
        </p:txBody>
      </p:sp>
    </p:spTree>
    <p:extLst>
      <p:ext uri="{BB962C8B-B14F-4D97-AF65-F5344CB8AC3E}">
        <p14:creationId xmlns="" xmlns:p14="http://schemas.microsoft.com/office/powerpoint/2010/main" val="9342490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38132" y="211694"/>
            <a:ext cx="1622856" cy="199345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98964" y="609600"/>
            <a:ext cx="8956378" cy="1143000"/>
          </a:xfrm>
        </p:spPr>
        <p:txBody>
          <a:bodyPr>
            <a:normAutofit fontScale="90000"/>
          </a:bodyPr>
          <a:lstStyle/>
          <a:p>
            <a:r>
              <a:rPr lang="en-US" dirty="0" smtClean="0"/>
              <a:t>C </a:t>
            </a:r>
            <a:r>
              <a:rPr lang="en-US" dirty="0"/>
              <a:t>&amp; E </a:t>
            </a:r>
            <a:r>
              <a:rPr lang="en-US" dirty="0" smtClean="0"/>
              <a:t>Analysis vs. Why</a:t>
            </a:r>
            <a:r>
              <a:rPr lang="en-US" dirty="0"/>
              <a:t>-why </a:t>
            </a:r>
            <a:r>
              <a:rPr lang="en-US" dirty="0" smtClean="0"/>
              <a:t>Analysis?</a:t>
            </a:r>
            <a:endParaRPr lang="en-US" dirty="0"/>
          </a:p>
        </p:txBody>
      </p:sp>
      <p:graphicFrame>
        <p:nvGraphicFramePr>
          <p:cNvPr id="3" name="Table 2"/>
          <p:cNvGraphicFramePr>
            <a:graphicFrameLocks noGrp="1"/>
          </p:cNvGraphicFramePr>
          <p:nvPr>
            <p:extLst>
              <p:ext uri="{D42A27DB-BD31-4B8C-83A1-F6EECF244321}">
                <p14:modId xmlns="" xmlns:p14="http://schemas.microsoft.com/office/powerpoint/2010/main" val="1040219112"/>
              </p:ext>
            </p:extLst>
          </p:nvPr>
        </p:nvGraphicFramePr>
        <p:xfrm>
          <a:off x="395434" y="1734916"/>
          <a:ext cx="8565555" cy="4492412"/>
        </p:xfrm>
        <a:graphic>
          <a:graphicData uri="http://schemas.openxmlformats.org/drawingml/2006/table">
            <a:tbl>
              <a:tblPr>
                <a:tableStyleId>{5940675A-B579-460E-94D1-54222C63F5DA}</a:tableStyleId>
              </a:tblPr>
              <a:tblGrid>
                <a:gridCol w="2043023"/>
                <a:gridCol w="3317867"/>
                <a:gridCol w="3204665"/>
              </a:tblGrid>
              <a:tr h="510501">
                <a:tc>
                  <a:txBody>
                    <a:bodyPr/>
                    <a:lstStyle/>
                    <a:p>
                      <a:pPr algn="l" fontAlgn="b"/>
                      <a:r>
                        <a:rPr lang="en-US" sz="2000" u="none" strike="noStrike" dirty="0">
                          <a:effectLst/>
                        </a:rPr>
                        <a:t> </a:t>
                      </a:r>
                      <a:endParaRPr lang="en-US" sz="2000" b="0" i="0" u="none" strike="noStrike" dirty="0">
                        <a:solidFill>
                          <a:srgbClr val="000000"/>
                        </a:solidFill>
                        <a:effectLst/>
                        <a:latin typeface="Calibri"/>
                      </a:endParaRPr>
                    </a:p>
                  </a:txBody>
                  <a:tcPr marL="12700" marR="12700" marT="12700" marB="0" anchor="ctr"/>
                </a:tc>
                <a:tc>
                  <a:txBody>
                    <a:bodyPr/>
                    <a:lstStyle/>
                    <a:p>
                      <a:pPr algn="ctr" fontAlgn="b"/>
                      <a:r>
                        <a:rPr lang="en-US" sz="2000" u="none" strike="noStrike" dirty="0">
                          <a:effectLst/>
                        </a:rPr>
                        <a:t>Cause and Effect Analysis</a:t>
                      </a:r>
                      <a:endParaRPr lang="en-US" sz="2000" b="1" i="0" u="none" strike="noStrike" dirty="0">
                        <a:solidFill>
                          <a:srgbClr val="000000"/>
                        </a:solidFill>
                        <a:effectLst/>
                        <a:latin typeface="Calibri"/>
                      </a:endParaRPr>
                    </a:p>
                  </a:txBody>
                  <a:tcPr marL="12700" marR="12700" marT="12700" marB="0" anchor="ctr"/>
                </a:tc>
                <a:tc>
                  <a:txBody>
                    <a:bodyPr/>
                    <a:lstStyle/>
                    <a:p>
                      <a:pPr algn="ctr" fontAlgn="b"/>
                      <a:r>
                        <a:rPr lang="en-US" sz="2000" u="none" strike="noStrike" dirty="0">
                          <a:effectLst/>
                        </a:rPr>
                        <a:t>Why-why Analysis</a:t>
                      </a:r>
                      <a:endParaRPr lang="en-US" sz="2000" b="1" i="0" u="none" strike="noStrike" dirty="0">
                        <a:solidFill>
                          <a:srgbClr val="000000"/>
                        </a:solidFill>
                        <a:effectLst/>
                        <a:latin typeface="Calibri"/>
                      </a:endParaRPr>
                    </a:p>
                  </a:txBody>
                  <a:tcPr marL="12700" marR="12700" marT="12700" marB="0" anchor="ctr"/>
                </a:tc>
              </a:tr>
              <a:tr h="510501">
                <a:tc>
                  <a:txBody>
                    <a:bodyPr/>
                    <a:lstStyle/>
                    <a:p>
                      <a:pPr algn="l" fontAlgn="t"/>
                      <a:r>
                        <a:rPr lang="en-US" sz="2000" u="none" strike="noStrike" dirty="0">
                          <a:effectLst/>
                        </a:rPr>
                        <a:t>Scale of Problem</a:t>
                      </a:r>
                      <a:endParaRPr lang="en-US" sz="2000" b="1" i="0" u="none" strike="noStrike" dirty="0">
                        <a:solidFill>
                          <a:srgbClr val="000000"/>
                        </a:solidFill>
                        <a:effectLst/>
                        <a:latin typeface="Calibri"/>
                      </a:endParaRPr>
                    </a:p>
                  </a:txBody>
                  <a:tcPr marL="12700" marR="12700" marT="12700" marB="0" anchor="ctr"/>
                </a:tc>
                <a:tc>
                  <a:txBody>
                    <a:bodyPr/>
                    <a:lstStyle/>
                    <a:p>
                      <a:pPr algn="ctr" fontAlgn="t"/>
                      <a:r>
                        <a:rPr lang="en-US" sz="2000" u="none" strike="noStrike" dirty="0">
                          <a:effectLst/>
                        </a:rPr>
                        <a:t>Complex</a:t>
                      </a:r>
                      <a:endParaRPr lang="en-US" sz="2000" b="0" i="0" u="none" strike="noStrike" dirty="0">
                        <a:solidFill>
                          <a:srgbClr val="000000"/>
                        </a:solidFill>
                        <a:effectLst/>
                        <a:latin typeface="Calibri"/>
                      </a:endParaRPr>
                    </a:p>
                  </a:txBody>
                  <a:tcPr marL="12700" marR="12700" marT="12700" marB="0" anchor="ctr"/>
                </a:tc>
                <a:tc>
                  <a:txBody>
                    <a:bodyPr/>
                    <a:lstStyle/>
                    <a:p>
                      <a:pPr algn="ctr" fontAlgn="t"/>
                      <a:r>
                        <a:rPr lang="en-US" sz="2000" u="none" strike="noStrike">
                          <a:effectLst/>
                        </a:rPr>
                        <a:t>Focused</a:t>
                      </a:r>
                      <a:endParaRPr lang="en-US" sz="2000" b="0" i="0" u="none" strike="noStrike">
                        <a:solidFill>
                          <a:srgbClr val="000000"/>
                        </a:solidFill>
                        <a:effectLst/>
                        <a:latin typeface="Calibri"/>
                      </a:endParaRPr>
                    </a:p>
                  </a:txBody>
                  <a:tcPr marL="12700" marR="12700" marT="12700" marB="0" anchor="ctr"/>
                </a:tc>
              </a:tr>
              <a:tr h="1000583">
                <a:tc>
                  <a:txBody>
                    <a:bodyPr/>
                    <a:lstStyle/>
                    <a:p>
                      <a:pPr algn="l" fontAlgn="t"/>
                      <a:r>
                        <a:rPr lang="en-US" sz="2000" u="none" strike="noStrike" dirty="0">
                          <a:effectLst/>
                        </a:rPr>
                        <a:t>Nature</a:t>
                      </a:r>
                      <a:endParaRPr lang="en-US" sz="2000" b="1" i="0" u="none" strike="noStrike" dirty="0">
                        <a:solidFill>
                          <a:srgbClr val="000000"/>
                        </a:solidFill>
                        <a:effectLst/>
                        <a:latin typeface="Calibri"/>
                      </a:endParaRPr>
                    </a:p>
                  </a:txBody>
                  <a:tcPr marL="12700" marR="12700" marT="12700" marB="0" anchor="ctr"/>
                </a:tc>
                <a:tc>
                  <a:txBody>
                    <a:bodyPr/>
                    <a:lstStyle/>
                    <a:p>
                      <a:pPr algn="ctr" fontAlgn="t"/>
                      <a:r>
                        <a:rPr lang="en-US" sz="2000" u="none" strike="noStrike" dirty="0" smtClean="0">
                          <a:effectLst/>
                        </a:rPr>
                        <a:t>Broad</a:t>
                      </a:r>
                      <a:r>
                        <a:rPr lang="en-US" sz="2000" u="none" strike="noStrike" baseline="0" dirty="0" smtClean="0">
                          <a:effectLst/>
                        </a:rPr>
                        <a:t> e</a:t>
                      </a:r>
                      <a:r>
                        <a:rPr lang="en-US" sz="2000" u="none" strike="noStrike" dirty="0" smtClean="0">
                          <a:effectLst/>
                        </a:rPr>
                        <a:t>numeration and Drilling </a:t>
                      </a:r>
                      <a:r>
                        <a:rPr lang="en-US" sz="2000" u="none" strike="noStrike" dirty="0">
                          <a:effectLst/>
                        </a:rPr>
                        <a:t>of Causes</a:t>
                      </a:r>
                      <a:endParaRPr lang="en-US" sz="2000" b="0" i="0" u="none" strike="noStrike" dirty="0">
                        <a:solidFill>
                          <a:srgbClr val="000000"/>
                        </a:solidFill>
                        <a:effectLst/>
                        <a:latin typeface="Calibri"/>
                      </a:endParaRPr>
                    </a:p>
                  </a:txBody>
                  <a:tcPr marL="12700" marR="12700" marT="12700" marB="0" anchor="ctr"/>
                </a:tc>
                <a:tc>
                  <a:txBody>
                    <a:bodyPr/>
                    <a:lstStyle/>
                    <a:p>
                      <a:pPr algn="ctr" fontAlgn="t"/>
                      <a:r>
                        <a:rPr lang="en-US" sz="2000" u="none" strike="noStrike" dirty="0" smtClean="0">
                          <a:effectLst/>
                        </a:rPr>
                        <a:t>Focused enumeration and Drilling of Cause</a:t>
                      </a:r>
                      <a:endParaRPr lang="en-US" sz="2000" b="0" i="0" u="none" strike="noStrike" dirty="0">
                        <a:solidFill>
                          <a:srgbClr val="000000"/>
                        </a:solidFill>
                        <a:effectLst/>
                        <a:latin typeface="Calibri"/>
                      </a:endParaRPr>
                    </a:p>
                  </a:txBody>
                  <a:tcPr marL="12700" marR="12700" marT="12700" marB="0" anchor="ctr"/>
                </a:tc>
              </a:tr>
              <a:tr h="2470827">
                <a:tc>
                  <a:txBody>
                    <a:bodyPr/>
                    <a:lstStyle/>
                    <a:p>
                      <a:pPr algn="l" fontAlgn="t"/>
                      <a:r>
                        <a:rPr lang="en-US" sz="2000" u="none" strike="noStrike" dirty="0">
                          <a:effectLst/>
                        </a:rPr>
                        <a:t>Method</a:t>
                      </a:r>
                      <a:endParaRPr lang="en-US" sz="2000" b="1" i="0" u="none" strike="noStrike" dirty="0">
                        <a:solidFill>
                          <a:srgbClr val="000000"/>
                        </a:solidFill>
                        <a:effectLst/>
                        <a:latin typeface="Calibri"/>
                      </a:endParaRPr>
                    </a:p>
                  </a:txBody>
                  <a:tcPr marL="12700" marR="12700" marT="12700" marB="0" anchor="ctr"/>
                </a:tc>
                <a:tc>
                  <a:txBody>
                    <a:bodyPr/>
                    <a:lstStyle/>
                    <a:p>
                      <a:pPr algn="ctr" fontAlgn="t"/>
                      <a:r>
                        <a:rPr lang="en-US" sz="2000" u="none" strike="noStrike" dirty="0">
                          <a:effectLst/>
                        </a:rPr>
                        <a:t>Identify categories/themes, then brainstorm on possible causes of the problem. </a:t>
                      </a:r>
                      <a:endParaRPr lang="en-US" sz="2000" b="0" i="0" u="none" strike="noStrike" dirty="0">
                        <a:solidFill>
                          <a:srgbClr val="000000"/>
                        </a:solidFill>
                        <a:effectLst/>
                        <a:latin typeface="Calibri"/>
                      </a:endParaRPr>
                    </a:p>
                  </a:txBody>
                  <a:tcPr marL="12700" marR="12700" marT="12700" marB="0" anchor="ctr"/>
                </a:tc>
                <a:tc>
                  <a:txBody>
                    <a:bodyPr/>
                    <a:lstStyle/>
                    <a:p>
                      <a:pPr algn="ctr" fontAlgn="t"/>
                      <a:r>
                        <a:rPr lang="en-US" sz="2000" u="none" strike="noStrike" dirty="0">
                          <a:effectLst/>
                        </a:rPr>
                        <a:t>Ask why the problem occurred, then ask why the reason to the problem occurred repeatedly, until a root cause is identified.</a:t>
                      </a:r>
                      <a:endParaRPr lang="en-US" sz="2000" b="0" i="0" u="none" strike="noStrike" dirty="0">
                        <a:solidFill>
                          <a:srgbClr val="000000"/>
                        </a:solidFill>
                        <a:effectLst/>
                        <a:latin typeface="Calibri"/>
                      </a:endParaRPr>
                    </a:p>
                  </a:txBody>
                  <a:tcPr marL="12700" marR="12700" marT="12700" marB="0" anchor="ctr"/>
                </a:tc>
              </a:tr>
            </a:tbl>
          </a:graphicData>
        </a:graphic>
      </p:graphicFrame>
      <p:sp>
        <p:nvSpPr>
          <p:cNvPr id="5" name="Slide Number Placeholder 4"/>
          <p:cNvSpPr>
            <a:spLocks noGrp="1"/>
          </p:cNvSpPr>
          <p:nvPr>
            <p:ph type="sldNum" sz="quarter" idx="12"/>
          </p:nvPr>
        </p:nvSpPr>
        <p:spPr/>
        <p:txBody>
          <a:bodyPr/>
          <a:lstStyle/>
          <a:p>
            <a:r>
              <a:rPr lang="en-US" smtClean="0"/>
              <a:t>6-</a:t>
            </a:r>
            <a:fld id="{09A02BB9-3F86-4823-9A8F-6A16970CA7F2}" type="slidenum">
              <a:rPr lang="en-US" smtClean="0"/>
              <a:pPr/>
              <a:t>41</a:t>
            </a:fld>
            <a:endParaRPr lang="en-US" dirty="0"/>
          </a:p>
        </p:txBody>
      </p:sp>
    </p:spTree>
    <p:extLst>
      <p:ext uri="{BB962C8B-B14F-4D97-AF65-F5344CB8AC3E}">
        <p14:creationId xmlns="" xmlns:p14="http://schemas.microsoft.com/office/powerpoint/2010/main" val="40825457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64" y="609600"/>
            <a:ext cx="8956378" cy="1143000"/>
          </a:xfrm>
        </p:spPr>
        <p:txBody>
          <a:bodyPr>
            <a:normAutofit fontScale="90000"/>
          </a:bodyPr>
          <a:lstStyle/>
          <a:p>
            <a:r>
              <a:rPr lang="en-US" dirty="0" smtClean="0"/>
              <a:t>C </a:t>
            </a:r>
            <a:r>
              <a:rPr lang="en-US" dirty="0"/>
              <a:t>&amp; E </a:t>
            </a:r>
            <a:r>
              <a:rPr lang="en-US" dirty="0" smtClean="0"/>
              <a:t>Analysis vs. Why</a:t>
            </a:r>
            <a:r>
              <a:rPr lang="en-US" dirty="0"/>
              <a:t>-why </a:t>
            </a:r>
            <a:r>
              <a:rPr lang="en-US" dirty="0" smtClean="0"/>
              <a:t>Analysis?</a:t>
            </a:r>
            <a:endParaRPr lang="en-US" dirty="0"/>
          </a:p>
        </p:txBody>
      </p:sp>
      <p:graphicFrame>
        <p:nvGraphicFramePr>
          <p:cNvPr id="3" name="Table 2"/>
          <p:cNvGraphicFramePr>
            <a:graphicFrameLocks noGrp="1"/>
          </p:cNvGraphicFramePr>
          <p:nvPr>
            <p:extLst>
              <p:ext uri="{D42A27DB-BD31-4B8C-83A1-F6EECF244321}">
                <p14:modId xmlns="" xmlns:p14="http://schemas.microsoft.com/office/powerpoint/2010/main" val="3948229152"/>
              </p:ext>
            </p:extLst>
          </p:nvPr>
        </p:nvGraphicFramePr>
        <p:xfrm>
          <a:off x="395434" y="1734916"/>
          <a:ext cx="8377849" cy="4139591"/>
        </p:xfrm>
        <a:graphic>
          <a:graphicData uri="http://schemas.openxmlformats.org/drawingml/2006/table">
            <a:tbl>
              <a:tblPr>
                <a:tableStyleId>{5940675A-B579-460E-94D1-54222C63F5DA}</a:tableStyleId>
              </a:tblPr>
              <a:tblGrid>
                <a:gridCol w="1998252"/>
                <a:gridCol w="3245159"/>
                <a:gridCol w="3134438"/>
              </a:tblGrid>
              <a:tr h="530717">
                <a:tc>
                  <a:txBody>
                    <a:bodyPr/>
                    <a:lstStyle/>
                    <a:p>
                      <a:pPr algn="l" fontAlgn="b"/>
                      <a:r>
                        <a:rPr lang="en-US" sz="2000" u="none" strike="noStrike" dirty="0">
                          <a:effectLst/>
                        </a:rPr>
                        <a:t> </a:t>
                      </a:r>
                      <a:endParaRPr lang="en-US" sz="2000" b="0" i="0" u="none" strike="noStrike" dirty="0">
                        <a:solidFill>
                          <a:srgbClr val="000000"/>
                        </a:solidFill>
                        <a:effectLst/>
                        <a:latin typeface="Calibri"/>
                      </a:endParaRPr>
                    </a:p>
                  </a:txBody>
                  <a:tcPr marL="12700" marR="12700" marT="12700" marB="0" anchor="ctr"/>
                </a:tc>
                <a:tc>
                  <a:txBody>
                    <a:bodyPr/>
                    <a:lstStyle/>
                    <a:p>
                      <a:pPr algn="ctr" fontAlgn="b"/>
                      <a:r>
                        <a:rPr lang="en-US" sz="2000" u="none" strike="noStrike" dirty="0">
                          <a:effectLst/>
                        </a:rPr>
                        <a:t>Cause and Effect Analysis</a:t>
                      </a:r>
                      <a:endParaRPr lang="en-US" sz="2000" b="1" i="0" u="none" strike="noStrike" dirty="0">
                        <a:solidFill>
                          <a:srgbClr val="000000"/>
                        </a:solidFill>
                        <a:effectLst/>
                        <a:latin typeface="Calibri"/>
                      </a:endParaRPr>
                    </a:p>
                  </a:txBody>
                  <a:tcPr marL="12700" marR="12700" marT="12700" marB="0" anchor="ctr"/>
                </a:tc>
                <a:tc>
                  <a:txBody>
                    <a:bodyPr/>
                    <a:lstStyle/>
                    <a:p>
                      <a:pPr algn="ctr" fontAlgn="b"/>
                      <a:r>
                        <a:rPr lang="en-US" sz="2000" u="none" strike="noStrike" dirty="0">
                          <a:effectLst/>
                        </a:rPr>
                        <a:t>Why-why Analysis</a:t>
                      </a:r>
                      <a:endParaRPr lang="en-US" sz="2000" b="1" i="0" u="none" strike="noStrike" dirty="0">
                        <a:solidFill>
                          <a:srgbClr val="000000"/>
                        </a:solidFill>
                        <a:effectLst/>
                        <a:latin typeface="Calibri"/>
                      </a:endParaRPr>
                    </a:p>
                  </a:txBody>
                  <a:tcPr marL="12700" marR="12700" marT="12700" marB="0" anchor="ctr"/>
                </a:tc>
              </a:tr>
              <a:tr h="2568669">
                <a:tc>
                  <a:txBody>
                    <a:bodyPr/>
                    <a:lstStyle/>
                    <a:p>
                      <a:pPr algn="l" fontAlgn="t"/>
                      <a:r>
                        <a:rPr lang="en-US" sz="2000" u="none" strike="noStrike" dirty="0">
                          <a:effectLst/>
                        </a:rPr>
                        <a:t>Advantage</a:t>
                      </a:r>
                      <a:endParaRPr lang="en-US" sz="2000" b="1" i="0" u="none" strike="noStrike" dirty="0">
                        <a:solidFill>
                          <a:srgbClr val="000000"/>
                        </a:solidFill>
                        <a:effectLst/>
                        <a:latin typeface="Calibri"/>
                      </a:endParaRPr>
                    </a:p>
                  </a:txBody>
                  <a:tcPr marL="12700" marR="12700" marT="12700" marB="0" anchor="ctr"/>
                </a:tc>
                <a:tc>
                  <a:txBody>
                    <a:bodyPr/>
                    <a:lstStyle/>
                    <a:p>
                      <a:pPr algn="ctr" fontAlgn="t"/>
                      <a:r>
                        <a:rPr lang="en-US" sz="2000" u="none" strike="noStrike" dirty="0">
                          <a:effectLst/>
                        </a:rPr>
                        <a:t>All causes will be listed, especially hidden ones, and the diagram will provide a complete picture of the problem.</a:t>
                      </a:r>
                      <a:endParaRPr lang="en-US" sz="2000" b="0" i="0" u="none" strike="noStrike" dirty="0">
                        <a:solidFill>
                          <a:srgbClr val="000000"/>
                        </a:solidFill>
                        <a:effectLst/>
                        <a:latin typeface="Calibri"/>
                      </a:endParaRPr>
                    </a:p>
                  </a:txBody>
                  <a:tcPr marL="12700" marR="12700" marT="12700" marB="0" anchor="ctr"/>
                </a:tc>
                <a:tc>
                  <a:txBody>
                    <a:bodyPr/>
                    <a:lstStyle/>
                    <a:p>
                      <a:pPr algn="ctr" fontAlgn="t"/>
                      <a:r>
                        <a:rPr lang="en-US" sz="2000" u="none" strike="noStrike" dirty="0">
                          <a:effectLst/>
                        </a:rPr>
                        <a:t>Focused on identifying the root cause to the problem.</a:t>
                      </a:r>
                      <a:endParaRPr lang="en-US" sz="2000" b="0" i="0" u="none" strike="noStrike" dirty="0">
                        <a:solidFill>
                          <a:srgbClr val="000000"/>
                        </a:solidFill>
                        <a:effectLst/>
                        <a:latin typeface="Calibri"/>
                      </a:endParaRPr>
                    </a:p>
                  </a:txBody>
                  <a:tcPr marL="12700" marR="12700" marT="12700" marB="0" anchor="ctr"/>
                </a:tc>
              </a:tr>
              <a:tr h="1040205">
                <a:tc>
                  <a:txBody>
                    <a:bodyPr/>
                    <a:lstStyle/>
                    <a:p>
                      <a:pPr algn="l" fontAlgn="t"/>
                      <a:r>
                        <a:rPr lang="en-US" sz="2000" u="none" strike="noStrike" dirty="0">
                          <a:effectLst/>
                        </a:rPr>
                        <a:t>Disadvantage</a:t>
                      </a:r>
                      <a:endParaRPr lang="en-US" sz="2000" b="1" i="0" u="none" strike="noStrike" dirty="0">
                        <a:solidFill>
                          <a:srgbClr val="000000"/>
                        </a:solidFill>
                        <a:effectLst/>
                        <a:latin typeface="Calibri"/>
                      </a:endParaRPr>
                    </a:p>
                  </a:txBody>
                  <a:tcPr marL="12700" marR="12700" marT="12700" marB="0" anchor="ctr"/>
                </a:tc>
                <a:tc>
                  <a:txBody>
                    <a:bodyPr/>
                    <a:lstStyle/>
                    <a:p>
                      <a:pPr algn="ctr" fontAlgn="t"/>
                      <a:r>
                        <a:rPr lang="en-US" sz="2000" u="none" strike="noStrike">
                          <a:effectLst/>
                        </a:rPr>
                        <a:t>Difficult to relate all causes to the result.</a:t>
                      </a:r>
                      <a:endParaRPr lang="en-US" sz="2000" b="0" i="0" u="none" strike="noStrike">
                        <a:solidFill>
                          <a:srgbClr val="000000"/>
                        </a:solidFill>
                        <a:effectLst/>
                        <a:latin typeface="Calibri"/>
                      </a:endParaRPr>
                    </a:p>
                  </a:txBody>
                  <a:tcPr marL="12700" marR="12700" marT="12700" marB="0" anchor="ctr"/>
                </a:tc>
                <a:tc>
                  <a:txBody>
                    <a:bodyPr/>
                    <a:lstStyle/>
                    <a:p>
                      <a:pPr algn="ctr" fontAlgn="t"/>
                      <a:r>
                        <a:rPr lang="en-US" sz="2000" u="none" strike="noStrike" dirty="0">
                          <a:effectLst/>
                        </a:rPr>
                        <a:t>Some causes might not be considered in the analysis.</a:t>
                      </a:r>
                      <a:endParaRPr lang="en-US" sz="2000" b="0" i="0" u="none" strike="noStrike" dirty="0">
                        <a:solidFill>
                          <a:srgbClr val="000000"/>
                        </a:solidFill>
                        <a:effectLst/>
                        <a:latin typeface="Calibri"/>
                      </a:endParaRPr>
                    </a:p>
                  </a:txBody>
                  <a:tcPr marL="12700" marR="12700" marT="12700" marB="0" anchor="ctr"/>
                </a:tc>
              </a:tr>
            </a:tbl>
          </a:graphicData>
        </a:graphic>
      </p:graphicFrame>
      <p:sp>
        <p:nvSpPr>
          <p:cNvPr id="4" name="Slide Number Placeholder 3"/>
          <p:cNvSpPr>
            <a:spLocks noGrp="1"/>
          </p:cNvSpPr>
          <p:nvPr>
            <p:ph type="sldNum" sz="quarter" idx="12"/>
          </p:nvPr>
        </p:nvSpPr>
        <p:spPr/>
        <p:txBody>
          <a:bodyPr/>
          <a:lstStyle/>
          <a:p>
            <a:r>
              <a:rPr lang="en-US" smtClean="0"/>
              <a:t>6-</a:t>
            </a:r>
            <a:fld id="{09A02BB9-3F86-4823-9A8F-6A16970CA7F2}" type="slidenum">
              <a:rPr lang="en-US" smtClean="0"/>
              <a:pPr/>
              <a:t>42</a:t>
            </a:fld>
            <a:endParaRPr lang="en-US" dirty="0"/>
          </a:p>
        </p:txBody>
      </p:sp>
    </p:spTree>
    <p:extLst>
      <p:ext uri="{BB962C8B-B14F-4D97-AF65-F5344CB8AC3E}">
        <p14:creationId xmlns="" xmlns:p14="http://schemas.microsoft.com/office/powerpoint/2010/main" val="27492683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3203"/>
            <a:ext cx="8229600" cy="747252"/>
          </a:xfrm>
        </p:spPr>
        <p:txBody>
          <a:bodyPr/>
          <a:lstStyle/>
          <a:p>
            <a:r>
              <a:rPr lang="en-US" sz="3600" dirty="0" smtClean="0"/>
              <a:t>Example: Why-Why Diagram for the Preparation of the Lesson Plan </a:t>
            </a:r>
            <a:br>
              <a:rPr lang="en-US" sz="3600" dirty="0" smtClean="0"/>
            </a:br>
            <a:r>
              <a:rPr lang="en-US" sz="3600" dirty="0" smtClean="0"/>
              <a:t>Get  from </a:t>
            </a:r>
            <a:r>
              <a:rPr lang="en-US" sz="3600" dirty="0" err="1" smtClean="0"/>
              <a:t>Baliwagan</a:t>
            </a:r>
            <a:r>
              <a:rPr lang="en-US" sz="3600" dirty="0" smtClean="0"/>
              <a:t> CES</a:t>
            </a:r>
            <a:endParaRPr lang="en-US" sz="3600" dirty="0"/>
          </a:p>
        </p:txBody>
      </p:sp>
      <p:graphicFrame>
        <p:nvGraphicFramePr>
          <p:cNvPr id="5" name="Content Placeholder 4"/>
          <p:cNvGraphicFramePr>
            <a:graphicFrameLocks noGrp="1"/>
          </p:cNvGraphicFramePr>
          <p:nvPr>
            <p:ph idx="1"/>
          </p:nvPr>
        </p:nvGraphicFramePr>
        <p:xfrm>
          <a:off x="457200" y="1769805"/>
          <a:ext cx="8229600" cy="48817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Straight Connector 7"/>
          <p:cNvCxnSpPr/>
          <p:nvPr/>
        </p:nvCxnSpPr>
        <p:spPr>
          <a:xfrm>
            <a:off x="3598607" y="3659188"/>
            <a:ext cx="796413" cy="1588"/>
          </a:xfrm>
          <a:prstGeom prst="line">
            <a:avLst/>
          </a:prstGeom>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4395019" y="3203576"/>
            <a:ext cx="1430593" cy="914400"/>
          </a:xfrm>
          <a:prstGeom prst="roundRect">
            <a:avLst/>
          </a:prstGeom>
          <a:solidFill>
            <a:srgbClr val="FF000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PH" dirty="0" smtClean="0">
                <a:solidFill>
                  <a:schemeClr val="bg1"/>
                </a:solidFill>
              </a:rPr>
              <a:t>Time constraint</a:t>
            </a:r>
            <a:endParaRPr lang="en-PH" dirty="0">
              <a:solidFill>
                <a:schemeClr val="bg1"/>
              </a:solidFill>
            </a:endParaRPr>
          </a:p>
        </p:txBody>
      </p:sp>
      <p:cxnSp>
        <p:nvCxnSpPr>
          <p:cNvPr id="13" name="Straight Connector 12"/>
          <p:cNvCxnSpPr/>
          <p:nvPr/>
        </p:nvCxnSpPr>
        <p:spPr>
          <a:xfrm>
            <a:off x="3751006" y="5782957"/>
            <a:ext cx="644013" cy="1588"/>
          </a:xfrm>
          <a:prstGeom prst="line">
            <a:avLst/>
          </a:prstGeom>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4395020" y="5279923"/>
            <a:ext cx="1430592" cy="97339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PH" dirty="0" smtClean="0"/>
              <a:t>Diversity of learners </a:t>
            </a:r>
            <a:endParaRPr lang="en-PH" dirty="0"/>
          </a:p>
        </p:txBody>
      </p:sp>
      <p:sp>
        <p:nvSpPr>
          <p:cNvPr id="3" name="Slide Number Placeholder 2"/>
          <p:cNvSpPr>
            <a:spLocks noGrp="1"/>
          </p:cNvSpPr>
          <p:nvPr>
            <p:ph type="sldNum" sz="quarter" idx="12"/>
          </p:nvPr>
        </p:nvSpPr>
        <p:spPr/>
        <p:txBody>
          <a:bodyPr/>
          <a:lstStyle/>
          <a:p>
            <a:r>
              <a:rPr lang="en-US" smtClean="0"/>
              <a:t>6-</a:t>
            </a:r>
            <a:fld id="{09A02BB9-3F86-4823-9A8F-6A16970CA7F2}" type="slidenum">
              <a:rPr lang="en-US" smtClean="0"/>
              <a:pPr/>
              <a:t>43</a:t>
            </a:fld>
            <a:endParaRPr lang="en-US" dirty="0"/>
          </a:p>
        </p:txBody>
      </p:sp>
    </p:spTree>
    <p:extLst>
      <p:ext uri="{BB962C8B-B14F-4D97-AF65-F5344CB8AC3E}">
        <p14:creationId xmlns="" xmlns:p14="http://schemas.microsoft.com/office/powerpoint/2010/main" val="29816837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09600"/>
            <a:ext cx="8421330" cy="1143000"/>
          </a:xfrm>
        </p:spPr>
        <p:txBody>
          <a:bodyPr/>
          <a:lstStyle/>
          <a:p>
            <a:r>
              <a:rPr lang="en-US" sz="3600" dirty="0" smtClean="0"/>
              <a:t>Why-Why Diagram for Update/Improve Instructional Materials </a:t>
            </a:r>
            <a:endParaRPr lang="en-US" sz="3600" dirty="0"/>
          </a:p>
        </p:txBody>
      </p:sp>
      <p:graphicFrame>
        <p:nvGraphicFramePr>
          <p:cNvPr id="5" name="Content Placeholder 4"/>
          <p:cNvGraphicFramePr>
            <a:graphicFrameLocks noGrp="1"/>
          </p:cNvGraphicFramePr>
          <p:nvPr>
            <p:ph idx="1"/>
          </p:nvPr>
        </p:nvGraphicFramePr>
        <p:xfrm>
          <a:off x="457200" y="1752600"/>
          <a:ext cx="8229600" cy="48251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ounded Rectangle 3"/>
          <p:cNvSpPr/>
          <p:nvPr/>
        </p:nvSpPr>
        <p:spPr>
          <a:xfrm>
            <a:off x="6592529" y="4977581"/>
            <a:ext cx="1489587" cy="60468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PH" dirty="0" smtClean="0"/>
              <a:t>Diversity of learners </a:t>
            </a:r>
            <a:endParaRPr lang="en-PH" dirty="0"/>
          </a:p>
        </p:txBody>
      </p:sp>
      <p:sp>
        <p:nvSpPr>
          <p:cNvPr id="6" name="Rounded Rectangle 5"/>
          <p:cNvSpPr/>
          <p:nvPr/>
        </p:nvSpPr>
        <p:spPr>
          <a:xfrm>
            <a:off x="6592529" y="5818239"/>
            <a:ext cx="1489587" cy="75954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dirty="0" smtClean="0">
                <a:solidFill>
                  <a:schemeClr val="bg1"/>
                </a:solidFill>
              </a:rPr>
              <a:t>Time consuming </a:t>
            </a:r>
            <a:endParaRPr lang="en-PH" dirty="0">
              <a:solidFill>
                <a:schemeClr val="bg1"/>
              </a:solidFill>
            </a:endParaRPr>
          </a:p>
        </p:txBody>
      </p:sp>
      <p:cxnSp>
        <p:nvCxnSpPr>
          <p:cNvPr id="8" name="Straight Connector 7"/>
          <p:cNvCxnSpPr/>
          <p:nvPr/>
        </p:nvCxnSpPr>
        <p:spPr>
          <a:xfrm flipV="1">
            <a:off x="5648632" y="5294671"/>
            <a:ext cx="943897" cy="5235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648632" y="5818239"/>
            <a:ext cx="943897" cy="523567"/>
          </a:xfrm>
          <a:prstGeom prst="line">
            <a:avLst/>
          </a:prstGeom>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r>
              <a:rPr lang="en-US" smtClean="0"/>
              <a:t>6-</a:t>
            </a:r>
            <a:fld id="{09A02BB9-3F86-4823-9A8F-6A16970CA7F2}" type="slidenum">
              <a:rPr lang="en-US" smtClean="0"/>
              <a:pPr/>
              <a:t>44</a:t>
            </a:fld>
            <a:endParaRPr lang="en-US" dirty="0"/>
          </a:p>
        </p:txBody>
      </p:sp>
    </p:spTree>
    <p:extLst>
      <p:ext uri="{BB962C8B-B14F-4D97-AF65-F5344CB8AC3E}">
        <p14:creationId xmlns="" xmlns:p14="http://schemas.microsoft.com/office/powerpoint/2010/main" val="1643902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Why-Why Diagram for Set Classroom Environment </a:t>
            </a:r>
            <a:endParaRPr lang="en-PH" dirty="0"/>
          </a:p>
        </p:txBody>
      </p:sp>
      <p:graphicFrame>
        <p:nvGraphicFramePr>
          <p:cNvPr id="4" name="Content Placeholder 3"/>
          <p:cNvGraphicFramePr>
            <a:graphicFrameLocks noGrp="1"/>
          </p:cNvGraphicFramePr>
          <p:nvPr>
            <p:ph idx="1"/>
          </p:nvPr>
        </p:nvGraphicFramePr>
        <p:xfrm>
          <a:off x="176980" y="1905000"/>
          <a:ext cx="8509819"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24" name="Straight Connector 23"/>
          <p:cNvCxnSpPr/>
          <p:nvPr/>
        </p:nvCxnSpPr>
        <p:spPr>
          <a:xfrm rot="16200000" flipH="1">
            <a:off x="6061588" y="4188539"/>
            <a:ext cx="353964" cy="1"/>
          </a:xfrm>
          <a:prstGeom prst="line">
            <a:avLst/>
          </a:prstGeom>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5427407" y="4011557"/>
            <a:ext cx="3023419" cy="707920"/>
          </a:xfrm>
          <a:prstGeom prst="roundRect">
            <a:avLst/>
          </a:prstGeom>
          <a:solidFill>
            <a:srgbClr val="FF000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PH" sz="2400" dirty="0" smtClean="0">
                <a:solidFill>
                  <a:schemeClr val="bg1"/>
                </a:solidFill>
              </a:rPr>
              <a:t>No qualified K to 12 Teacher in Grade 1</a:t>
            </a:r>
            <a:endParaRPr lang="en-PH" sz="2400" dirty="0">
              <a:solidFill>
                <a:schemeClr val="bg1"/>
              </a:solidFill>
            </a:endParaRPr>
          </a:p>
        </p:txBody>
      </p:sp>
      <p:cxnSp>
        <p:nvCxnSpPr>
          <p:cNvPr id="28" name="Straight Connector 27"/>
          <p:cNvCxnSpPr/>
          <p:nvPr/>
        </p:nvCxnSpPr>
        <p:spPr>
          <a:xfrm rot="5400000">
            <a:off x="5736894" y="5981265"/>
            <a:ext cx="25072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5596222" y="3753462"/>
            <a:ext cx="516189" cy="1588"/>
          </a:xfrm>
          <a:prstGeom prst="line">
            <a:avLst/>
          </a:prstGeom>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5661791" y="6107422"/>
            <a:ext cx="2789035" cy="75057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PH" dirty="0" smtClean="0"/>
              <a:t>Desks are not suitable for group activities</a:t>
            </a:r>
            <a:endParaRPr lang="en-PH" dirty="0"/>
          </a:p>
        </p:txBody>
      </p:sp>
      <p:sp>
        <p:nvSpPr>
          <p:cNvPr id="3" name="Slide Number Placeholder 2"/>
          <p:cNvSpPr>
            <a:spLocks noGrp="1"/>
          </p:cNvSpPr>
          <p:nvPr>
            <p:ph type="sldNum" sz="quarter" idx="12"/>
          </p:nvPr>
        </p:nvSpPr>
        <p:spPr/>
        <p:txBody>
          <a:bodyPr/>
          <a:lstStyle/>
          <a:p>
            <a:r>
              <a:rPr lang="en-US" smtClean="0"/>
              <a:t>6-</a:t>
            </a:r>
            <a:fld id="{09A02BB9-3F86-4823-9A8F-6A16970CA7F2}" type="slidenum">
              <a:rPr lang="en-US" smtClean="0"/>
              <a:pPr/>
              <a:t>45</a:t>
            </a:fld>
            <a:endParaRPr lang="en-US" dirty="0"/>
          </a:p>
        </p:txBody>
      </p:sp>
    </p:spTree>
    <p:extLst>
      <p:ext uri="{BB962C8B-B14F-4D97-AF65-F5344CB8AC3E}">
        <p14:creationId xmlns="" xmlns:p14="http://schemas.microsoft.com/office/powerpoint/2010/main" val="18721218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Why-Why Diagram for Delivery of Instruction</a:t>
            </a:r>
            <a:endParaRPr lang="en-PH" dirty="0"/>
          </a:p>
        </p:txBody>
      </p:sp>
      <p:graphicFrame>
        <p:nvGraphicFramePr>
          <p:cNvPr id="4" name="Content Placeholder 3"/>
          <p:cNvGraphicFramePr>
            <a:graphicFrameLocks noGrp="1"/>
          </p:cNvGraphicFramePr>
          <p:nvPr>
            <p:ph idx="1"/>
          </p:nvPr>
        </p:nvGraphicFramePr>
        <p:xfrm>
          <a:off x="221226" y="1905000"/>
          <a:ext cx="8745793" cy="47170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Connector 5"/>
          <p:cNvCxnSpPr/>
          <p:nvPr/>
        </p:nvCxnSpPr>
        <p:spPr>
          <a:xfrm flipV="1">
            <a:off x="3347884" y="3527322"/>
            <a:ext cx="589935" cy="132735"/>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6200000" flipH="1">
            <a:off x="3291349" y="3819833"/>
            <a:ext cx="703005" cy="589935"/>
          </a:xfrm>
          <a:prstGeom prst="line">
            <a:avLst/>
          </a:prstGeom>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3937818" y="3156155"/>
            <a:ext cx="1637071" cy="95864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PH" dirty="0" smtClean="0"/>
              <a:t>Length of service and experience </a:t>
            </a:r>
            <a:endParaRPr lang="en-PH" dirty="0"/>
          </a:p>
        </p:txBody>
      </p:sp>
      <p:sp>
        <p:nvSpPr>
          <p:cNvPr id="10" name="Rounded Rectangle 9"/>
          <p:cNvSpPr/>
          <p:nvPr/>
        </p:nvSpPr>
        <p:spPr>
          <a:xfrm>
            <a:off x="3937819" y="4363062"/>
            <a:ext cx="1637071" cy="1248696"/>
          </a:xfrm>
          <a:prstGeom prst="roundRect">
            <a:avLst/>
          </a:prstGeom>
          <a:solidFill>
            <a:srgbClr val="FF000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PH" dirty="0" smtClean="0">
                <a:solidFill>
                  <a:schemeClr val="bg1"/>
                </a:solidFill>
              </a:rPr>
              <a:t>Different ways in delivering the lesson</a:t>
            </a:r>
            <a:endParaRPr lang="en-PH" dirty="0">
              <a:solidFill>
                <a:schemeClr val="bg1"/>
              </a:solidFill>
            </a:endParaRPr>
          </a:p>
        </p:txBody>
      </p:sp>
      <p:sp>
        <p:nvSpPr>
          <p:cNvPr id="3" name="Slide Number Placeholder 2"/>
          <p:cNvSpPr>
            <a:spLocks noGrp="1"/>
          </p:cNvSpPr>
          <p:nvPr>
            <p:ph type="sldNum" sz="quarter" idx="12"/>
          </p:nvPr>
        </p:nvSpPr>
        <p:spPr/>
        <p:txBody>
          <a:bodyPr/>
          <a:lstStyle/>
          <a:p>
            <a:r>
              <a:rPr lang="en-US" smtClean="0"/>
              <a:t>6-</a:t>
            </a:r>
            <a:fld id="{09A02BB9-3F86-4823-9A8F-6A16970CA7F2}" type="slidenum">
              <a:rPr lang="en-US" smtClean="0"/>
              <a:pPr/>
              <a:t>46</a:t>
            </a:fld>
            <a:endParaRPr lang="en-US" dirty="0"/>
          </a:p>
        </p:txBody>
      </p:sp>
    </p:spTree>
    <p:extLst>
      <p:ext uri="{BB962C8B-B14F-4D97-AF65-F5344CB8AC3E}">
        <p14:creationId xmlns="" xmlns:p14="http://schemas.microsoft.com/office/powerpoint/2010/main" val="9473159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Why-Why Diagram for Evaluating Pupils</a:t>
            </a:r>
            <a:endParaRPr lang="en-US" dirty="0"/>
          </a:p>
        </p:txBody>
      </p:sp>
      <p:graphicFrame>
        <p:nvGraphicFramePr>
          <p:cNvPr id="4" name="Content Placeholder 4"/>
          <p:cNvGraphicFramePr>
            <a:graphicFrameLocks noGrp="1"/>
          </p:cNvGraphicFramePr>
          <p:nvPr>
            <p:ph idx="1"/>
            <p:extLst>
              <p:ext uri="{D42A27DB-BD31-4B8C-83A1-F6EECF244321}">
                <p14:modId xmlns="" xmlns:p14="http://schemas.microsoft.com/office/powerpoint/2010/main" val="2683812357"/>
              </p:ext>
            </p:extLst>
          </p:nvPr>
        </p:nvGraphicFramePr>
        <p:xfrm>
          <a:off x="457200" y="1752600"/>
          <a:ext cx="8229600" cy="49496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r>
              <a:rPr lang="en-US" smtClean="0"/>
              <a:t>6-</a:t>
            </a:r>
            <a:fld id="{09A02BB9-3F86-4823-9A8F-6A16970CA7F2}" type="slidenum">
              <a:rPr lang="en-US" smtClean="0"/>
              <a:pPr/>
              <a:t>47</a:t>
            </a:fld>
            <a:endParaRPr lang="en-US" dirty="0"/>
          </a:p>
        </p:txBody>
      </p:sp>
    </p:spTree>
    <p:extLst>
      <p:ext uri="{BB962C8B-B14F-4D97-AF65-F5344CB8AC3E}">
        <p14:creationId xmlns="" xmlns:p14="http://schemas.microsoft.com/office/powerpoint/2010/main" val="23793796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t>Summary of Why-Why Diagram</a:t>
            </a:r>
            <a:endParaRPr lang="en-US" dirty="0"/>
          </a:p>
        </p:txBody>
      </p:sp>
      <p:sp>
        <p:nvSpPr>
          <p:cNvPr id="3" name="Content Placeholder 2"/>
          <p:cNvSpPr>
            <a:spLocks noGrp="1"/>
          </p:cNvSpPr>
          <p:nvPr>
            <p:ph idx="1"/>
          </p:nvPr>
        </p:nvSpPr>
        <p:spPr>
          <a:xfrm>
            <a:off x="281354" y="1752600"/>
            <a:ext cx="8581292" cy="4373563"/>
          </a:xfrm>
        </p:spPr>
        <p:txBody>
          <a:bodyPr>
            <a:normAutofit fontScale="92500" lnSpcReduction="10000"/>
          </a:bodyPr>
          <a:lstStyle/>
          <a:p>
            <a:pPr>
              <a:buNone/>
            </a:pPr>
            <a:r>
              <a:rPr lang="en-US" dirty="0" smtClean="0">
                <a:solidFill>
                  <a:srgbClr val="0070C0"/>
                </a:solidFill>
                <a:latin typeface="Arial" pitchFamily="34" charset="0"/>
                <a:cs typeface="Arial" pitchFamily="34" charset="0"/>
              </a:rPr>
              <a:t>Uncontrolled Root Causes</a:t>
            </a:r>
            <a:r>
              <a:rPr lang="en-US" dirty="0" smtClean="0">
                <a:latin typeface="Arial" pitchFamily="34" charset="0"/>
                <a:cs typeface="Arial" pitchFamily="34" charset="0"/>
              </a:rPr>
              <a:t>	 </a:t>
            </a:r>
            <a:r>
              <a:rPr lang="en-US" dirty="0" smtClean="0">
                <a:solidFill>
                  <a:srgbClr val="0070C0"/>
                </a:solidFill>
                <a:latin typeface="Arial" pitchFamily="34" charset="0"/>
                <a:cs typeface="Arial" pitchFamily="34" charset="0"/>
              </a:rPr>
              <a:t>Minor Root Causes</a:t>
            </a:r>
          </a:p>
          <a:p>
            <a:pPr>
              <a:buNone/>
            </a:pPr>
            <a:r>
              <a:rPr lang="en-US" dirty="0" smtClean="0">
                <a:latin typeface="Arial" pitchFamily="34" charset="0"/>
                <a:cs typeface="Arial" pitchFamily="34" charset="0"/>
              </a:rPr>
              <a:t> ● Diversity of Learners	     	  ●  No ceiling</a:t>
            </a:r>
          </a:p>
          <a:p>
            <a:pPr>
              <a:buNone/>
            </a:pPr>
            <a:r>
              <a:rPr lang="en-US" dirty="0" smtClean="0">
                <a:latin typeface="Arial" pitchFamily="34" charset="0"/>
                <a:cs typeface="Arial" pitchFamily="34" charset="0"/>
              </a:rPr>
              <a:t> ● Slow readers can’t easily 	  ●   Desk are not suitable 	cope up 				 for group activities</a:t>
            </a:r>
          </a:p>
          <a:p>
            <a:pPr>
              <a:buNone/>
            </a:pPr>
            <a:r>
              <a:rPr lang="en-US" dirty="0" smtClean="0">
                <a:latin typeface="Arial" pitchFamily="34" charset="0"/>
                <a:cs typeface="Arial" pitchFamily="34" charset="0"/>
              </a:rPr>
              <a:t> ● Required to follow the			</a:t>
            </a:r>
          </a:p>
          <a:p>
            <a:pPr>
              <a:buNone/>
            </a:pPr>
            <a:r>
              <a:rPr lang="en-US" dirty="0" smtClean="0">
                <a:latin typeface="Arial" pitchFamily="34" charset="0"/>
                <a:cs typeface="Arial" pitchFamily="34" charset="0"/>
              </a:rPr>
              <a:t>	   design				     		</a:t>
            </a:r>
          </a:p>
          <a:p>
            <a:pPr>
              <a:buNone/>
            </a:pPr>
            <a:r>
              <a:rPr lang="en-US" dirty="0" smtClean="0">
                <a:latin typeface="Arial" pitchFamily="34" charset="0"/>
                <a:cs typeface="Arial" pitchFamily="34" charset="0"/>
              </a:rPr>
              <a:t> ●  Length of service and</a:t>
            </a:r>
          </a:p>
          <a:p>
            <a:pPr>
              <a:buNone/>
            </a:pPr>
            <a:r>
              <a:rPr lang="en-US" dirty="0" smtClean="0">
                <a:latin typeface="Arial" pitchFamily="34" charset="0"/>
                <a:cs typeface="Arial" pitchFamily="34" charset="0"/>
              </a:rPr>
              <a:t>        experience</a:t>
            </a:r>
          </a:p>
          <a:p>
            <a:pPr>
              <a:buNone/>
            </a:pPr>
            <a:r>
              <a:rPr lang="en-US" dirty="0" smtClean="0">
                <a:latin typeface="Arial" pitchFamily="34" charset="0"/>
                <a:cs typeface="Arial" pitchFamily="34" charset="0"/>
              </a:rPr>
              <a:t> ●	  Lack of Learner’s Materials</a:t>
            </a:r>
          </a:p>
          <a:p>
            <a:pPr>
              <a:buNone/>
            </a:pPr>
            <a:r>
              <a:rPr lang="en-US" dirty="0" smtClean="0">
                <a:latin typeface="Arial" pitchFamily="34" charset="0"/>
                <a:cs typeface="Arial" pitchFamily="34" charset="0"/>
              </a:rPr>
              <a:t>	   in Filipino	       						     </a:t>
            </a:r>
            <a:endParaRPr lang="en-US"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r>
              <a:rPr lang="en-US" smtClean="0"/>
              <a:t>6-</a:t>
            </a:r>
            <a:fld id="{09A02BB9-3F86-4823-9A8F-6A16970CA7F2}" type="slidenum">
              <a:rPr lang="en-US" smtClean="0"/>
              <a:pPr/>
              <a:t>48</a:t>
            </a:fld>
            <a:endParaRPr lang="en-US" dirty="0"/>
          </a:p>
        </p:txBody>
      </p:sp>
    </p:spTree>
    <p:extLst>
      <p:ext uri="{BB962C8B-B14F-4D97-AF65-F5344CB8AC3E}">
        <p14:creationId xmlns="" xmlns:p14="http://schemas.microsoft.com/office/powerpoint/2010/main" val="4973345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5" y="609600"/>
            <a:ext cx="8686800" cy="1143000"/>
          </a:xfrm>
        </p:spPr>
        <p:txBody>
          <a:bodyPr/>
          <a:lstStyle/>
          <a:p>
            <a:r>
              <a:rPr lang="en-US" b="1" dirty="0" smtClean="0"/>
              <a:t>Activity: Root Cause Analysis</a:t>
            </a:r>
            <a:endParaRPr lang="en-US" b="1" dirty="0"/>
          </a:p>
        </p:txBody>
      </p:sp>
      <p:sp>
        <p:nvSpPr>
          <p:cNvPr id="3" name="Content Placeholder 2"/>
          <p:cNvSpPr>
            <a:spLocks noGrp="1"/>
          </p:cNvSpPr>
          <p:nvPr>
            <p:ph idx="1"/>
          </p:nvPr>
        </p:nvSpPr>
        <p:spPr/>
        <p:txBody>
          <a:bodyPr/>
          <a:lstStyle/>
          <a:p>
            <a:pPr>
              <a:buNone/>
            </a:pPr>
            <a:r>
              <a:rPr lang="en-US" dirty="0" smtClean="0"/>
              <a:t>Based on your group’s Focused Problem Statement, Perform a root cause analysis using either the Fish Bone Diagram (Ishikawa Diagram) or the Why-Why Diagram.</a:t>
            </a:r>
          </a:p>
          <a:p>
            <a:pPr>
              <a:buNone/>
            </a:pPr>
            <a:endParaRPr lang="en-US" dirty="0" smtClean="0"/>
          </a:p>
          <a:p>
            <a:pPr>
              <a:buNone/>
            </a:pPr>
            <a:r>
              <a:rPr lang="en-US" dirty="0" smtClean="0"/>
              <a:t>Time: 15 minutes</a:t>
            </a:r>
          </a:p>
        </p:txBody>
      </p:sp>
      <p:sp>
        <p:nvSpPr>
          <p:cNvPr id="4" name="Slide Number Placeholder 3"/>
          <p:cNvSpPr>
            <a:spLocks noGrp="1"/>
          </p:cNvSpPr>
          <p:nvPr>
            <p:ph type="sldNum" sz="quarter" idx="12"/>
          </p:nvPr>
        </p:nvSpPr>
        <p:spPr/>
        <p:txBody>
          <a:bodyPr/>
          <a:lstStyle/>
          <a:p>
            <a:r>
              <a:rPr lang="en-US" smtClean="0"/>
              <a:t>6-</a:t>
            </a:r>
            <a:fld id="{09A02BB9-3F86-4823-9A8F-6A16970CA7F2}" type="slidenum">
              <a:rPr lang="en-US" smtClean="0"/>
              <a:pPr/>
              <a:t>49</a:t>
            </a:fld>
            <a:endParaRPr lang="en-US" dirty="0"/>
          </a:p>
        </p:txBody>
      </p:sp>
    </p:spTree>
    <p:extLst>
      <p:ext uri="{BB962C8B-B14F-4D97-AF65-F5344CB8AC3E}">
        <p14:creationId xmlns="" xmlns:p14="http://schemas.microsoft.com/office/powerpoint/2010/main" val="38698434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Message</a:t>
            </a:r>
            <a:endParaRPr lang="en-US" dirty="0"/>
          </a:p>
        </p:txBody>
      </p:sp>
      <p:sp>
        <p:nvSpPr>
          <p:cNvPr id="3" name="Content Placeholder 2"/>
          <p:cNvSpPr>
            <a:spLocks noGrp="1"/>
          </p:cNvSpPr>
          <p:nvPr>
            <p:ph idx="1"/>
          </p:nvPr>
        </p:nvSpPr>
        <p:spPr/>
        <p:txBody>
          <a:bodyPr>
            <a:normAutofit/>
          </a:bodyPr>
          <a:lstStyle/>
          <a:p>
            <a:pPr marL="0" indent="0" algn="ctr">
              <a:buNone/>
            </a:pPr>
            <a:r>
              <a:rPr lang="en-US" sz="3200" dirty="0" smtClean="0"/>
              <a:t>To address the focused problem statement, we need to identify the </a:t>
            </a:r>
            <a:r>
              <a:rPr lang="en-US" sz="3200" b="1" u="sng" dirty="0" smtClean="0">
                <a:solidFill>
                  <a:srgbClr val="FF0000"/>
                </a:solidFill>
              </a:rPr>
              <a:t>ROOT CAUSE </a:t>
            </a:r>
            <a:r>
              <a:rPr lang="en-US" sz="3200" dirty="0" smtClean="0"/>
              <a:t>of the problem and come up with </a:t>
            </a:r>
            <a:r>
              <a:rPr lang="en-US" sz="3200" b="1" u="sng" dirty="0" smtClean="0">
                <a:solidFill>
                  <a:srgbClr val="FF0000"/>
                </a:solidFill>
              </a:rPr>
              <a:t>APPROPRIATE</a:t>
            </a:r>
            <a:r>
              <a:rPr lang="en-US" sz="3200" dirty="0" smtClean="0"/>
              <a:t> and </a:t>
            </a:r>
            <a:r>
              <a:rPr lang="en-US" sz="3200" b="1" u="sng" dirty="0" smtClean="0">
                <a:solidFill>
                  <a:srgbClr val="FF0000"/>
                </a:solidFill>
              </a:rPr>
              <a:t>RELEVANT SOLUTIONS</a:t>
            </a:r>
            <a:r>
              <a:rPr lang="en-US" sz="3200" dirty="0" smtClean="0"/>
              <a:t>.</a:t>
            </a:r>
            <a:endParaRPr lang="en-US" sz="3200" dirty="0"/>
          </a:p>
        </p:txBody>
      </p:sp>
      <p:sp>
        <p:nvSpPr>
          <p:cNvPr id="4" name="Slide Number Placeholder 3"/>
          <p:cNvSpPr>
            <a:spLocks noGrp="1"/>
          </p:cNvSpPr>
          <p:nvPr>
            <p:ph type="sldNum" sz="quarter" idx="12"/>
          </p:nvPr>
        </p:nvSpPr>
        <p:spPr/>
        <p:txBody>
          <a:bodyPr/>
          <a:lstStyle/>
          <a:p>
            <a:r>
              <a:rPr lang="en-US" dirty="0" smtClean="0">
                <a:solidFill>
                  <a:schemeClr val="bg1"/>
                </a:solidFill>
              </a:rPr>
              <a:t>6-</a:t>
            </a:r>
            <a:fld id="{09A02BB9-3F86-4823-9A8F-6A16970CA7F2}" type="slidenum">
              <a:rPr lang="en-US" smtClean="0">
                <a:solidFill>
                  <a:schemeClr val="bg1"/>
                </a:solidFill>
              </a:rPr>
              <a:pPr/>
              <a:t>5</a:t>
            </a:fld>
            <a:endParaRPr lang="en-US" dirty="0">
              <a:solidFill>
                <a:schemeClr val="bg1"/>
              </a:solidFill>
            </a:endParaRPr>
          </a:p>
        </p:txBody>
      </p:sp>
      <p:sp>
        <p:nvSpPr>
          <p:cNvPr id="5" name="TextBox 4"/>
          <p:cNvSpPr txBox="1"/>
          <p:nvPr/>
        </p:nvSpPr>
        <p:spPr>
          <a:xfrm>
            <a:off x="8195733" y="338667"/>
            <a:ext cx="491067" cy="369332"/>
          </a:xfrm>
          <a:prstGeom prst="rect">
            <a:avLst/>
          </a:prstGeom>
          <a:noFill/>
        </p:spPr>
        <p:txBody>
          <a:bodyPr wrap="square" rtlCol="0">
            <a:spAutoFit/>
          </a:bodyPr>
          <a:lstStyle/>
          <a:p>
            <a:r>
              <a:rPr lang="en-US" dirty="0" smtClean="0"/>
              <a:t>5</a:t>
            </a:r>
            <a:endParaRPr lang="en-US" dirty="0"/>
          </a:p>
        </p:txBody>
      </p:sp>
    </p:spTree>
    <p:extLst>
      <p:ext uri="{BB962C8B-B14F-4D97-AF65-F5344CB8AC3E}">
        <p14:creationId xmlns="" xmlns:p14="http://schemas.microsoft.com/office/powerpoint/2010/main" val="6623858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Validation of Root Causes </a:t>
            </a:r>
            <a:endParaRPr lang="en-US" dirty="0"/>
          </a:p>
        </p:txBody>
      </p:sp>
      <p:sp>
        <p:nvSpPr>
          <p:cNvPr id="4" name="Text Placeholder 3"/>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r>
              <a:rPr lang="en-US" smtClean="0"/>
              <a:t>6-</a:t>
            </a:r>
            <a:fld id="{09A02BB9-3F86-4823-9A8F-6A16970CA7F2}" type="slidenum">
              <a:rPr lang="en-US" smtClean="0"/>
              <a:pPr/>
              <a:t>50</a:t>
            </a:fld>
            <a:endParaRPr lang="en-US" dirty="0"/>
          </a:p>
        </p:txBody>
      </p:sp>
    </p:spTree>
    <p:extLst>
      <p:ext uri="{BB962C8B-B14F-4D97-AF65-F5344CB8AC3E}">
        <p14:creationId xmlns="" xmlns:p14="http://schemas.microsoft.com/office/powerpoint/2010/main" val="15272315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t>Validation of Root Causes</a:t>
            </a:r>
            <a:endParaRPr lang="en-US" dirty="0"/>
          </a:p>
        </p:txBody>
      </p:sp>
      <p:sp>
        <p:nvSpPr>
          <p:cNvPr id="3" name="Content Placeholder 2"/>
          <p:cNvSpPr>
            <a:spLocks noGrp="1"/>
          </p:cNvSpPr>
          <p:nvPr>
            <p:ph idx="1"/>
          </p:nvPr>
        </p:nvSpPr>
        <p:spPr/>
        <p:txBody>
          <a:bodyPr>
            <a:normAutofit/>
          </a:bodyPr>
          <a:lstStyle/>
          <a:p>
            <a:r>
              <a:rPr lang="en-US" sz="3200" dirty="0"/>
              <a:t>Plan for data collection </a:t>
            </a:r>
            <a:r>
              <a:rPr lang="en-US" sz="3200" dirty="0" smtClean="0"/>
              <a:t>(X and Y relationship)</a:t>
            </a:r>
            <a:endParaRPr lang="en-US" sz="3200" dirty="0"/>
          </a:p>
          <a:p>
            <a:r>
              <a:rPr lang="en-US" sz="3200" dirty="0"/>
              <a:t>Identify data to be collected following the </a:t>
            </a:r>
            <a:r>
              <a:rPr lang="en-US" sz="3200" i="1" dirty="0" smtClean="0"/>
              <a:t>Apples</a:t>
            </a:r>
            <a:r>
              <a:rPr lang="en-US" sz="3200" i="1" dirty="0"/>
              <a:t>-to-Apples Comparison Rule </a:t>
            </a:r>
            <a:endParaRPr lang="en-US" sz="3200" i="1" dirty="0" smtClean="0"/>
          </a:p>
          <a:p>
            <a:r>
              <a:rPr lang="en-US" sz="3200" dirty="0"/>
              <a:t>Collect data for each identified root cause </a:t>
            </a:r>
          </a:p>
          <a:p>
            <a:endParaRPr lang="en-US" sz="3200" dirty="0"/>
          </a:p>
        </p:txBody>
      </p:sp>
      <p:sp>
        <p:nvSpPr>
          <p:cNvPr id="4" name="Slide Number Placeholder 3"/>
          <p:cNvSpPr>
            <a:spLocks noGrp="1"/>
          </p:cNvSpPr>
          <p:nvPr>
            <p:ph type="sldNum" sz="quarter" idx="12"/>
          </p:nvPr>
        </p:nvSpPr>
        <p:spPr/>
        <p:txBody>
          <a:bodyPr/>
          <a:lstStyle/>
          <a:p>
            <a:r>
              <a:rPr lang="en-US" dirty="0" smtClean="0">
                <a:solidFill>
                  <a:schemeClr val="bg1"/>
                </a:solidFill>
              </a:rPr>
              <a:t>6-</a:t>
            </a:r>
            <a:fld id="{09A02BB9-3F86-4823-9A8F-6A16970CA7F2}" type="slidenum">
              <a:rPr lang="en-US" smtClean="0">
                <a:solidFill>
                  <a:schemeClr val="bg1"/>
                </a:solidFill>
              </a:rPr>
              <a:pPr/>
              <a:t>51</a:t>
            </a:fld>
            <a:endParaRPr lang="en-US" dirty="0">
              <a:solidFill>
                <a:schemeClr val="bg1"/>
              </a:solidFill>
            </a:endParaRPr>
          </a:p>
        </p:txBody>
      </p:sp>
    </p:spTree>
    <p:extLst>
      <p:ext uri="{BB962C8B-B14F-4D97-AF65-F5344CB8AC3E}">
        <p14:creationId xmlns="" xmlns:p14="http://schemas.microsoft.com/office/powerpoint/2010/main" val="15362443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t>Validation of Root Causes</a:t>
            </a:r>
            <a:endParaRPr lang="en-US" dirty="0"/>
          </a:p>
        </p:txBody>
      </p:sp>
      <p:sp>
        <p:nvSpPr>
          <p:cNvPr id="3" name="Content Placeholder 2"/>
          <p:cNvSpPr>
            <a:spLocks noGrp="1"/>
          </p:cNvSpPr>
          <p:nvPr>
            <p:ph idx="1"/>
          </p:nvPr>
        </p:nvSpPr>
        <p:spPr/>
        <p:txBody>
          <a:bodyPr>
            <a:normAutofit lnSpcReduction="10000"/>
          </a:bodyPr>
          <a:lstStyle/>
          <a:p>
            <a:r>
              <a:rPr lang="en-US" sz="3200" dirty="0" smtClean="0"/>
              <a:t>Analyze </a:t>
            </a:r>
            <a:r>
              <a:rPr lang="en-US" sz="3200" dirty="0"/>
              <a:t>and display results using </a:t>
            </a:r>
            <a:r>
              <a:rPr lang="en-US" sz="3200" dirty="0" smtClean="0"/>
              <a:t>quantified data and graphs/diagrams (discussed in Step 4: Focused Problem Statement) </a:t>
            </a:r>
          </a:p>
          <a:p>
            <a:pPr lvl="1"/>
            <a:r>
              <a:rPr lang="en-US" sz="2800" dirty="0" smtClean="0"/>
              <a:t>Scatterplot (Continuous vs. Continuous)</a:t>
            </a:r>
          </a:p>
          <a:p>
            <a:pPr lvl="1"/>
            <a:r>
              <a:rPr lang="en-US" sz="2800" dirty="0" smtClean="0"/>
              <a:t>Stratified Histogram (Continuous vs. Discrete)</a:t>
            </a:r>
          </a:p>
          <a:p>
            <a:pPr lvl="1"/>
            <a:r>
              <a:rPr lang="en-US" sz="2800" dirty="0" smtClean="0"/>
              <a:t>Stratified Line </a:t>
            </a:r>
            <a:r>
              <a:rPr lang="en-US" sz="2800" dirty="0"/>
              <a:t>Graph (Continuous vs. </a:t>
            </a:r>
            <a:r>
              <a:rPr lang="en-US" sz="2800" dirty="0" smtClean="0"/>
              <a:t>Discrete)</a:t>
            </a:r>
          </a:p>
          <a:p>
            <a:pPr lvl="1"/>
            <a:r>
              <a:rPr lang="en-US" sz="2800" dirty="0" smtClean="0"/>
              <a:t>Stratified Scatterplot (</a:t>
            </a:r>
            <a:r>
              <a:rPr lang="en-US" sz="2800" dirty="0"/>
              <a:t>Continuous vs. </a:t>
            </a:r>
            <a:r>
              <a:rPr lang="en-US" sz="2800" dirty="0" smtClean="0"/>
              <a:t>Discrete)</a:t>
            </a:r>
          </a:p>
          <a:p>
            <a:pPr lvl="1"/>
            <a:endParaRPr lang="en-US" dirty="0"/>
          </a:p>
          <a:p>
            <a:endParaRPr lang="en-US" sz="3200" dirty="0"/>
          </a:p>
        </p:txBody>
      </p:sp>
      <p:sp>
        <p:nvSpPr>
          <p:cNvPr id="4" name="Slide Number Placeholder 3"/>
          <p:cNvSpPr>
            <a:spLocks noGrp="1"/>
          </p:cNvSpPr>
          <p:nvPr>
            <p:ph type="sldNum" sz="quarter" idx="12"/>
          </p:nvPr>
        </p:nvSpPr>
        <p:spPr/>
        <p:txBody>
          <a:bodyPr/>
          <a:lstStyle/>
          <a:p>
            <a:r>
              <a:rPr lang="en-US" smtClean="0"/>
              <a:t>6-</a:t>
            </a:r>
            <a:fld id="{09A02BB9-3F86-4823-9A8F-6A16970CA7F2}" type="slidenum">
              <a:rPr lang="en-US" smtClean="0"/>
              <a:pPr/>
              <a:t>52</a:t>
            </a:fld>
            <a:endParaRPr lang="en-US" dirty="0"/>
          </a:p>
        </p:txBody>
      </p:sp>
    </p:spTree>
    <p:extLst>
      <p:ext uri="{BB962C8B-B14F-4D97-AF65-F5344CB8AC3E}">
        <p14:creationId xmlns="" xmlns:p14="http://schemas.microsoft.com/office/powerpoint/2010/main" val="19801785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t>Activity:</a:t>
            </a:r>
            <a:endParaRPr lang="en-US" dirty="0"/>
          </a:p>
        </p:txBody>
      </p:sp>
      <p:sp>
        <p:nvSpPr>
          <p:cNvPr id="3" name="Content Placeholder 2"/>
          <p:cNvSpPr>
            <a:spLocks noGrp="1"/>
          </p:cNvSpPr>
          <p:nvPr>
            <p:ph idx="1"/>
          </p:nvPr>
        </p:nvSpPr>
        <p:spPr/>
        <p:txBody>
          <a:bodyPr>
            <a:normAutofit/>
          </a:bodyPr>
          <a:lstStyle/>
          <a:p>
            <a:pPr>
              <a:buNone/>
            </a:pPr>
            <a:r>
              <a:rPr lang="en-US" sz="3200" dirty="0" smtClean="0"/>
              <a:t>Prioritizing Valid Causes and Identifying Objective Statements </a:t>
            </a:r>
          </a:p>
          <a:p>
            <a:r>
              <a:rPr lang="en-US" sz="3200" dirty="0" smtClean="0"/>
              <a:t>Using the Validated  root causes, arrange the root causes in order of priority.</a:t>
            </a:r>
            <a:endParaRPr lang="en-US" sz="2800" dirty="0" smtClean="0"/>
          </a:p>
          <a:p>
            <a:pPr lvl="1"/>
            <a:endParaRPr lang="en-US" dirty="0"/>
          </a:p>
          <a:p>
            <a:endParaRPr lang="en-US" sz="3200" dirty="0"/>
          </a:p>
        </p:txBody>
      </p:sp>
      <p:sp>
        <p:nvSpPr>
          <p:cNvPr id="4" name="Slide Number Placeholder 3"/>
          <p:cNvSpPr>
            <a:spLocks noGrp="1"/>
          </p:cNvSpPr>
          <p:nvPr>
            <p:ph type="sldNum" sz="quarter" idx="12"/>
          </p:nvPr>
        </p:nvSpPr>
        <p:spPr/>
        <p:txBody>
          <a:bodyPr/>
          <a:lstStyle/>
          <a:p>
            <a:r>
              <a:rPr lang="en-US" smtClean="0"/>
              <a:t>6-</a:t>
            </a:r>
            <a:fld id="{09A02BB9-3F86-4823-9A8F-6A16970CA7F2}" type="slidenum">
              <a:rPr lang="en-US" smtClean="0"/>
              <a:pPr/>
              <a:t>53</a:t>
            </a:fld>
            <a:endParaRPr lang="en-US" dirty="0"/>
          </a:p>
        </p:txBody>
      </p:sp>
    </p:spTree>
    <p:extLst>
      <p:ext uri="{BB962C8B-B14F-4D97-AF65-F5344CB8AC3E}">
        <p14:creationId xmlns="" xmlns:p14="http://schemas.microsoft.com/office/powerpoint/2010/main" val="19801785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 xmlns:p14="http://schemas.microsoft.com/office/powerpoint/2010/main" val="1983233433"/>
              </p:ext>
            </p:extLst>
          </p:nvPr>
        </p:nvGraphicFramePr>
        <p:xfrm>
          <a:off x="838200" y="1676400"/>
          <a:ext cx="7848600" cy="4419600"/>
        </p:xfrm>
        <a:graphic>
          <a:graphicData uri="http://schemas.openxmlformats.org/drawingml/2006/table">
            <a:tbl>
              <a:tblPr/>
              <a:tblGrid>
                <a:gridCol w="1314122"/>
                <a:gridCol w="1314122"/>
                <a:gridCol w="1413470"/>
                <a:gridCol w="1413470"/>
                <a:gridCol w="1199718"/>
                <a:gridCol w="1193698"/>
              </a:tblGrid>
              <a:tr h="220980">
                <a:tc gridSpan="4">
                  <a:txBody>
                    <a:bodyPr/>
                    <a:lstStyle/>
                    <a:p>
                      <a:pPr marL="0" marR="0">
                        <a:lnSpc>
                          <a:spcPct val="115000"/>
                        </a:lnSpc>
                        <a:spcBef>
                          <a:spcPts val="0"/>
                        </a:spcBef>
                        <a:spcAft>
                          <a:spcPts val="0"/>
                        </a:spcAft>
                      </a:pPr>
                      <a:r>
                        <a:rPr lang="en-US" sz="1100" dirty="0">
                          <a:latin typeface="Calibri"/>
                          <a:ea typeface="Calibri"/>
                          <a:cs typeface="Times New Roman"/>
                        </a:rPr>
                        <a:t>Team</a:t>
                      </a:r>
                      <a:endParaRPr lang="en-US" sz="10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n-US" sz="1100" dirty="0">
                          <a:latin typeface="Calibri"/>
                          <a:ea typeface="Calibri"/>
                          <a:cs typeface="Times New Roman"/>
                        </a:rPr>
                        <a:t>Date</a:t>
                      </a:r>
                      <a:endParaRPr lang="en-US" sz="10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Calibri"/>
                          <a:ea typeface="Calibri"/>
                          <a:cs typeface="Times New Roman"/>
                        </a:rPr>
                        <a:t>Revision No.</a:t>
                      </a:r>
                      <a:endParaRPr lang="en-US" sz="10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980">
                <a:tc gridSpan="6">
                  <a:txBody>
                    <a:bodyPr/>
                    <a:lstStyle/>
                    <a:p>
                      <a:pPr marL="0" marR="0">
                        <a:lnSpc>
                          <a:spcPct val="115000"/>
                        </a:lnSpc>
                        <a:spcBef>
                          <a:spcPts val="0"/>
                        </a:spcBef>
                        <a:spcAft>
                          <a:spcPts val="0"/>
                        </a:spcAft>
                      </a:pPr>
                      <a:r>
                        <a:rPr lang="en-US" sz="1100" dirty="0">
                          <a:latin typeface="Calibri"/>
                          <a:ea typeface="Calibri"/>
                          <a:cs typeface="Times New Roman"/>
                        </a:rPr>
                        <a:t>Problem Statement</a:t>
                      </a:r>
                      <a:endParaRPr lang="en-US" sz="10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0980">
                <a:tc gridSpan="2">
                  <a:txBody>
                    <a:bodyPr/>
                    <a:lstStyle/>
                    <a:p>
                      <a:pPr marL="0" marR="0">
                        <a:lnSpc>
                          <a:spcPct val="115000"/>
                        </a:lnSpc>
                        <a:spcBef>
                          <a:spcPts val="0"/>
                        </a:spcBef>
                        <a:spcAft>
                          <a:spcPts val="0"/>
                        </a:spcAft>
                      </a:pPr>
                      <a:r>
                        <a:rPr lang="en-US" sz="1100" dirty="0">
                          <a:latin typeface="Calibri"/>
                          <a:ea typeface="Calibri"/>
                          <a:cs typeface="Times New Roman"/>
                        </a:rPr>
                        <a:t>Probable Causes</a:t>
                      </a:r>
                      <a:endParaRPr lang="en-US" sz="10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nSpc>
                          <a:spcPct val="115000"/>
                        </a:lnSpc>
                        <a:spcBef>
                          <a:spcPts val="0"/>
                        </a:spcBef>
                        <a:spcAft>
                          <a:spcPts val="0"/>
                        </a:spcAft>
                      </a:pPr>
                      <a:r>
                        <a:rPr lang="en-US" sz="1100" dirty="0">
                          <a:latin typeface="Calibri"/>
                          <a:ea typeface="Calibri"/>
                          <a:cs typeface="Times New Roman"/>
                        </a:rPr>
                        <a:t>Validation </a:t>
                      </a:r>
                      <a:endParaRPr lang="en-US" sz="10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marL="0" marR="0">
                        <a:lnSpc>
                          <a:spcPct val="115000"/>
                        </a:lnSpc>
                        <a:spcBef>
                          <a:spcPts val="0"/>
                        </a:spcBef>
                        <a:spcAft>
                          <a:spcPts val="0"/>
                        </a:spcAft>
                      </a:pPr>
                      <a:r>
                        <a:rPr lang="en-US" sz="1100" dirty="0">
                          <a:latin typeface="Calibri"/>
                          <a:ea typeface="Calibri"/>
                          <a:cs typeface="Times New Roman"/>
                        </a:rPr>
                        <a:t>Controllability</a:t>
                      </a:r>
                      <a:endParaRPr lang="en-US" sz="10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15000"/>
                        </a:lnSpc>
                        <a:spcBef>
                          <a:spcPts val="0"/>
                        </a:spcBef>
                        <a:spcAft>
                          <a:spcPts val="0"/>
                        </a:spcAft>
                      </a:pPr>
                      <a:r>
                        <a:rPr lang="en-US" sz="1100" dirty="0">
                          <a:latin typeface="Calibri"/>
                          <a:ea typeface="Calibri"/>
                          <a:cs typeface="Times New Roman"/>
                        </a:rPr>
                        <a:t>Conclusion</a:t>
                      </a:r>
                      <a:endParaRPr lang="en-US" sz="10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980">
                <a:tc>
                  <a:txBody>
                    <a:bodyPr/>
                    <a:lstStyle/>
                    <a:p>
                      <a:pPr marL="0" marR="0">
                        <a:lnSpc>
                          <a:spcPct val="115000"/>
                        </a:lnSpc>
                        <a:spcBef>
                          <a:spcPts val="0"/>
                        </a:spcBef>
                        <a:spcAft>
                          <a:spcPts val="0"/>
                        </a:spcAft>
                      </a:pPr>
                      <a:r>
                        <a:rPr lang="en-US" sz="1100" dirty="0">
                          <a:latin typeface="Calibri"/>
                          <a:ea typeface="Calibri"/>
                          <a:cs typeface="Times New Roman"/>
                        </a:rPr>
                        <a:t>Class</a:t>
                      </a:r>
                      <a:endParaRPr lang="en-US" sz="10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Calibri"/>
                          <a:ea typeface="Calibri"/>
                          <a:cs typeface="Times New Roman"/>
                        </a:rPr>
                        <a:t>Description</a:t>
                      </a:r>
                      <a:endParaRPr lang="en-US" sz="10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Calibri"/>
                          <a:ea typeface="Calibri"/>
                          <a:cs typeface="Times New Roman"/>
                        </a:rPr>
                        <a:t>Method</a:t>
                      </a:r>
                      <a:endParaRPr lang="en-US" sz="10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Calibri"/>
                          <a:ea typeface="Calibri"/>
                          <a:cs typeface="Times New Roman"/>
                        </a:rPr>
                        <a:t>Result</a:t>
                      </a:r>
                      <a:endParaRPr lang="en-US" sz="10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220980">
                <a:tc rowSpan="4">
                  <a:txBody>
                    <a:bodyPr/>
                    <a:lstStyle/>
                    <a:p>
                      <a:pPr marL="0" marR="0">
                        <a:lnSpc>
                          <a:spcPct val="115000"/>
                        </a:lnSpc>
                        <a:spcBef>
                          <a:spcPts val="0"/>
                        </a:spcBef>
                        <a:spcAft>
                          <a:spcPts val="0"/>
                        </a:spcAft>
                      </a:pPr>
                      <a:r>
                        <a:rPr lang="en-US" sz="1100" dirty="0" smtClean="0">
                          <a:latin typeface="Calibri"/>
                          <a:ea typeface="Calibri"/>
                          <a:cs typeface="Times New Roman"/>
                        </a:rPr>
                        <a:t>People</a:t>
                      </a:r>
                      <a:endParaRPr lang="en-US" sz="10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980">
                <a:tc vMerge="1">
                  <a:txBody>
                    <a:bodyPr/>
                    <a:lstStyle/>
                    <a:p>
                      <a:endParaRPr lang="en-US"/>
                    </a:p>
                  </a:txBody>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980">
                <a:tc vMerge="1">
                  <a:txBody>
                    <a:bodyPr/>
                    <a:lstStyle/>
                    <a:p>
                      <a:endParaRPr lang="en-US"/>
                    </a:p>
                  </a:txBody>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980">
                <a:tc vMerge="1">
                  <a:txBody>
                    <a:bodyPr/>
                    <a:lstStyle/>
                    <a:p>
                      <a:endParaRPr lang="en-US"/>
                    </a:p>
                  </a:txBody>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980">
                <a:tc rowSpan="4">
                  <a:txBody>
                    <a:bodyPr/>
                    <a:lstStyle/>
                    <a:p>
                      <a:pPr marL="0" marR="0">
                        <a:lnSpc>
                          <a:spcPct val="115000"/>
                        </a:lnSpc>
                        <a:spcBef>
                          <a:spcPts val="0"/>
                        </a:spcBef>
                        <a:spcAft>
                          <a:spcPts val="0"/>
                        </a:spcAft>
                      </a:pPr>
                      <a:r>
                        <a:rPr lang="en-US" sz="1100" dirty="0" smtClean="0">
                          <a:latin typeface="Calibri"/>
                          <a:ea typeface="Calibri"/>
                          <a:cs typeface="Times New Roman"/>
                        </a:rPr>
                        <a:t>Policy</a:t>
                      </a:r>
                      <a:endParaRPr lang="en-US" sz="10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980">
                <a:tc vMerge="1">
                  <a:txBody>
                    <a:bodyPr/>
                    <a:lstStyle/>
                    <a:p>
                      <a:endParaRPr lang="en-US"/>
                    </a:p>
                  </a:txBody>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980">
                <a:tc vMerge="1">
                  <a:txBody>
                    <a:bodyPr/>
                    <a:lstStyle/>
                    <a:p>
                      <a:endParaRPr lang="en-US"/>
                    </a:p>
                  </a:txBody>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980">
                <a:tc vMerge="1">
                  <a:txBody>
                    <a:bodyPr/>
                    <a:lstStyle/>
                    <a:p>
                      <a:endParaRPr lang="en-US"/>
                    </a:p>
                  </a:txBody>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980">
                <a:tc rowSpan="4">
                  <a:txBody>
                    <a:bodyPr/>
                    <a:lstStyle/>
                    <a:p>
                      <a:pPr marL="0" marR="0">
                        <a:lnSpc>
                          <a:spcPct val="115000"/>
                        </a:lnSpc>
                        <a:spcBef>
                          <a:spcPts val="0"/>
                        </a:spcBef>
                        <a:spcAft>
                          <a:spcPts val="0"/>
                        </a:spcAft>
                      </a:pPr>
                      <a:r>
                        <a:rPr lang="en-US" sz="1100" dirty="0" smtClean="0">
                          <a:latin typeface="Calibri"/>
                          <a:ea typeface="Calibri"/>
                          <a:cs typeface="Times New Roman"/>
                        </a:rPr>
                        <a:t>:</a:t>
                      </a:r>
                    </a:p>
                    <a:p>
                      <a:pPr marL="0" marR="0">
                        <a:lnSpc>
                          <a:spcPct val="115000"/>
                        </a:lnSpc>
                        <a:spcBef>
                          <a:spcPts val="0"/>
                        </a:spcBef>
                        <a:spcAft>
                          <a:spcPts val="0"/>
                        </a:spcAft>
                      </a:pPr>
                      <a:r>
                        <a:rPr lang="en-US" sz="1100" dirty="0" smtClean="0">
                          <a:latin typeface="Calibri"/>
                          <a:ea typeface="Calibri"/>
                          <a:cs typeface="Times New Roman"/>
                        </a:rPr>
                        <a:t>:</a:t>
                      </a:r>
                    </a:p>
                    <a:p>
                      <a:pPr marL="0" marR="0">
                        <a:lnSpc>
                          <a:spcPct val="115000"/>
                        </a:lnSpc>
                        <a:spcBef>
                          <a:spcPts val="0"/>
                        </a:spcBef>
                        <a:spcAft>
                          <a:spcPts val="0"/>
                        </a:spcAft>
                      </a:pPr>
                      <a:r>
                        <a:rPr lang="en-US" sz="1100" dirty="0" smtClean="0">
                          <a:latin typeface="Calibri"/>
                          <a:ea typeface="Calibri"/>
                          <a:cs typeface="Times New Roman"/>
                        </a:rPr>
                        <a:t>:</a:t>
                      </a:r>
                    </a:p>
                    <a:p>
                      <a:pPr marL="0" marR="0">
                        <a:lnSpc>
                          <a:spcPct val="115000"/>
                        </a:lnSpc>
                        <a:spcBef>
                          <a:spcPts val="0"/>
                        </a:spcBef>
                        <a:spcAft>
                          <a:spcPts val="0"/>
                        </a:spcAft>
                      </a:pPr>
                      <a:endParaRPr lang="en-US" sz="10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980">
                <a:tc vMerge="1">
                  <a:txBody>
                    <a:bodyPr/>
                    <a:lstStyle/>
                    <a:p>
                      <a:endParaRPr lang="en-US"/>
                    </a:p>
                  </a:txBody>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980">
                <a:tc vMerge="1">
                  <a:txBody>
                    <a:bodyPr/>
                    <a:lstStyle/>
                    <a:p>
                      <a:endParaRPr lang="en-US"/>
                    </a:p>
                  </a:txBody>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980">
                <a:tc vMerge="1">
                  <a:txBody>
                    <a:bodyPr/>
                    <a:lstStyle/>
                    <a:p>
                      <a:endParaRPr lang="en-US"/>
                    </a:p>
                  </a:txBody>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980">
                <a:tc rowSpan="4">
                  <a:txBody>
                    <a:bodyPr/>
                    <a:lstStyle/>
                    <a:p>
                      <a:pPr marL="0" marR="0">
                        <a:lnSpc>
                          <a:spcPct val="115000"/>
                        </a:lnSpc>
                        <a:spcBef>
                          <a:spcPts val="0"/>
                        </a:spcBef>
                        <a:spcAft>
                          <a:spcPts val="0"/>
                        </a:spcAft>
                      </a:pPr>
                      <a:r>
                        <a:rPr lang="en-US" sz="1100" dirty="0" smtClean="0">
                          <a:latin typeface="Calibri"/>
                          <a:ea typeface="Calibri"/>
                          <a:cs typeface="Times New Roman"/>
                        </a:rPr>
                        <a:t>Procedure</a:t>
                      </a:r>
                      <a:endParaRPr lang="en-US" sz="10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980">
                <a:tc vMerge="1">
                  <a:txBody>
                    <a:bodyPr/>
                    <a:lstStyle/>
                    <a:p>
                      <a:endParaRPr lang="en-US"/>
                    </a:p>
                  </a:txBody>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980">
                <a:tc vMerge="1">
                  <a:txBody>
                    <a:bodyPr/>
                    <a:lstStyle/>
                    <a:p>
                      <a:endParaRPr lang="en-US"/>
                    </a:p>
                  </a:txBody>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980">
                <a:tc vMerge="1">
                  <a:txBody>
                    <a:bodyPr/>
                    <a:lstStyle/>
                    <a:p>
                      <a:endParaRPr lang="en-US"/>
                    </a:p>
                  </a:txBody>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3135" marR="63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itle 1"/>
          <p:cNvSpPr txBox="1">
            <a:spLocks/>
          </p:cNvSpPr>
          <p:nvPr/>
        </p:nvSpPr>
        <p:spPr>
          <a:xfrm>
            <a:off x="457200" y="60960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solidFill>
                  <a:srgbClr val="CC0000"/>
                </a:solidFill>
              </a:rPr>
              <a:t>Validation of Root Causes</a:t>
            </a:r>
            <a:endParaRPr lang="en-US" dirty="0">
              <a:solidFill>
                <a:srgbClr val="CC0000"/>
              </a:solidFill>
            </a:endParaRPr>
          </a:p>
        </p:txBody>
      </p:sp>
      <p:sp>
        <p:nvSpPr>
          <p:cNvPr id="2" name="Slide Number Placeholder 1"/>
          <p:cNvSpPr>
            <a:spLocks noGrp="1"/>
          </p:cNvSpPr>
          <p:nvPr>
            <p:ph type="sldNum" sz="quarter" idx="12"/>
          </p:nvPr>
        </p:nvSpPr>
        <p:spPr/>
        <p:txBody>
          <a:bodyPr/>
          <a:lstStyle/>
          <a:p>
            <a:r>
              <a:rPr lang="en-US" smtClean="0"/>
              <a:t>6-</a:t>
            </a:r>
            <a:fld id="{09A02BB9-3F86-4823-9A8F-6A16970CA7F2}" type="slidenum">
              <a:rPr lang="en-US" smtClean="0"/>
              <a:pPr/>
              <a:t>54</a:t>
            </a:fld>
            <a:endParaRPr lang="en-US" dirty="0"/>
          </a:p>
        </p:txBody>
      </p:sp>
    </p:spTree>
    <p:extLst>
      <p:ext uri="{BB962C8B-B14F-4D97-AF65-F5344CB8AC3E}">
        <p14:creationId xmlns="" xmlns:p14="http://schemas.microsoft.com/office/powerpoint/2010/main" val="33864115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Point</a:t>
            </a:r>
            <a:endParaRPr lang="en-US" dirty="0"/>
          </a:p>
        </p:txBody>
      </p:sp>
      <p:sp>
        <p:nvSpPr>
          <p:cNvPr id="3" name="Content Placeholder 2"/>
          <p:cNvSpPr>
            <a:spLocks noGrp="1"/>
          </p:cNvSpPr>
          <p:nvPr>
            <p:ph idx="1"/>
          </p:nvPr>
        </p:nvSpPr>
        <p:spPr/>
        <p:txBody>
          <a:bodyPr>
            <a:normAutofit/>
          </a:bodyPr>
          <a:lstStyle/>
          <a:p>
            <a:pPr marL="0" indent="0" algn="ctr">
              <a:buNone/>
            </a:pPr>
            <a:r>
              <a:rPr lang="en-US" sz="3200" dirty="0" smtClean="0"/>
              <a:t>Now that we have identified the root cause of the problem, we can think of solutions on how to address the root cause to reduce or eliminate the problem. </a:t>
            </a:r>
            <a:endParaRPr lang="en-US" sz="3200" dirty="0"/>
          </a:p>
        </p:txBody>
      </p:sp>
      <p:sp>
        <p:nvSpPr>
          <p:cNvPr id="4" name="Slide Number Placeholder 3"/>
          <p:cNvSpPr>
            <a:spLocks noGrp="1"/>
          </p:cNvSpPr>
          <p:nvPr>
            <p:ph type="sldNum" sz="quarter" idx="12"/>
          </p:nvPr>
        </p:nvSpPr>
        <p:spPr/>
        <p:txBody>
          <a:bodyPr/>
          <a:lstStyle/>
          <a:p>
            <a:r>
              <a:rPr lang="en-US" smtClean="0"/>
              <a:t>6-</a:t>
            </a:r>
            <a:fld id="{09A02BB9-3F86-4823-9A8F-6A16970CA7F2}" type="slidenum">
              <a:rPr lang="en-US" smtClean="0"/>
              <a:pPr/>
              <a:t>55</a:t>
            </a:fld>
            <a:endParaRPr lang="en-US" dirty="0"/>
          </a:p>
        </p:txBody>
      </p:sp>
    </p:spTree>
    <p:extLst>
      <p:ext uri="{BB962C8B-B14F-4D97-AF65-F5344CB8AC3E}">
        <p14:creationId xmlns="" xmlns:p14="http://schemas.microsoft.com/office/powerpoint/2010/main" val="23843684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Root Cause Analysis</a:t>
            </a:r>
          </a:p>
          <a:p>
            <a:r>
              <a:rPr lang="en-US" dirty="0" smtClean="0"/>
              <a:t>Common Mistakes in Root Cause Analysis</a:t>
            </a:r>
          </a:p>
          <a:p>
            <a:r>
              <a:rPr lang="en-US" dirty="0" smtClean="0"/>
              <a:t>Types of Root Cause Analysis</a:t>
            </a:r>
          </a:p>
          <a:p>
            <a:pPr lvl="1"/>
            <a:r>
              <a:rPr lang="en-US" dirty="0" smtClean="0"/>
              <a:t>Cause and Effect Analysis</a:t>
            </a:r>
          </a:p>
          <a:p>
            <a:pPr lvl="1"/>
            <a:r>
              <a:rPr lang="en-US" dirty="0" smtClean="0"/>
              <a:t>Why-why Analysis</a:t>
            </a:r>
          </a:p>
          <a:p>
            <a:pPr lvl="1"/>
            <a:r>
              <a:rPr lang="en-US" dirty="0" smtClean="0"/>
              <a:t>Cause and Effect vs. Why-Why Analysis</a:t>
            </a:r>
          </a:p>
          <a:p>
            <a:r>
              <a:rPr lang="en-US" dirty="0" smtClean="0"/>
              <a:t>Validation of Root Causes</a:t>
            </a:r>
          </a:p>
          <a:p>
            <a:endParaRPr lang="en-US" dirty="0" smtClean="0"/>
          </a:p>
          <a:p>
            <a:endParaRPr lang="en-US" dirty="0"/>
          </a:p>
        </p:txBody>
      </p:sp>
      <p:sp>
        <p:nvSpPr>
          <p:cNvPr id="4" name="Slide Number Placeholder 3"/>
          <p:cNvSpPr>
            <a:spLocks noGrp="1"/>
          </p:cNvSpPr>
          <p:nvPr>
            <p:ph type="sldNum" sz="quarter" idx="12"/>
          </p:nvPr>
        </p:nvSpPr>
        <p:spPr/>
        <p:txBody>
          <a:bodyPr/>
          <a:lstStyle/>
          <a:p>
            <a:r>
              <a:rPr lang="en-US" smtClean="0"/>
              <a:t>6-</a:t>
            </a:r>
            <a:fld id="{09A02BB9-3F86-4823-9A8F-6A16970CA7F2}" type="slidenum">
              <a:rPr lang="en-US" smtClean="0"/>
              <a:pPr/>
              <a:t>6</a:t>
            </a:fld>
            <a:endParaRPr lang="en-US" dirty="0"/>
          </a:p>
        </p:txBody>
      </p:sp>
    </p:spTree>
    <p:extLst>
      <p:ext uri="{BB962C8B-B14F-4D97-AF65-F5344CB8AC3E}">
        <p14:creationId xmlns="" xmlns:p14="http://schemas.microsoft.com/office/powerpoint/2010/main" val="22735423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09600"/>
            <a:ext cx="8502290" cy="1143000"/>
          </a:xfrm>
        </p:spPr>
        <p:txBody>
          <a:bodyPr/>
          <a:lstStyle/>
          <a:p>
            <a:r>
              <a:rPr lang="en-US" dirty="0" smtClean="0"/>
              <a:t>What is a Root Cause?</a:t>
            </a:r>
            <a:endParaRPr lang="en-US" dirty="0"/>
          </a:p>
        </p:txBody>
      </p:sp>
      <p:sp>
        <p:nvSpPr>
          <p:cNvPr id="3" name="Content Placeholder 2"/>
          <p:cNvSpPr>
            <a:spLocks noGrp="1"/>
          </p:cNvSpPr>
          <p:nvPr>
            <p:ph idx="1"/>
          </p:nvPr>
        </p:nvSpPr>
        <p:spPr>
          <a:xfrm>
            <a:off x="457199" y="1905000"/>
            <a:ext cx="4074035" cy="4221163"/>
          </a:xfrm>
        </p:spPr>
        <p:txBody>
          <a:bodyPr>
            <a:normAutofit fontScale="92500"/>
          </a:bodyPr>
          <a:lstStyle/>
          <a:p>
            <a:r>
              <a:rPr lang="en-US" dirty="0" smtClean="0"/>
              <a:t>It is the </a:t>
            </a:r>
            <a:r>
              <a:rPr lang="en-US" dirty="0"/>
              <a:t>deepest underlying cause, or causes, of </a:t>
            </a:r>
            <a:r>
              <a:rPr lang="en-US" dirty="0" smtClean="0"/>
              <a:t>problematic symptoms </a:t>
            </a:r>
            <a:r>
              <a:rPr lang="en-US" dirty="0"/>
              <a:t>within any </a:t>
            </a:r>
            <a:r>
              <a:rPr lang="en-US" dirty="0" smtClean="0"/>
              <a:t>process.</a:t>
            </a:r>
          </a:p>
          <a:p>
            <a:endParaRPr lang="en-US" dirty="0" smtClean="0"/>
          </a:p>
          <a:p>
            <a:r>
              <a:rPr lang="en-US" dirty="0"/>
              <a:t>I</a:t>
            </a:r>
            <a:r>
              <a:rPr lang="en-US" dirty="0" smtClean="0"/>
              <a:t>f resolved</a:t>
            </a:r>
            <a:r>
              <a:rPr lang="en-US" dirty="0"/>
              <a:t>, would result in elimination, or substantial reduction, of the symptom.</a:t>
            </a:r>
          </a:p>
        </p:txBody>
      </p:sp>
      <p:pic>
        <p:nvPicPr>
          <p:cNvPr id="5" name="Picture 4" descr="Screen Shot 2014-01-10 at 9.41.49 AM.png"/>
          <p:cNvPicPr>
            <a:picLocks noChangeAspect="1"/>
          </p:cNvPicPr>
          <p:nvPr/>
        </p:nvPicPr>
        <p:blipFill rotWithShape="1">
          <a:blip r:embed="rId3">
            <a:extLst>
              <a:ext uri="{28A0092B-C50C-407E-A947-70E740481C1C}">
                <a14:useLocalDpi xmlns="" xmlns:a14="http://schemas.microsoft.com/office/drawing/2010/main" val="0"/>
              </a:ext>
            </a:extLst>
          </a:blip>
          <a:srcRect l="16331" t="20666" r="30737" b="24720"/>
          <a:stretch/>
        </p:blipFill>
        <p:spPr>
          <a:xfrm>
            <a:off x="4411087" y="2145136"/>
            <a:ext cx="4717534" cy="3638150"/>
          </a:xfrm>
          <a:prstGeom prst="rect">
            <a:avLst/>
          </a:prstGeom>
        </p:spPr>
      </p:pic>
      <p:sp>
        <p:nvSpPr>
          <p:cNvPr id="4" name="Slide Number Placeholder 3"/>
          <p:cNvSpPr>
            <a:spLocks noGrp="1"/>
          </p:cNvSpPr>
          <p:nvPr>
            <p:ph type="sldNum" sz="quarter" idx="12"/>
          </p:nvPr>
        </p:nvSpPr>
        <p:spPr/>
        <p:txBody>
          <a:bodyPr/>
          <a:lstStyle/>
          <a:p>
            <a:r>
              <a:rPr lang="en-US" dirty="0" smtClean="0">
                <a:solidFill>
                  <a:schemeClr val="bg1"/>
                </a:solidFill>
              </a:rPr>
              <a:t>6-</a:t>
            </a:r>
            <a:fld id="{09A02BB9-3F86-4823-9A8F-6A16970CA7F2}" type="slidenum">
              <a:rPr lang="en-US" smtClean="0">
                <a:solidFill>
                  <a:schemeClr val="bg1"/>
                </a:solidFill>
              </a:rPr>
              <a:pPr/>
              <a:t>7</a:t>
            </a:fld>
            <a:endParaRPr lang="en-US" dirty="0">
              <a:solidFill>
                <a:schemeClr val="bg1"/>
              </a:solidFill>
            </a:endParaRPr>
          </a:p>
        </p:txBody>
      </p:sp>
    </p:spTree>
    <p:extLst>
      <p:ext uri="{BB962C8B-B14F-4D97-AF65-F5344CB8AC3E}">
        <p14:creationId xmlns="" xmlns:p14="http://schemas.microsoft.com/office/powerpoint/2010/main" val="30109147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12566"/>
            <a:ext cx="7867230" cy="1143000"/>
          </a:xfrm>
        </p:spPr>
        <p:txBody>
          <a:bodyPr/>
          <a:lstStyle/>
          <a:p>
            <a:r>
              <a:rPr lang="en-US" dirty="0" smtClean="0"/>
              <a:t>Why do Root Cause Analysis?</a:t>
            </a:r>
            <a:endParaRPr lang="en-US" dirty="0"/>
          </a:p>
        </p:txBody>
      </p:sp>
      <p:sp>
        <p:nvSpPr>
          <p:cNvPr id="5" name="Content Placeholder 4"/>
          <p:cNvSpPr>
            <a:spLocks noGrp="1"/>
          </p:cNvSpPr>
          <p:nvPr>
            <p:ph idx="1"/>
          </p:nvPr>
        </p:nvSpPr>
        <p:spPr>
          <a:xfrm>
            <a:off x="457200" y="2007966"/>
            <a:ext cx="8229600" cy="4221163"/>
          </a:xfrm>
        </p:spPr>
        <p:txBody>
          <a:bodyPr/>
          <a:lstStyle/>
          <a:p>
            <a:r>
              <a:rPr lang="en-US" dirty="0" smtClean="0"/>
              <a:t>Reality - fix symptoms without regard to actual causes</a:t>
            </a:r>
          </a:p>
          <a:p>
            <a:pPr lvl="1"/>
            <a:r>
              <a:rPr lang="en-US" dirty="0" smtClean="0"/>
              <a:t>Jumping </a:t>
            </a:r>
            <a:r>
              <a:rPr lang="en-US" smtClean="0"/>
              <a:t>to solutions</a:t>
            </a:r>
            <a:endParaRPr lang="en-US" dirty="0" smtClean="0"/>
          </a:p>
          <a:p>
            <a:r>
              <a:rPr lang="en-US" dirty="0" smtClean="0"/>
              <a:t>Root Cause Analysis - structured and thorough review of problem designed to identify and verify what is causing the symptoms</a:t>
            </a:r>
          </a:p>
          <a:p>
            <a:endParaRPr lang="en-US" dirty="0"/>
          </a:p>
        </p:txBody>
      </p:sp>
      <p:pic>
        <p:nvPicPr>
          <p:cNvPr id="6" name="Picture 5"/>
          <p:cNvPicPr>
            <a:picLocks noChangeAspect="1"/>
          </p:cNvPicPr>
          <p:nvPr/>
        </p:nvPicPr>
        <p:blipFill>
          <a:blip r:embed="rId3"/>
          <a:stretch>
            <a:fillRect/>
          </a:stretch>
        </p:blipFill>
        <p:spPr>
          <a:xfrm>
            <a:off x="5728409" y="4363155"/>
            <a:ext cx="3329771" cy="2409039"/>
          </a:xfrm>
          <a:prstGeom prst="rect">
            <a:avLst/>
          </a:prstGeom>
        </p:spPr>
      </p:pic>
      <p:sp>
        <p:nvSpPr>
          <p:cNvPr id="2" name="Slide Number Placeholder 1"/>
          <p:cNvSpPr>
            <a:spLocks noGrp="1"/>
          </p:cNvSpPr>
          <p:nvPr>
            <p:ph type="sldNum" sz="quarter" idx="12"/>
          </p:nvPr>
        </p:nvSpPr>
        <p:spPr/>
        <p:txBody>
          <a:bodyPr/>
          <a:lstStyle/>
          <a:p>
            <a:r>
              <a:rPr lang="en-US" dirty="0" smtClean="0">
                <a:solidFill>
                  <a:schemeClr val="tx1"/>
                </a:solidFill>
              </a:rPr>
              <a:t>6-</a:t>
            </a:r>
            <a:fld id="{09A02BB9-3F86-4823-9A8F-6A16970CA7F2}" type="slidenum">
              <a:rPr lang="en-US" smtClean="0">
                <a:solidFill>
                  <a:schemeClr val="tx1"/>
                </a:solidFill>
              </a:rPr>
              <a:pPr/>
              <a:t>8</a:t>
            </a:fld>
            <a:endParaRPr lang="en-US" dirty="0">
              <a:solidFill>
                <a:schemeClr val="tx1"/>
              </a:solidFill>
            </a:endParaRPr>
          </a:p>
        </p:txBody>
      </p:sp>
    </p:spTree>
    <p:extLst>
      <p:ext uri="{BB962C8B-B14F-4D97-AF65-F5344CB8AC3E}">
        <p14:creationId xmlns="" xmlns:p14="http://schemas.microsoft.com/office/powerpoint/2010/main" val="1031859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1735398" y="290343"/>
            <a:ext cx="7696200" cy="830997"/>
          </a:xfrm>
          <a:prstGeom prst="rect">
            <a:avLst/>
          </a:prstGeom>
          <a:noFill/>
          <a:ln>
            <a:noFill/>
          </a:ln>
          <a:effectLst/>
          <a:extLst>
            <a:ext uri="{909E8E84-426E-40dd-AFC4-6F175D3DCCD1}">
              <a14:hiddenFill xmlns="" xmlns:a14="http://schemas.microsoft.com/office/drawing/2010/main">
                <a:solidFill>
                  <a:srgbClr val="FF9966"/>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eaLnBrk="0" hangingPunct="0">
              <a:spcBef>
                <a:spcPct val="50000"/>
              </a:spcBef>
            </a:pPr>
            <a:r>
              <a:rPr lang="en-US" sz="4800" dirty="0">
                <a:solidFill>
                  <a:srgbClr val="C0504D"/>
                </a:solidFill>
                <a:effectLst>
                  <a:outerShdw blurRad="38100" dist="38100" dir="2700000" algn="tl">
                    <a:srgbClr val="000000"/>
                  </a:outerShdw>
                </a:effectLst>
                <a:latin typeface="+mj-lt"/>
              </a:rPr>
              <a:t>Problem vs. Cause</a:t>
            </a:r>
          </a:p>
        </p:txBody>
      </p:sp>
      <p:grpSp>
        <p:nvGrpSpPr>
          <p:cNvPr id="48131" name="Group 3"/>
          <p:cNvGrpSpPr>
            <a:grpSpLocks/>
          </p:cNvGrpSpPr>
          <p:nvPr/>
        </p:nvGrpSpPr>
        <p:grpSpPr bwMode="auto">
          <a:xfrm>
            <a:off x="152400" y="1443038"/>
            <a:ext cx="9398000" cy="5060934"/>
            <a:chOff x="96" y="909"/>
            <a:chExt cx="5920" cy="3188"/>
          </a:xfrm>
        </p:grpSpPr>
        <p:sp>
          <p:nvSpPr>
            <p:cNvPr id="48132" name="Text Box 4"/>
            <p:cNvSpPr txBox="1">
              <a:spLocks noChangeArrowheads="1"/>
            </p:cNvSpPr>
            <p:nvPr/>
          </p:nvSpPr>
          <p:spPr bwMode="auto">
            <a:xfrm>
              <a:off x="3168" y="1824"/>
              <a:ext cx="2736"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US" b="1" dirty="0"/>
                <a:t>High unproductive time</a:t>
              </a:r>
            </a:p>
          </p:txBody>
        </p:sp>
        <p:sp>
          <p:nvSpPr>
            <p:cNvPr id="48133" name="Text Box 5"/>
            <p:cNvSpPr txBox="1">
              <a:spLocks noChangeArrowheads="1"/>
            </p:cNvSpPr>
            <p:nvPr/>
          </p:nvSpPr>
          <p:spPr bwMode="auto">
            <a:xfrm>
              <a:off x="3168" y="3052"/>
              <a:ext cx="2848" cy="3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0" hangingPunct="0">
                <a:lnSpc>
                  <a:spcPct val="80000"/>
                </a:lnSpc>
              </a:pPr>
              <a:r>
                <a:rPr lang="en-US" b="1" dirty="0" smtClean="0"/>
                <a:t>Increasing percentage rate of the </a:t>
              </a:r>
            </a:p>
            <a:p>
              <a:pPr eaLnBrk="0" hangingPunct="0">
                <a:lnSpc>
                  <a:spcPct val="80000"/>
                </a:lnSpc>
              </a:pPr>
              <a:r>
                <a:rPr lang="en-US" b="1" dirty="0" smtClean="0"/>
                <a:t>delay </a:t>
              </a:r>
              <a:r>
                <a:rPr lang="en-US" b="1" dirty="0"/>
                <a:t>in the processing of  </a:t>
              </a:r>
              <a:r>
                <a:rPr lang="en-US" b="1" dirty="0" smtClean="0"/>
                <a:t>vouchers  </a:t>
              </a:r>
              <a:endParaRPr lang="en-US" b="1" dirty="0"/>
            </a:p>
          </p:txBody>
        </p:sp>
        <p:sp>
          <p:nvSpPr>
            <p:cNvPr id="48134" name="Text Box 6"/>
            <p:cNvSpPr txBox="1">
              <a:spLocks noChangeArrowheads="1"/>
            </p:cNvSpPr>
            <p:nvPr/>
          </p:nvSpPr>
          <p:spPr bwMode="auto">
            <a:xfrm>
              <a:off x="3168" y="3866"/>
              <a:ext cx="2736"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US" b="1" dirty="0"/>
                <a:t>High absenteeism rate</a:t>
              </a:r>
            </a:p>
          </p:txBody>
        </p:sp>
        <p:sp>
          <p:nvSpPr>
            <p:cNvPr id="48135" name="Text Box 7"/>
            <p:cNvSpPr txBox="1">
              <a:spLocks noChangeArrowheads="1"/>
            </p:cNvSpPr>
            <p:nvPr/>
          </p:nvSpPr>
          <p:spPr bwMode="auto">
            <a:xfrm>
              <a:off x="96" y="920"/>
              <a:ext cx="2592" cy="6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pPr>
              <a:r>
                <a:rPr lang="en-US" sz="2000" b="1" u="sng" dirty="0">
                  <a:solidFill>
                    <a:srgbClr val="3366FF"/>
                  </a:solidFill>
                </a:rPr>
                <a:t>CAUSE</a:t>
              </a:r>
              <a:endParaRPr lang="en-US" sz="2000" b="1" u="sng" dirty="0">
                <a:solidFill>
                  <a:srgbClr val="3366FF"/>
                </a:solidFill>
                <a:effectLst>
                  <a:outerShdw blurRad="38100" dist="38100" dir="2700000" algn="tl">
                    <a:srgbClr val="000000"/>
                  </a:outerShdw>
                </a:effectLst>
              </a:endParaRPr>
            </a:p>
            <a:p>
              <a:pPr algn="ctr" eaLnBrk="0" hangingPunct="0">
                <a:spcBef>
                  <a:spcPct val="50000"/>
                </a:spcBef>
              </a:pPr>
              <a:r>
                <a:rPr lang="en-US" b="1" dirty="0">
                  <a:solidFill>
                    <a:srgbClr val="3366FF"/>
                  </a:solidFill>
                </a:rPr>
                <a:t>Factor which contributes to the occurrence of a problem</a:t>
              </a:r>
              <a:endParaRPr lang="en-US" b="1" u="sng" dirty="0">
                <a:solidFill>
                  <a:srgbClr val="3366FF"/>
                </a:solidFill>
                <a:effectLst>
                  <a:outerShdw blurRad="38100" dist="38100" dir="2700000" algn="tl">
                    <a:srgbClr val="000000"/>
                  </a:outerShdw>
                </a:effectLst>
              </a:endParaRPr>
            </a:p>
          </p:txBody>
        </p:sp>
        <p:sp>
          <p:nvSpPr>
            <p:cNvPr id="48136" name="Text Box 8"/>
            <p:cNvSpPr txBox="1">
              <a:spLocks noChangeArrowheads="1"/>
            </p:cNvSpPr>
            <p:nvPr/>
          </p:nvSpPr>
          <p:spPr bwMode="auto">
            <a:xfrm>
              <a:off x="3264" y="909"/>
              <a:ext cx="2304" cy="8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pPr>
              <a:r>
                <a:rPr lang="en-US" sz="2000" b="1" u="sng" dirty="0">
                  <a:solidFill>
                    <a:srgbClr val="3366FF"/>
                  </a:solidFill>
                </a:rPr>
                <a:t>PROBLEM</a:t>
              </a:r>
            </a:p>
            <a:p>
              <a:pPr algn="ctr" eaLnBrk="0" hangingPunct="0"/>
              <a:r>
                <a:rPr lang="en-US" b="1" dirty="0">
                  <a:solidFill>
                    <a:srgbClr val="3366FF"/>
                  </a:solidFill>
                </a:rPr>
                <a:t>Effect or end - result of a cause </a:t>
              </a:r>
            </a:p>
            <a:p>
              <a:pPr algn="ctr" eaLnBrk="0" hangingPunct="0"/>
              <a:r>
                <a:rPr lang="en-US" b="1" dirty="0">
                  <a:solidFill>
                    <a:srgbClr val="3366FF"/>
                  </a:solidFill>
                </a:rPr>
                <a:t>or combination of causes</a:t>
              </a:r>
            </a:p>
            <a:p>
              <a:pPr algn="ctr" eaLnBrk="0" hangingPunct="0">
                <a:spcBef>
                  <a:spcPct val="50000"/>
                </a:spcBef>
              </a:pPr>
              <a:endParaRPr lang="en-US" dirty="0">
                <a:solidFill>
                  <a:srgbClr val="3366FF"/>
                </a:solidFill>
              </a:endParaRPr>
            </a:p>
          </p:txBody>
        </p:sp>
        <p:sp>
          <p:nvSpPr>
            <p:cNvPr id="48137" name="Text Box 9"/>
            <p:cNvSpPr txBox="1">
              <a:spLocks noChangeArrowheads="1"/>
            </p:cNvSpPr>
            <p:nvPr/>
          </p:nvSpPr>
          <p:spPr bwMode="auto">
            <a:xfrm>
              <a:off x="288" y="1824"/>
              <a:ext cx="2736"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US" b="1" dirty="0"/>
                <a:t>Uneven distribution of workload</a:t>
              </a:r>
            </a:p>
          </p:txBody>
        </p:sp>
        <p:sp>
          <p:nvSpPr>
            <p:cNvPr id="48138" name="Text Box 10"/>
            <p:cNvSpPr txBox="1">
              <a:spLocks noChangeArrowheads="1"/>
            </p:cNvSpPr>
            <p:nvPr/>
          </p:nvSpPr>
          <p:spPr bwMode="auto">
            <a:xfrm>
              <a:off x="288" y="2182"/>
              <a:ext cx="2736" cy="3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lnSpc>
                  <a:spcPct val="60000"/>
                </a:lnSpc>
                <a:spcBef>
                  <a:spcPct val="50000"/>
                </a:spcBef>
              </a:pPr>
              <a:r>
                <a:rPr lang="en-US" b="1" dirty="0"/>
                <a:t>Inaccurate information/entries in</a:t>
              </a:r>
            </a:p>
            <a:p>
              <a:pPr eaLnBrk="0" hangingPunct="0">
                <a:lnSpc>
                  <a:spcPct val="60000"/>
                </a:lnSpc>
                <a:spcBef>
                  <a:spcPct val="50000"/>
                </a:spcBef>
              </a:pPr>
              <a:r>
                <a:rPr lang="en-US" b="1" dirty="0" smtClean="0"/>
                <a:t>the DBM </a:t>
              </a:r>
              <a:r>
                <a:rPr lang="en-US" b="1" dirty="0"/>
                <a:t>forms</a:t>
              </a:r>
            </a:p>
          </p:txBody>
        </p:sp>
        <p:sp>
          <p:nvSpPr>
            <p:cNvPr id="48139" name="Text Box 11"/>
            <p:cNvSpPr txBox="1">
              <a:spLocks noChangeArrowheads="1"/>
            </p:cNvSpPr>
            <p:nvPr/>
          </p:nvSpPr>
          <p:spPr bwMode="auto">
            <a:xfrm>
              <a:off x="3168" y="2200"/>
              <a:ext cx="2160" cy="3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lnSpc>
                  <a:spcPct val="80000"/>
                </a:lnSpc>
                <a:spcBef>
                  <a:spcPct val="50000"/>
                </a:spcBef>
              </a:pPr>
              <a:r>
                <a:rPr lang="en-US" b="1" dirty="0"/>
                <a:t>High rework rate/increasing  backlog</a:t>
              </a:r>
            </a:p>
          </p:txBody>
        </p:sp>
        <p:sp>
          <p:nvSpPr>
            <p:cNvPr id="48140" name="Text Box 12"/>
            <p:cNvSpPr txBox="1">
              <a:spLocks noChangeArrowheads="1"/>
            </p:cNvSpPr>
            <p:nvPr/>
          </p:nvSpPr>
          <p:spPr bwMode="auto">
            <a:xfrm>
              <a:off x="288" y="2599"/>
              <a:ext cx="2736" cy="4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r>
                <a:rPr lang="en-US" b="1" dirty="0"/>
                <a:t>Increasing rework </a:t>
              </a:r>
              <a:r>
                <a:rPr lang="en-US" b="1" dirty="0" smtClean="0"/>
                <a:t>rate on report</a:t>
              </a:r>
            </a:p>
            <a:p>
              <a:pPr eaLnBrk="0" hangingPunct="0"/>
              <a:r>
                <a:rPr lang="en-US" b="1" dirty="0" smtClean="0"/>
                <a:t>preparation</a:t>
              </a:r>
              <a:endParaRPr lang="en-US" b="1" dirty="0"/>
            </a:p>
          </p:txBody>
        </p:sp>
        <p:sp>
          <p:nvSpPr>
            <p:cNvPr id="48141" name="Text Box 13"/>
            <p:cNvSpPr txBox="1">
              <a:spLocks noChangeArrowheads="1"/>
            </p:cNvSpPr>
            <p:nvPr/>
          </p:nvSpPr>
          <p:spPr bwMode="auto">
            <a:xfrm>
              <a:off x="3072" y="2621"/>
              <a:ext cx="2592"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US" b="1" dirty="0"/>
                <a:t>   </a:t>
              </a:r>
              <a:r>
                <a:rPr lang="en-US" b="1" dirty="0" smtClean="0"/>
                <a:t>High cost </a:t>
              </a:r>
              <a:r>
                <a:rPr lang="en-US" b="1" dirty="0"/>
                <a:t>of operations</a:t>
              </a:r>
            </a:p>
          </p:txBody>
        </p:sp>
        <p:sp>
          <p:nvSpPr>
            <p:cNvPr id="48142" name="Text Box 14"/>
            <p:cNvSpPr txBox="1">
              <a:spLocks noChangeArrowheads="1"/>
            </p:cNvSpPr>
            <p:nvPr/>
          </p:nvSpPr>
          <p:spPr bwMode="auto">
            <a:xfrm>
              <a:off x="288" y="3072"/>
              <a:ext cx="2736"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US" b="1" dirty="0" smtClean="0"/>
                <a:t>Frequent computer </a:t>
              </a:r>
              <a:r>
                <a:rPr lang="en-US" b="1" dirty="0"/>
                <a:t>breakdown	</a:t>
              </a:r>
            </a:p>
          </p:txBody>
        </p:sp>
        <p:sp>
          <p:nvSpPr>
            <p:cNvPr id="48143" name="Text Box 15"/>
            <p:cNvSpPr txBox="1">
              <a:spLocks noChangeArrowheads="1"/>
            </p:cNvSpPr>
            <p:nvPr/>
          </p:nvSpPr>
          <p:spPr bwMode="auto">
            <a:xfrm>
              <a:off x="288" y="3528"/>
              <a:ext cx="2736"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US" b="1" dirty="0" smtClean="0"/>
                <a:t>Lack of teachers</a:t>
              </a:r>
              <a:endParaRPr lang="en-US" b="1" dirty="0"/>
            </a:p>
          </p:txBody>
        </p:sp>
        <p:sp>
          <p:nvSpPr>
            <p:cNvPr id="48144" name="Text Box 16"/>
            <p:cNvSpPr txBox="1">
              <a:spLocks noChangeArrowheads="1"/>
            </p:cNvSpPr>
            <p:nvPr/>
          </p:nvSpPr>
          <p:spPr bwMode="auto">
            <a:xfrm>
              <a:off x="3061" y="3518"/>
              <a:ext cx="2736"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US" b="1" dirty="0"/>
                <a:t>   L</a:t>
              </a:r>
              <a:r>
                <a:rPr lang="en-US" b="1" dirty="0" smtClean="0"/>
                <a:t>ow NAT score </a:t>
              </a:r>
              <a:endParaRPr lang="en-US" b="1" dirty="0"/>
            </a:p>
          </p:txBody>
        </p:sp>
        <p:sp>
          <p:nvSpPr>
            <p:cNvPr id="48145" name="Text Box 17"/>
            <p:cNvSpPr txBox="1">
              <a:spLocks noChangeArrowheads="1"/>
            </p:cNvSpPr>
            <p:nvPr/>
          </p:nvSpPr>
          <p:spPr bwMode="auto">
            <a:xfrm>
              <a:off x="288" y="3864"/>
              <a:ext cx="2736"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US" b="1" dirty="0"/>
                <a:t>Work overload</a:t>
              </a:r>
            </a:p>
          </p:txBody>
        </p:sp>
        <p:sp>
          <p:nvSpPr>
            <p:cNvPr id="48152" name="Line 24"/>
            <p:cNvSpPr>
              <a:spLocks noChangeShapeType="1"/>
            </p:cNvSpPr>
            <p:nvPr/>
          </p:nvSpPr>
          <p:spPr bwMode="auto">
            <a:xfrm>
              <a:off x="2784" y="1968"/>
              <a:ext cx="288" cy="0"/>
            </a:xfrm>
            <a:prstGeom prst="line">
              <a:avLst/>
            </a:prstGeom>
            <a:noFill/>
            <a:ln w="38100">
              <a:solidFill>
                <a:srgbClr val="D29072"/>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48153" name="Line 25"/>
            <p:cNvSpPr>
              <a:spLocks noChangeShapeType="1"/>
            </p:cNvSpPr>
            <p:nvPr/>
          </p:nvSpPr>
          <p:spPr bwMode="auto">
            <a:xfrm>
              <a:off x="2784" y="2343"/>
              <a:ext cx="288" cy="0"/>
            </a:xfrm>
            <a:prstGeom prst="line">
              <a:avLst/>
            </a:prstGeom>
            <a:noFill/>
            <a:ln w="38100">
              <a:solidFill>
                <a:srgbClr val="D29072"/>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48154" name="Line 26"/>
            <p:cNvSpPr>
              <a:spLocks noChangeShapeType="1"/>
            </p:cNvSpPr>
            <p:nvPr/>
          </p:nvSpPr>
          <p:spPr bwMode="auto">
            <a:xfrm>
              <a:off x="2784" y="2743"/>
              <a:ext cx="288" cy="0"/>
            </a:xfrm>
            <a:prstGeom prst="line">
              <a:avLst/>
            </a:prstGeom>
            <a:noFill/>
            <a:ln w="38100">
              <a:solidFill>
                <a:srgbClr val="D29072"/>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48155" name="Line 27"/>
            <p:cNvSpPr>
              <a:spLocks noChangeShapeType="1"/>
            </p:cNvSpPr>
            <p:nvPr/>
          </p:nvSpPr>
          <p:spPr bwMode="auto">
            <a:xfrm>
              <a:off x="2784" y="3185"/>
              <a:ext cx="288" cy="0"/>
            </a:xfrm>
            <a:prstGeom prst="line">
              <a:avLst/>
            </a:prstGeom>
            <a:noFill/>
            <a:ln w="38100">
              <a:solidFill>
                <a:srgbClr val="D29072"/>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48156" name="Line 28"/>
            <p:cNvSpPr>
              <a:spLocks noChangeShapeType="1"/>
            </p:cNvSpPr>
            <p:nvPr/>
          </p:nvSpPr>
          <p:spPr bwMode="auto">
            <a:xfrm>
              <a:off x="2784" y="3645"/>
              <a:ext cx="288" cy="0"/>
            </a:xfrm>
            <a:prstGeom prst="line">
              <a:avLst/>
            </a:prstGeom>
            <a:noFill/>
            <a:ln w="38100">
              <a:solidFill>
                <a:srgbClr val="D29072"/>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48157" name="Line 29"/>
            <p:cNvSpPr>
              <a:spLocks noChangeShapeType="1"/>
            </p:cNvSpPr>
            <p:nvPr/>
          </p:nvSpPr>
          <p:spPr bwMode="auto">
            <a:xfrm>
              <a:off x="2784" y="4010"/>
              <a:ext cx="288" cy="0"/>
            </a:xfrm>
            <a:prstGeom prst="line">
              <a:avLst/>
            </a:prstGeom>
            <a:noFill/>
            <a:ln w="38100">
              <a:solidFill>
                <a:srgbClr val="D29072"/>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grpSp>
      <p:pic>
        <p:nvPicPr>
          <p:cNvPr id="39" name="Picture 6" descr="http://t1.gstatic.com/images?q=tbn:ANd9GcQ4CWSiQaQGMlG3mc1-VpTmrb0r1g5RYXVvcQUet19DvLmASmSHq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4030135" y="1191135"/>
            <a:ext cx="1164930" cy="13536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r>
              <a:rPr lang="en-US" dirty="0" smtClean="0">
                <a:solidFill>
                  <a:schemeClr val="bg1"/>
                </a:solidFill>
              </a:rPr>
              <a:t>3.1-</a:t>
            </a:r>
            <a:fld id="{F9D3FFBA-4DFD-5547-9663-C07F3A161DF5}" type="slidenum">
              <a:rPr lang="en-US" smtClean="0">
                <a:solidFill>
                  <a:schemeClr val="bg1"/>
                </a:solidFill>
              </a:rPr>
              <a:pPr/>
              <a:t>9</a:t>
            </a:fld>
            <a:endParaRPr lang="en-US" dirty="0">
              <a:solidFill>
                <a:schemeClr val="bg1"/>
              </a:solidFill>
            </a:endParaRPr>
          </a:p>
        </p:txBody>
      </p:sp>
    </p:spTree>
    <p:extLst>
      <p:ext uri="{BB962C8B-B14F-4D97-AF65-F5344CB8AC3E}">
        <p14:creationId xmlns="" xmlns:p14="http://schemas.microsoft.com/office/powerpoint/2010/main" val="17246950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8130"/>
                                        </p:tgtEl>
                                        <p:attrNameLst>
                                          <p:attrName>style.visibility</p:attrName>
                                        </p:attrNameLst>
                                      </p:cBhvr>
                                      <p:to>
                                        <p:strVal val="visible"/>
                                      </p:to>
                                    </p:set>
                                    <p:anim calcmode="lin" valueType="num">
                                      <p:cBhvr additive="base">
                                        <p:cTn id="7" dur="500" fill="hold"/>
                                        <p:tgtEl>
                                          <p:spTgt spid="48130"/>
                                        </p:tgtEl>
                                        <p:attrNameLst>
                                          <p:attrName>ppt_x</p:attrName>
                                        </p:attrNameLst>
                                      </p:cBhvr>
                                      <p:tavLst>
                                        <p:tav tm="0">
                                          <p:val>
                                            <p:strVal val="1+#ppt_w/2"/>
                                          </p:val>
                                        </p:tav>
                                        <p:tav tm="100000">
                                          <p:val>
                                            <p:strVal val="#ppt_x"/>
                                          </p:val>
                                        </p:tav>
                                      </p:tavLst>
                                    </p:anim>
                                    <p:anim calcmode="lin" valueType="num">
                                      <p:cBhvr additive="base">
                                        <p:cTn id="8" dur="500" fill="hold"/>
                                        <p:tgtEl>
                                          <p:spTgt spid="4813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8" presetClass="entr" presetSubtype="16" fill="hold" nodeType="afterEffect">
                                  <p:stCondLst>
                                    <p:cond delay="0"/>
                                  </p:stCondLst>
                                  <p:childTnLst>
                                    <p:set>
                                      <p:cBhvr>
                                        <p:cTn id="11" dur="1" fill="hold">
                                          <p:stCondLst>
                                            <p:cond delay="0"/>
                                          </p:stCondLst>
                                        </p:cTn>
                                        <p:tgtEl>
                                          <p:spTgt spid="48131"/>
                                        </p:tgtEl>
                                        <p:attrNameLst>
                                          <p:attrName>style.visibility</p:attrName>
                                        </p:attrNameLst>
                                      </p:cBhvr>
                                      <p:to>
                                        <p:strVal val="visible"/>
                                      </p:to>
                                    </p:set>
                                    <p:animEffect transition="in" filter="diamond(in)">
                                      <p:cBhvr>
                                        <p:cTn id="12" dur="2000"/>
                                        <p:tgtEl>
                                          <p:spTgt spid="48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HRODF">
      <a:majorFont>
        <a:latin typeface="Helvetica LT Light"/>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3799</TotalTime>
  <Words>3418</Words>
  <Application>Microsoft Office PowerPoint</Application>
  <PresentationFormat>On-screen Show (4:3)</PresentationFormat>
  <Paragraphs>595</Paragraphs>
  <Slides>55</Slides>
  <Notes>33</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Stage 2: Analyze</vt:lpstr>
      <vt:lpstr>What is the Analyze Stage? </vt:lpstr>
      <vt:lpstr>Step 5:  Root Cause Analysis</vt:lpstr>
      <vt:lpstr>Analyze – Steps</vt:lpstr>
      <vt:lpstr>Key Message</vt:lpstr>
      <vt:lpstr>Outline</vt:lpstr>
      <vt:lpstr>What is a Root Cause?</vt:lpstr>
      <vt:lpstr>Why do Root Cause Analysis?</vt:lpstr>
      <vt:lpstr>Slide 9</vt:lpstr>
      <vt:lpstr>Classifications of Potential Causes</vt:lpstr>
      <vt:lpstr>Common Mistakes in  Root Cause Analysis</vt:lpstr>
      <vt:lpstr>Common Mistakes in RCA</vt:lpstr>
      <vt:lpstr>Common Mistake #1</vt:lpstr>
      <vt:lpstr>Common Mistake #2</vt:lpstr>
      <vt:lpstr>Common Mistake #3</vt:lpstr>
      <vt:lpstr>Common Mistake #4</vt:lpstr>
      <vt:lpstr>Common Mistake #5</vt:lpstr>
      <vt:lpstr>Common Mistake #6</vt:lpstr>
      <vt:lpstr>Cause and effect Analysis</vt:lpstr>
      <vt:lpstr>Cause and Effect Diagram </vt:lpstr>
      <vt:lpstr>Cause and Effect Diagram</vt:lpstr>
      <vt:lpstr>Steps in constructing the C &amp; E Diagram</vt:lpstr>
      <vt:lpstr>Cause and Effect Analysis 4M’s</vt:lpstr>
      <vt:lpstr>Cause and Effect Analysis PRIME U</vt:lpstr>
      <vt:lpstr>Mistakes in C &amp; E Diagram</vt:lpstr>
      <vt:lpstr>Mistakes in C &amp; E Diagram #1</vt:lpstr>
      <vt:lpstr>Mistakes in C &amp; E Diagram #2</vt:lpstr>
      <vt:lpstr>Mistakes in C &amp; E Diagram #3</vt:lpstr>
      <vt:lpstr>Mistakes in C &amp; E Diagram #4</vt:lpstr>
      <vt:lpstr>Why-Why Analysis</vt:lpstr>
      <vt:lpstr>Why-Why Diagram</vt:lpstr>
      <vt:lpstr>Why-Why Analysis</vt:lpstr>
      <vt:lpstr>“The Five Whys” and Mile-Deep Thinking</vt:lpstr>
      <vt:lpstr>Steps in using the Why-Why Analysis</vt:lpstr>
      <vt:lpstr>When answering Why Questions,  you should:</vt:lpstr>
      <vt:lpstr>When is a Cause a Root Cause?</vt:lpstr>
      <vt:lpstr>Why-Why Diagram on  Late Grades Issuance</vt:lpstr>
      <vt:lpstr>Narrowing Explanations in Why-Why Analysis </vt:lpstr>
      <vt:lpstr>Narrowing Explanations in Why-Why Analysis </vt:lpstr>
      <vt:lpstr>Narrowing Explanations in Why-Why Analysis </vt:lpstr>
      <vt:lpstr>C &amp; E Analysis vs. Why-why Analysis?</vt:lpstr>
      <vt:lpstr>C &amp; E Analysis vs. Why-why Analysis?</vt:lpstr>
      <vt:lpstr>Example: Why-Why Diagram for the Preparation of the Lesson Plan  Get  from Baliwagan CES</vt:lpstr>
      <vt:lpstr>Why-Why Diagram for Update/Improve Instructional Materials </vt:lpstr>
      <vt:lpstr>Why-Why Diagram for Set Classroom Environment </vt:lpstr>
      <vt:lpstr>Why-Why Diagram for Delivery of Instruction</vt:lpstr>
      <vt:lpstr>Why-Why Diagram for Evaluating Pupils</vt:lpstr>
      <vt:lpstr>Summary of Why-Why Diagram</vt:lpstr>
      <vt:lpstr>Activity: Root Cause Analysis</vt:lpstr>
      <vt:lpstr>Validation of Root Causes </vt:lpstr>
      <vt:lpstr>Validation of Root Causes</vt:lpstr>
      <vt:lpstr>Validation of Root Causes</vt:lpstr>
      <vt:lpstr>Activity:</vt:lpstr>
      <vt:lpstr>Slide 54</vt:lpstr>
      <vt:lpstr>Closing Point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Idea generation techniques</dc:title>
  <dc:creator>Admin</dc:creator>
  <cp:lastModifiedBy>Walingians</cp:lastModifiedBy>
  <cp:revision>165</cp:revision>
  <dcterms:created xsi:type="dcterms:W3CDTF">2014-01-10T05:56:55Z</dcterms:created>
  <dcterms:modified xsi:type="dcterms:W3CDTF">2015-10-23T04:48:05Z</dcterms:modified>
</cp:coreProperties>
</file>