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6"/>
  </p:notesMasterIdLst>
  <p:sldIdLst>
    <p:sldId id="431" r:id="rId2"/>
    <p:sldId id="384" r:id="rId3"/>
    <p:sldId id="434" r:id="rId4"/>
    <p:sldId id="436" r:id="rId5"/>
    <p:sldId id="385" r:id="rId6"/>
    <p:sldId id="278" r:id="rId7"/>
    <p:sldId id="279" r:id="rId8"/>
    <p:sldId id="280" r:id="rId9"/>
    <p:sldId id="281" r:id="rId10"/>
    <p:sldId id="282" r:id="rId11"/>
    <p:sldId id="283" r:id="rId12"/>
    <p:sldId id="284" r:id="rId13"/>
    <p:sldId id="287" r:id="rId14"/>
    <p:sldId id="345" r:id="rId15"/>
    <p:sldId id="346" r:id="rId16"/>
    <p:sldId id="347" r:id="rId17"/>
    <p:sldId id="348" r:id="rId18"/>
    <p:sldId id="349" r:id="rId19"/>
    <p:sldId id="351" r:id="rId20"/>
    <p:sldId id="352" r:id="rId21"/>
    <p:sldId id="354" r:id="rId22"/>
    <p:sldId id="358" r:id="rId23"/>
    <p:sldId id="359" r:id="rId24"/>
    <p:sldId id="360" r:id="rId25"/>
    <p:sldId id="361" r:id="rId26"/>
    <p:sldId id="363" r:id="rId27"/>
    <p:sldId id="364" r:id="rId28"/>
    <p:sldId id="365" r:id="rId29"/>
    <p:sldId id="366" r:id="rId30"/>
    <p:sldId id="367" r:id="rId31"/>
    <p:sldId id="369" r:id="rId32"/>
    <p:sldId id="370" r:id="rId33"/>
    <p:sldId id="371" r:id="rId34"/>
    <p:sldId id="372" r:id="rId35"/>
    <p:sldId id="373" r:id="rId36"/>
    <p:sldId id="374" r:id="rId37"/>
    <p:sldId id="375" r:id="rId38"/>
    <p:sldId id="376" r:id="rId39"/>
    <p:sldId id="377" r:id="rId40"/>
    <p:sldId id="293" r:id="rId41"/>
    <p:sldId id="294" r:id="rId42"/>
    <p:sldId id="295" r:id="rId43"/>
    <p:sldId id="296" r:id="rId44"/>
    <p:sldId id="329" r:id="rId45"/>
    <p:sldId id="330" r:id="rId46"/>
    <p:sldId id="334" r:id="rId47"/>
    <p:sldId id="335" r:id="rId48"/>
    <p:sldId id="336" r:id="rId49"/>
    <p:sldId id="337" r:id="rId50"/>
    <p:sldId id="338" r:id="rId51"/>
    <p:sldId id="342" r:id="rId52"/>
    <p:sldId id="344" r:id="rId53"/>
    <p:sldId id="257" r:id="rId54"/>
    <p:sldId id="258" r:id="rId55"/>
    <p:sldId id="259" r:id="rId56"/>
    <p:sldId id="261" r:id="rId57"/>
    <p:sldId id="437" r:id="rId58"/>
    <p:sldId id="381" r:id="rId59"/>
    <p:sldId id="435" r:id="rId60"/>
    <p:sldId id="388" r:id="rId61"/>
    <p:sldId id="389" r:id="rId62"/>
    <p:sldId id="380" r:id="rId63"/>
    <p:sldId id="438" r:id="rId64"/>
    <p:sldId id="43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97" autoAdjust="0"/>
  </p:normalViewPr>
  <p:slideViewPr>
    <p:cSldViewPr snapToGrid="0" snapToObjects="1">
      <p:cViewPr varScale="1">
        <p:scale>
          <a:sx n="59" d="100"/>
          <a:sy n="5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E106-572E-F046-B009-352D46B7D74F}" type="doc">
      <dgm:prSet loTypeId="urn:microsoft.com/office/officeart/2005/8/layout/hProcess9" loCatId="" qsTypeId="urn:microsoft.com/office/officeart/2005/8/quickstyle/simple4" qsCatId="simple" csTypeId="urn:microsoft.com/office/officeart/2005/8/colors/accent1_2" csCatId="accent1" phldr="1"/>
      <dgm:spPr/>
    </dgm:pt>
    <dgm:pt modelId="{519ED603-312B-BB4D-A973-5850015A0923}">
      <dgm:prSet phldrT="[Text]"/>
      <dgm:spPr>
        <a:solidFill>
          <a:srgbClr val="A6A6A6"/>
        </a:solidFill>
      </dgm:spPr>
      <dgm:t>
        <a:bodyPr/>
        <a:lstStyle/>
        <a:p>
          <a:r>
            <a:rPr lang="en-US" dirty="0" smtClean="0"/>
            <a:t>Do Root Cause Analysis</a:t>
          </a:r>
          <a:endParaRPr lang="en-US" dirty="0"/>
        </a:p>
      </dgm:t>
    </dgm:pt>
    <dgm:pt modelId="{E8217F1C-0D7C-3540-A854-9D0F2BEE6435}" type="parTrans" cxnId="{26E14275-4661-6748-B73E-E75A1149FCF8}">
      <dgm:prSet/>
      <dgm:spPr/>
      <dgm:t>
        <a:bodyPr/>
        <a:lstStyle/>
        <a:p>
          <a:endParaRPr lang="en-US"/>
        </a:p>
      </dgm:t>
    </dgm:pt>
    <dgm:pt modelId="{D473FE35-4D59-274F-873B-43FE605098F1}" type="sibTrans" cxnId="{26E14275-4661-6748-B73E-E75A1149FCF8}">
      <dgm:prSet/>
      <dgm:spPr/>
      <dgm:t>
        <a:bodyPr/>
        <a:lstStyle/>
        <a:p>
          <a:endParaRPr lang="en-US"/>
        </a:p>
      </dgm:t>
    </dgm:pt>
    <dgm:pt modelId="{8C933C14-CD62-0C4C-9E0F-FEE606707AF6}">
      <dgm:prSet phldrT="[Text]"/>
      <dgm:spPr/>
      <dgm:t>
        <a:bodyPr/>
        <a:lstStyle/>
        <a:p>
          <a:r>
            <a:rPr lang="en-US" dirty="0" smtClean="0"/>
            <a:t>Develop Solutions</a:t>
          </a:r>
          <a:endParaRPr lang="en-US" dirty="0"/>
        </a:p>
      </dgm:t>
    </dgm:pt>
    <dgm:pt modelId="{206DC0E9-FAB7-7A4F-8B5B-2562A769ACA8}" type="parTrans" cxnId="{07E5E501-8B65-D148-87A6-210644F80D4B}">
      <dgm:prSet/>
      <dgm:spPr/>
      <dgm:t>
        <a:bodyPr/>
        <a:lstStyle/>
        <a:p>
          <a:endParaRPr lang="en-US"/>
        </a:p>
      </dgm:t>
    </dgm:pt>
    <dgm:pt modelId="{F155ED81-688D-9349-9E48-E4C48FF3C105}" type="sibTrans" cxnId="{07E5E501-8B65-D148-87A6-210644F80D4B}">
      <dgm:prSet/>
      <dgm:spPr/>
      <dgm:t>
        <a:bodyPr/>
        <a:lstStyle/>
        <a:p>
          <a:endParaRPr lang="en-US"/>
        </a:p>
      </dgm:t>
    </dgm:pt>
    <dgm:pt modelId="{34923839-77B4-BD41-8E6A-0D0E3C09F971}">
      <dgm:prSet phldrT="[Text]"/>
      <dgm:spPr>
        <a:solidFill>
          <a:srgbClr val="A6A6A6"/>
        </a:solidFill>
      </dgm:spPr>
      <dgm:t>
        <a:bodyPr/>
        <a:lstStyle/>
        <a:p>
          <a:r>
            <a:rPr lang="en-US" dirty="0" smtClean="0"/>
            <a:t>Finalize Improvement Plans</a:t>
          </a:r>
        </a:p>
      </dgm:t>
    </dgm:pt>
    <dgm:pt modelId="{85C3DCB2-74FF-1347-A667-2252DC8D32FB}" type="parTrans" cxnId="{C5B91C1F-1069-F04E-9825-6F4881E84D62}">
      <dgm:prSet/>
      <dgm:spPr/>
      <dgm:t>
        <a:bodyPr/>
        <a:lstStyle/>
        <a:p>
          <a:endParaRPr lang="en-US"/>
        </a:p>
      </dgm:t>
    </dgm:pt>
    <dgm:pt modelId="{FEEA21D6-F802-A74E-BFB1-A1C287D84C14}" type="sibTrans" cxnId="{C5B91C1F-1069-F04E-9825-6F4881E84D62}">
      <dgm:prSet/>
      <dgm:spPr/>
      <dgm:t>
        <a:bodyPr/>
        <a:lstStyle/>
        <a:p>
          <a:endParaRPr lang="en-US"/>
        </a:p>
      </dgm:t>
    </dgm:pt>
    <dgm:pt modelId="{AEFA5BE6-E742-6445-9A5C-B201748979C4}" type="pres">
      <dgm:prSet presAssocID="{6EDFE106-572E-F046-B009-352D46B7D74F}" presName="CompostProcess" presStyleCnt="0">
        <dgm:presLayoutVars>
          <dgm:dir/>
          <dgm:resizeHandles val="exact"/>
        </dgm:presLayoutVars>
      </dgm:prSet>
      <dgm:spPr/>
    </dgm:pt>
    <dgm:pt modelId="{4F049E5C-3073-884A-B9E4-9A9AC63C77CB}" type="pres">
      <dgm:prSet presAssocID="{6EDFE106-572E-F046-B009-352D46B7D74F}" presName="arrow" presStyleLbl="bgShp" presStyleIdx="0" presStyleCnt="1"/>
      <dgm:spPr/>
    </dgm:pt>
    <dgm:pt modelId="{B72B3CCD-98BF-F842-AA95-C6384F9DA65D}" type="pres">
      <dgm:prSet presAssocID="{6EDFE106-572E-F046-B009-352D46B7D74F}" presName="linearProcess" presStyleCnt="0"/>
      <dgm:spPr/>
    </dgm:pt>
    <dgm:pt modelId="{BD009699-D81F-5E40-BE61-3DD65DB918D2}" type="pres">
      <dgm:prSet presAssocID="{519ED603-312B-BB4D-A973-5850015A0923}" presName="textNode" presStyleLbl="node1" presStyleIdx="0" presStyleCnt="3">
        <dgm:presLayoutVars>
          <dgm:bulletEnabled val="1"/>
        </dgm:presLayoutVars>
      </dgm:prSet>
      <dgm:spPr/>
      <dgm:t>
        <a:bodyPr/>
        <a:lstStyle/>
        <a:p>
          <a:endParaRPr lang="en-US"/>
        </a:p>
      </dgm:t>
    </dgm:pt>
    <dgm:pt modelId="{4511DDAA-A7A4-EE4B-9474-B31FB7DB6E96}" type="pres">
      <dgm:prSet presAssocID="{D473FE35-4D59-274F-873B-43FE605098F1}" presName="sibTrans" presStyleCnt="0"/>
      <dgm:spPr/>
    </dgm:pt>
    <dgm:pt modelId="{201EE76A-79A4-B642-A21D-FB4F9280F676}" type="pres">
      <dgm:prSet presAssocID="{8C933C14-CD62-0C4C-9E0F-FEE606707AF6}" presName="textNode" presStyleLbl="node1" presStyleIdx="1" presStyleCnt="3">
        <dgm:presLayoutVars>
          <dgm:bulletEnabled val="1"/>
        </dgm:presLayoutVars>
      </dgm:prSet>
      <dgm:spPr/>
      <dgm:t>
        <a:bodyPr/>
        <a:lstStyle/>
        <a:p>
          <a:endParaRPr lang="en-US"/>
        </a:p>
      </dgm:t>
    </dgm:pt>
    <dgm:pt modelId="{D03CB86F-86C0-D24E-B2F9-16CE110A679B}" type="pres">
      <dgm:prSet presAssocID="{F155ED81-688D-9349-9E48-E4C48FF3C105}" presName="sibTrans" presStyleCnt="0"/>
      <dgm:spPr/>
    </dgm:pt>
    <dgm:pt modelId="{141B6EED-3302-5D48-B95D-4ACE31D25FD1}" type="pres">
      <dgm:prSet presAssocID="{34923839-77B4-BD41-8E6A-0D0E3C09F971}" presName="textNode" presStyleLbl="node1" presStyleIdx="2" presStyleCnt="3">
        <dgm:presLayoutVars>
          <dgm:bulletEnabled val="1"/>
        </dgm:presLayoutVars>
      </dgm:prSet>
      <dgm:spPr/>
      <dgm:t>
        <a:bodyPr/>
        <a:lstStyle/>
        <a:p>
          <a:endParaRPr lang="en-US"/>
        </a:p>
      </dgm:t>
    </dgm:pt>
  </dgm:ptLst>
  <dgm:cxnLst>
    <dgm:cxn modelId="{7219225E-06C9-C94C-A68B-B394B352E927}" type="presOf" srcId="{8C933C14-CD62-0C4C-9E0F-FEE606707AF6}" destId="{201EE76A-79A4-B642-A21D-FB4F9280F676}" srcOrd="0" destOrd="0" presId="urn:microsoft.com/office/officeart/2005/8/layout/hProcess9"/>
    <dgm:cxn modelId="{2A733B91-97E2-814A-9094-C1DF78E8BA0D}" type="presOf" srcId="{34923839-77B4-BD41-8E6A-0D0E3C09F971}" destId="{141B6EED-3302-5D48-B95D-4ACE31D25FD1}" srcOrd="0" destOrd="0" presId="urn:microsoft.com/office/officeart/2005/8/layout/hProcess9"/>
    <dgm:cxn modelId="{26E14275-4661-6748-B73E-E75A1149FCF8}" srcId="{6EDFE106-572E-F046-B009-352D46B7D74F}" destId="{519ED603-312B-BB4D-A973-5850015A0923}" srcOrd="0" destOrd="0" parTransId="{E8217F1C-0D7C-3540-A854-9D0F2BEE6435}" sibTransId="{D473FE35-4D59-274F-873B-43FE605098F1}"/>
    <dgm:cxn modelId="{486572F1-1864-814A-A336-BAA0518F7491}" type="presOf" srcId="{6EDFE106-572E-F046-B009-352D46B7D74F}" destId="{AEFA5BE6-E742-6445-9A5C-B201748979C4}" srcOrd="0" destOrd="0" presId="urn:microsoft.com/office/officeart/2005/8/layout/hProcess9"/>
    <dgm:cxn modelId="{FEF7138D-238F-454F-A34C-C0116AF3D882}" type="presOf" srcId="{519ED603-312B-BB4D-A973-5850015A0923}" destId="{BD009699-D81F-5E40-BE61-3DD65DB918D2}" srcOrd="0" destOrd="0" presId="urn:microsoft.com/office/officeart/2005/8/layout/hProcess9"/>
    <dgm:cxn modelId="{C5B91C1F-1069-F04E-9825-6F4881E84D62}" srcId="{6EDFE106-572E-F046-B009-352D46B7D74F}" destId="{34923839-77B4-BD41-8E6A-0D0E3C09F971}" srcOrd="2" destOrd="0" parTransId="{85C3DCB2-74FF-1347-A667-2252DC8D32FB}" sibTransId="{FEEA21D6-F802-A74E-BFB1-A1C287D84C14}"/>
    <dgm:cxn modelId="{07E5E501-8B65-D148-87A6-210644F80D4B}" srcId="{6EDFE106-572E-F046-B009-352D46B7D74F}" destId="{8C933C14-CD62-0C4C-9E0F-FEE606707AF6}" srcOrd="1" destOrd="0" parTransId="{206DC0E9-FAB7-7A4F-8B5B-2562A769ACA8}" sibTransId="{F155ED81-688D-9349-9E48-E4C48FF3C105}"/>
    <dgm:cxn modelId="{2BD80013-0419-0C47-B301-2795277FF798}" type="presParOf" srcId="{AEFA5BE6-E742-6445-9A5C-B201748979C4}" destId="{4F049E5C-3073-884A-B9E4-9A9AC63C77CB}" srcOrd="0" destOrd="0" presId="urn:microsoft.com/office/officeart/2005/8/layout/hProcess9"/>
    <dgm:cxn modelId="{D362CF9A-3C1F-5D4F-8ADA-368406D401A3}" type="presParOf" srcId="{AEFA5BE6-E742-6445-9A5C-B201748979C4}" destId="{B72B3CCD-98BF-F842-AA95-C6384F9DA65D}" srcOrd="1" destOrd="0" presId="urn:microsoft.com/office/officeart/2005/8/layout/hProcess9"/>
    <dgm:cxn modelId="{D215E46A-74A3-A445-906E-524EAF67CF69}" type="presParOf" srcId="{B72B3CCD-98BF-F842-AA95-C6384F9DA65D}" destId="{BD009699-D81F-5E40-BE61-3DD65DB918D2}" srcOrd="0" destOrd="0" presId="urn:microsoft.com/office/officeart/2005/8/layout/hProcess9"/>
    <dgm:cxn modelId="{E7BE3240-7FA9-484F-9158-FB18FFA542D9}" type="presParOf" srcId="{B72B3CCD-98BF-F842-AA95-C6384F9DA65D}" destId="{4511DDAA-A7A4-EE4B-9474-B31FB7DB6E96}" srcOrd="1" destOrd="0" presId="urn:microsoft.com/office/officeart/2005/8/layout/hProcess9"/>
    <dgm:cxn modelId="{AF4CC7D9-7CD2-4C44-8BB4-E4737F551FC3}" type="presParOf" srcId="{B72B3CCD-98BF-F842-AA95-C6384F9DA65D}" destId="{201EE76A-79A4-B642-A21D-FB4F9280F676}" srcOrd="2" destOrd="0" presId="urn:microsoft.com/office/officeart/2005/8/layout/hProcess9"/>
    <dgm:cxn modelId="{B2EC4279-DDDB-3C42-955F-5741D107D7E6}" type="presParOf" srcId="{B72B3CCD-98BF-F842-AA95-C6384F9DA65D}" destId="{D03CB86F-86C0-D24E-B2F9-16CE110A679B}" srcOrd="3" destOrd="0" presId="urn:microsoft.com/office/officeart/2005/8/layout/hProcess9"/>
    <dgm:cxn modelId="{F570B7CE-D224-1442-AC1E-64BE85536E2E}" type="presParOf" srcId="{B72B3CCD-98BF-F842-AA95-C6384F9DA65D}" destId="{141B6EED-3302-5D48-B95D-4ACE31D25FD1}"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049E5C-3073-884A-B9E4-9A9AC63C77CB}">
      <dsp:nvSpPr>
        <dsp:cNvPr id="0" name=""/>
        <dsp:cNvSpPr/>
      </dsp:nvSpPr>
      <dsp:spPr>
        <a:xfrm>
          <a:off x="617219" y="0"/>
          <a:ext cx="6995160" cy="42211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009699-D81F-5E40-BE61-3DD65DB918D2}">
      <dsp:nvSpPr>
        <dsp:cNvPr id="0" name=""/>
        <dsp:cNvSpPr/>
      </dsp:nvSpPr>
      <dsp:spPr>
        <a:xfrm>
          <a:off x="8840" y="1266348"/>
          <a:ext cx="2648902" cy="1688465"/>
        </a:xfrm>
        <a:prstGeom prst="roundRect">
          <a:avLst/>
        </a:prstGeom>
        <a:solidFill>
          <a:srgbClr val="A6A6A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Do Root Cause Analysis</a:t>
          </a:r>
          <a:endParaRPr lang="en-US" sz="3000" kern="1200" dirty="0"/>
        </a:p>
      </dsp:txBody>
      <dsp:txXfrm>
        <a:off x="8840" y="1266348"/>
        <a:ext cx="2648902" cy="1688465"/>
      </dsp:txXfrm>
    </dsp:sp>
    <dsp:sp modelId="{201EE76A-79A4-B642-A21D-FB4F9280F676}">
      <dsp:nvSpPr>
        <dsp:cNvPr id="0" name=""/>
        <dsp:cNvSpPr/>
      </dsp:nvSpPr>
      <dsp:spPr>
        <a:xfrm>
          <a:off x="2790348" y="1266348"/>
          <a:ext cx="2648902" cy="16884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Develop Solutions</a:t>
          </a:r>
          <a:endParaRPr lang="en-US" sz="3000" kern="1200" dirty="0"/>
        </a:p>
      </dsp:txBody>
      <dsp:txXfrm>
        <a:off x="2790348" y="1266348"/>
        <a:ext cx="2648902" cy="1688465"/>
      </dsp:txXfrm>
    </dsp:sp>
    <dsp:sp modelId="{141B6EED-3302-5D48-B95D-4ACE31D25FD1}">
      <dsp:nvSpPr>
        <dsp:cNvPr id="0" name=""/>
        <dsp:cNvSpPr/>
      </dsp:nvSpPr>
      <dsp:spPr>
        <a:xfrm>
          <a:off x="5571857" y="1266348"/>
          <a:ext cx="2648902" cy="1688465"/>
        </a:xfrm>
        <a:prstGeom prst="roundRect">
          <a:avLst/>
        </a:prstGeom>
        <a:solidFill>
          <a:srgbClr val="A6A6A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Finalize Improvement Plans</a:t>
          </a:r>
        </a:p>
      </dsp:txBody>
      <dsp:txXfrm>
        <a:off x="5571857" y="1266348"/>
        <a:ext cx="2648902" cy="16884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58503-9221-F049-ACCE-3590CCAF4EEA}" type="datetimeFigureOut">
              <a:rPr lang="en-US" smtClean="0"/>
              <a:pPr/>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B37E2-7A45-744A-9B38-A90AA84A6D1D}" type="slidenum">
              <a:rPr lang="en-US" smtClean="0"/>
              <a:pPr/>
              <a:t>‹#›</a:t>
            </a:fld>
            <a:endParaRPr lang="en-US"/>
          </a:p>
        </p:txBody>
      </p:sp>
    </p:spTree>
    <p:extLst>
      <p:ext uri="{BB962C8B-B14F-4D97-AF65-F5344CB8AC3E}">
        <p14:creationId xmlns="" xmlns:p14="http://schemas.microsoft.com/office/powerpoint/2010/main" val="1043967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RECAP the previous step.</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TELL the participants: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unit, our learning objectives are: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Understanding basic concepts on solution generation and development.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Being able to generate and select from alternative solutions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8CE20D0-2954-0D45-8652-4E81869B6BE8}" type="slidenum">
              <a:rPr lang="en-US" smtClean="0"/>
              <a:pPr/>
              <a:t>1</a:t>
            </a:fld>
            <a:endParaRPr lang="en-US"/>
          </a:p>
        </p:txBody>
      </p:sp>
    </p:spTree>
    <p:extLst>
      <p:ext uri="{BB962C8B-B14F-4D97-AF65-F5344CB8AC3E}">
        <p14:creationId xmlns="" xmlns:p14="http://schemas.microsoft.com/office/powerpoint/2010/main" val="14464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890588" y="896938"/>
            <a:ext cx="5584825" cy="4189412"/>
          </a:xfrm>
          <a:ln/>
        </p:spPr>
      </p:sp>
      <p:sp>
        <p:nvSpPr>
          <p:cNvPr id="56322" name="Rectangle 3"/>
          <p:cNvSpPr>
            <a:spLocks noGrp="1" noChangeArrowheads="1"/>
          </p:cNvSpPr>
          <p:nvPr>
            <p:ph type="body" idx="1"/>
          </p:nvPr>
        </p:nvSpPr>
        <p:spPr>
          <a:xfrm>
            <a:off x="901700" y="5243513"/>
            <a:ext cx="5535613" cy="3448050"/>
          </a:xfrm>
          <a:noFill/>
          <a:ln/>
        </p:spPr>
        <p:txBody>
          <a:bodyPr lIns="89913" tIns="44956" rIns="89913" bIns="44956"/>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Visual Management.</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13</a:t>
            </a:fld>
            <a:endParaRPr lang="en-US"/>
          </a:p>
        </p:txBody>
      </p:sp>
    </p:spTree>
    <p:extLst>
      <p:ext uri="{BB962C8B-B14F-4D97-AF65-F5344CB8AC3E}">
        <p14:creationId xmlns="" xmlns:p14="http://schemas.microsoft.com/office/powerpoint/2010/main" val="426889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a:ln/>
        </p:spPr>
      </p:sp>
      <p:sp>
        <p:nvSpPr>
          <p:cNvPr id="305154" name="Notes Placeholder 2"/>
          <p:cNvSpPr>
            <a:spLocks noGrp="1"/>
          </p:cNvSpPr>
          <p:nvPr>
            <p:ph type="body" idx="1"/>
          </p:nvPr>
        </p:nvSpPr>
        <p:spPr>
          <a:noFill/>
          <a:ln/>
        </p:spPr>
        <p:txBody>
          <a:bodyPr/>
          <a:lstStyle/>
          <a:p>
            <a:pPr lvl="0"/>
            <a:r>
              <a:rPr lang="en-US" sz="1200" kern="1200" dirty="0" smtClean="0">
                <a:solidFill>
                  <a:schemeClr val="tx1"/>
                </a:solidFill>
                <a:effectLst/>
                <a:latin typeface="+mn-lt"/>
                <a:ea typeface="+mn-ea"/>
                <a:cs typeface="+mn-cs"/>
              </a:rPr>
              <a:t>ASK the participants: </a:t>
            </a:r>
          </a:p>
          <a:p>
            <a:r>
              <a:rPr lang="en-US" sz="1200" kern="1200" dirty="0" smtClean="0">
                <a:solidFill>
                  <a:schemeClr val="tx1"/>
                </a:solidFill>
                <a:effectLst/>
                <a:latin typeface="+mn-lt"/>
                <a:ea typeface="+mn-ea"/>
                <a:cs typeface="+mn-cs"/>
              </a:rPr>
              <a:t>What does it mean for a control to be visual?</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 the principles of visual management and SHOW the examples.</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15</a:t>
            </a:fld>
            <a:endParaRPr lang="en-US"/>
          </a:p>
        </p:txBody>
      </p:sp>
    </p:spTree>
    <p:extLst>
      <p:ext uri="{BB962C8B-B14F-4D97-AF65-F5344CB8AC3E}">
        <p14:creationId xmlns="" xmlns:p14="http://schemas.microsoft.com/office/powerpoint/2010/main" val="394589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a:xfrm>
            <a:off x="1150938" y="682625"/>
            <a:ext cx="4556125" cy="3416300"/>
          </a:xfrm>
          <a:ln/>
        </p:spPr>
      </p:sp>
      <p:sp>
        <p:nvSpPr>
          <p:cNvPr id="2" name="Notes Placeholder 1"/>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Tell the participants: </a:t>
            </a:r>
            <a:endParaRPr lang="en-US" dirty="0" smtClean="0"/>
          </a:p>
          <a:p>
            <a:r>
              <a:rPr lang="en-US" dirty="0" smtClean="0"/>
              <a:t>The lights at the grocery</a:t>
            </a:r>
            <a:r>
              <a:rPr lang="en-US" baseline="0" dirty="0" smtClean="0"/>
              <a:t> counters lights up when a problem with the checkout counter happens. </a:t>
            </a:r>
          </a:p>
          <a:p>
            <a:endParaRPr lang="en-US" baseline="0" dirty="0" smtClean="0"/>
          </a:p>
          <a:p>
            <a:r>
              <a:rPr lang="en-US" baseline="0" dirty="0" smtClean="0"/>
              <a:t>“ANDON” refers to a Japanese word that means a status display station.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Tell the participants: </a:t>
            </a:r>
            <a:endParaRPr lang="en-US" dirty="0" smtClean="0"/>
          </a:p>
          <a:p>
            <a:r>
              <a:rPr lang="en-US" dirty="0" smtClean="0"/>
              <a:t>These would include:</a:t>
            </a:r>
          </a:p>
          <a:p>
            <a:pPr lvl="1"/>
            <a:r>
              <a:rPr lang="en-US" dirty="0" smtClean="0"/>
              <a:t>Physical </a:t>
            </a:r>
            <a:r>
              <a:rPr lang="en-US" dirty="0" err="1" smtClean="0"/>
              <a:t>Kanbans</a:t>
            </a:r>
            <a:r>
              <a:rPr lang="en-US" dirty="0" smtClean="0"/>
              <a:t> – </a:t>
            </a:r>
            <a:r>
              <a:rPr lang="en-US" dirty="0" err="1" smtClean="0"/>
              <a:t>Kanban</a:t>
            </a:r>
            <a:r>
              <a:rPr lang="en-US" baseline="0" dirty="0" smtClean="0"/>
              <a:t> is a </a:t>
            </a:r>
            <a:r>
              <a:rPr lang="en-US" baseline="0" dirty="0" err="1" smtClean="0"/>
              <a:t>japanese</a:t>
            </a:r>
            <a:r>
              <a:rPr lang="en-US" baseline="0" dirty="0" smtClean="0"/>
              <a:t> word for “signs”. It functions as a signal that an action in needed to be performed.</a:t>
            </a:r>
            <a:endParaRPr lang="en-US" dirty="0" smtClean="0"/>
          </a:p>
          <a:p>
            <a:pPr lvl="1"/>
            <a:r>
              <a:rPr lang="en-US" dirty="0" smtClean="0"/>
              <a:t>FIFO lanes for incoming materials</a:t>
            </a:r>
          </a:p>
          <a:p>
            <a:pPr lvl="1"/>
            <a:r>
              <a:rPr lang="en-US" dirty="0" smtClean="0"/>
              <a:t>Demarcated areas for Buffer storage</a:t>
            </a:r>
          </a:p>
          <a:p>
            <a:pPr lvl="1"/>
            <a:r>
              <a:rPr lang="en-US" dirty="0" smtClean="0"/>
              <a:t>Schedule boards</a:t>
            </a:r>
          </a:p>
          <a:p>
            <a:pPr lvl="1"/>
            <a:r>
              <a:rPr lang="en-US" dirty="0" err="1" smtClean="0"/>
              <a:t>Kanban</a:t>
            </a:r>
            <a:r>
              <a:rPr lang="en-US" dirty="0" smtClean="0"/>
              <a:t> boards – </a:t>
            </a:r>
            <a:r>
              <a:rPr lang="en-US" baseline="0" dirty="0" smtClean="0"/>
              <a:t> </a:t>
            </a:r>
            <a:r>
              <a:rPr lang="en-US" baseline="0" dirty="0" err="1" smtClean="0"/>
              <a:t>Kanban</a:t>
            </a:r>
            <a:r>
              <a:rPr lang="en-US" baseline="0" dirty="0" smtClean="0"/>
              <a:t> boards functions as a scheduling board where any completed task is placed for the other people to know what to do next.</a:t>
            </a:r>
            <a:endParaRPr lang="en-US" dirty="0" smtClean="0"/>
          </a:p>
          <a:p>
            <a:endParaRPr lang="en-US" dirty="0"/>
          </a:p>
        </p:txBody>
      </p:sp>
      <p:sp>
        <p:nvSpPr>
          <p:cNvPr id="4" name="Slide Number Placeholder 3"/>
          <p:cNvSpPr>
            <a:spLocks noGrp="1"/>
          </p:cNvSpPr>
          <p:nvPr>
            <p:ph type="sldNum" sz="quarter" idx="10"/>
          </p:nvPr>
        </p:nvSpPr>
        <p:spPr/>
        <p:txBody>
          <a:bodyPr/>
          <a:lstStyle/>
          <a:p>
            <a:fld id="{A5823C64-5A95-6E45-9304-188518464B88}" type="slidenum">
              <a:rPr lang="en-US" smtClean="0"/>
              <a:pPr/>
              <a:t>20</a:t>
            </a:fld>
            <a:endParaRPr lang="en-US"/>
          </a:p>
        </p:txBody>
      </p:sp>
    </p:spTree>
    <p:extLst>
      <p:ext uri="{BB962C8B-B14F-4D97-AF65-F5344CB8AC3E}">
        <p14:creationId xmlns="" xmlns:p14="http://schemas.microsoft.com/office/powerpoint/2010/main" val="1974758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xfrm>
            <a:off x="1150938" y="682625"/>
            <a:ext cx="4556125" cy="3416300"/>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Tell the participants: </a:t>
            </a:r>
          </a:p>
          <a:p>
            <a:r>
              <a:rPr lang="en-US" sz="2400" dirty="0" smtClean="0"/>
              <a:t>The current status of a specific operation</a:t>
            </a:r>
          </a:p>
          <a:p>
            <a:r>
              <a:rPr lang="en-US" sz="2400" dirty="0" smtClean="0"/>
              <a:t>These would include:</a:t>
            </a:r>
          </a:p>
          <a:p>
            <a:pPr lvl="1"/>
            <a:r>
              <a:rPr lang="en-US" sz="2000" dirty="0" smtClean="0"/>
              <a:t>One Right Way visual documentation</a:t>
            </a:r>
          </a:p>
          <a:p>
            <a:pPr lvl="1"/>
            <a:r>
              <a:rPr lang="en-US" sz="2000" dirty="0" smtClean="0"/>
              <a:t>Photographic job aids</a:t>
            </a:r>
          </a:p>
          <a:p>
            <a:pPr lvl="1"/>
            <a:r>
              <a:rPr lang="en-US" sz="2000" dirty="0" smtClean="0"/>
              <a:t>Shadow Boards for tools</a:t>
            </a:r>
          </a:p>
          <a:p>
            <a:pPr lvl="1"/>
            <a:r>
              <a:rPr lang="en-US" sz="2000" dirty="0" smtClean="0"/>
              <a:t>5 S applications</a:t>
            </a:r>
          </a:p>
          <a:p>
            <a:pPr lvl="1"/>
            <a:r>
              <a:rPr lang="en-US" sz="2000" dirty="0" err="1" smtClean="0"/>
              <a:t>Andon</a:t>
            </a:r>
            <a:r>
              <a:rPr lang="en-US" sz="2000" dirty="0" smtClean="0"/>
              <a:t> Lights</a:t>
            </a:r>
          </a:p>
          <a:p>
            <a:pPr lvl="1"/>
            <a:endParaRPr lang="en-US" sz="2000" dirty="0" smtClean="0"/>
          </a:p>
          <a:p>
            <a:pPr lvl="1"/>
            <a:endParaRPr lang="en-US" sz="2000" dirty="0" smtClean="0"/>
          </a:p>
          <a:p>
            <a:endParaRPr lang="en-US" dirty="0"/>
          </a:p>
        </p:txBody>
      </p:sp>
      <p:sp>
        <p:nvSpPr>
          <p:cNvPr id="4" name="Slide Number Placeholder 3"/>
          <p:cNvSpPr>
            <a:spLocks noGrp="1"/>
          </p:cNvSpPr>
          <p:nvPr>
            <p:ph type="sldNum" sz="quarter" idx="10"/>
          </p:nvPr>
        </p:nvSpPr>
        <p:spPr/>
        <p:txBody>
          <a:bodyPr/>
          <a:lstStyle/>
          <a:p>
            <a:fld id="{A5823C64-5A95-6E45-9304-188518464B88}" type="slidenum">
              <a:rPr lang="en-US" smtClean="0"/>
              <a:pPr/>
              <a:t>23</a:t>
            </a:fld>
            <a:endParaRPr lang="en-US"/>
          </a:p>
        </p:txBody>
      </p:sp>
    </p:spTree>
    <p:extLst>
      <p:ext uri="{BB962C8B-B14F-4D97-AF65-F5344CB8AC3E}">
        <p14:creationId xmlns="" xmlns:p14="http://schemas.microsoft.com/office/powerpoint/2010/main" val="63806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858838" y="304800"/>
            <a:ext cx="5080000" cy="3810000"/>
          </a:xfrm>
          <a:ln/>
        </p:spPr>
      </p:sp>
      <p:sp>
        <p:nvSpPr>
          <p:cNvPr id="333826" name="Rectangle 3"/>
          <p:cNvSpPr>
            <a:spLocks noGrp="1" noChangeArrowheads="1"/>
          </p:cNvSpPr>
          <p:nvPr>
            <p:ph type="body" idx="1"/>
          </p:nvPr>
        </p:nvSpPr>
        <p:spPr>
          <a:xfrm>
            <a:off x="898525" y="4359275"/>
            <a:ext cx="5011738" cy="4133850"/>
          </a:xfrm>
          <a:noFill/>
          <a:ln/>
        </p:spPr>
        <p:txBody>
          <a:bodyPr wrap="none" lIns="90004" tIns="45002" rIns="90004" bIns="45002" anchor="ctr"/>
          <a:lstStyle/>
          <a:p>
            <a:pPr defTabSz="900113"/>
            <a:endParaRPr lang="en-US" sz="600" smtClean="0">
              <a:solidFill>
                <a:schemeClr val="bg1"/>
              </a:solidFill>
              <a:latin typeface="Arial Narrow"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858838" y="304800"/>
            <a:ext cx="5080000" cy="3810000"/>
          </a:xfrm>
          <a:ln/>
        </p:spPr>
      </p:sp>
      <p:sp>
        <p:nvSpPr>
          <p:cNvPr id="336898" name="Rectangle 3"/>
          <p:cNvSpPr>
            <a:spLocks noGrp="1" noChangeArrowheads="1"/>
          </p:cNvSpPr>
          <p:nvPr>
            <p:ph type="body" idx="1"/>
          </p:nvPr>
        </p:nvSpPr>
        <p:spPr>
          <a:xfrm>
            <a:off x="898525" y="4359275"/>
            <a:ext cx="5011738" cy="4133850"/>
          </a:xfrm>
          <a:noFill/>
          <a:ln/>
        </p:spPr>
        <p:txBody>
          <a:bodyPr wrap="none" lIns="90004" tIns="45002" rIns="90004" bIns="45002" anchor="ctr"/>
          <a:lstStyle/>
          <a:p>
            <a:pPr defTabSz="900113"/>
            <a:endParaRPr lang="en-US" sz="600" smtClean="0">
              <a:solidFill>
                <a:schemeClr val="bg1"/>
              </a:solidFill>
              <a:latin typeface="Arial Narrow"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dirty="0" smtClean="0"/>
              <a:t>Tell the participants: </a:t>
            </a:r>
          </a:p>
          <a:p>
            <a:pPr marL="171450" indent="-171450">
              <a:buFont typeface="Arial"/>
              <a:buChar char="•"/>
            </a:pPr>
            <a:r>
              <a:rPr lang="en-US" sz="1200" dirty="0" smtClean="0"/>
              <a:t>Use data and process information to help identify possible causes of the problem.</a:t>
            </a:r>
          </a:p>
          <a:p>
            <a:pPr marL="171450" indent="-171450">
              <a:buFont typeface="Arial"/>
              <a:buChar char="•"/>
            </a:pPr>
            <a:r>
              <a:rPr lang="en-US" sz="1200" dirty="0" smtClean="0"/>
              <a:t>Develop practical and relevant solutions</a:t>
            </a:r>
          </a:p>
          <a:p>
            <a:pPr marL="171450" indent="-171450">
              <a:buFont typeface="Arial"/>
              <a:buChar char="•"/>
            </a:pPr>
            <a:r>
              <a:rPr lang="en-US" sz="1200" dirty="0" smtClean="0"/>
              <a:t>Craft an improvement plan in preparation for piloting.</a:t>
            </a:r>
          </a:p>
          <a:p>
            <a:pPr marL="0" indent="0">
              <a:buNone/>
            </a:pPr>
            <a:endParaRPr lang="en-US" dirty="0"/>
          </a:p>
        </p:txBody>
      </p:sp>
      <p:sp>
        <p:nvSpPr>
          <p:cNvPr id="4" name="Slide Number Placeholder 3"/>
          <p:cNvSpPr>
            <a:spLocks noGrp="1"/>
          </p:cNvSpPr>
          <p:nvPr>
            <p:ph type="sldNum" sz="quarter" idx="10"/>
          </p:nvPr>
        </p:nvSpPr>
        <p:spPr/>
        <p:txBody>
          <a:bodyPr/>
          <a:lstStyle/>
          <a:p>
            <a:fld id="{8F8972C7-6C4D-1945-96B2-0D9E7993C8FB}" type="slidenum">
              <a:rPr lang="en-US" smtClean="0"/>
              <a:pPr/>
              <a:t>3</a:t>
            </a:fld>
            <a:endParaRPr lang="en-US" dirty="0"/>
          </a:p>
        </p:txBody>
      </p:sp>
    </p:spTree>
    <p:extLst>
      <p:ext uri="{BB962C8B-B14F-4D97-AF65-F5344CB8AC3E}">
        <p14:creationId xmlns="" xmlns:p14="http://schemas.microsoft.com/office/powerpoint/2010/main" val="336852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Rot="1" noChangeAspect="1" noChangeArrowheads="1" noTextEdit="1"/>
          </p:cNvSpPr>
          <p:nvPr>
            <p:ph type="sldImg"/>
          </p:nvPr>
        </p:nvSpPr>
        <p:spPr>
          <a:xfrm>
            <a:off x="858838" y="304800"/>
            <a:ext cx="5080000" cy="3810000"/>
          </a:xfrm>
          <a:ln/>
        </p:spPr>
      </p:sp>
      <p:sp>
        <p:nvSpPr>
          <p:cNvPr id="339970" name="Rectangle 3"/>
          <p:cNvSpPr>
            <a:spLocks noGrp="1" noChangeArrowheads="1"/>
          </p:cNvSpPr>
          <p:nvPr>
            <p:ph type="body" idx="1"/>
          </p:nvPr>
        </p:nvSpPr>
        <p:spPr>
          <a:xfrm>
            <a:off x="898525" y="4359275"/>
            <a:ext cx="5011738" cy="4133850"/>
          </a:xfrm>
          <a:noFill/>
          <a:ln/>
        </p:spPr>
        <p:txBody>
          <a:bodyPr wrap="none" lIns="90004" tIns="45002" rIns="90004" bIns="45002" anchor="ctr"/>
          <a:lstStyle/>
          <a:p>
            <a:pPr defTabSz="900113"/>
            <a:endParaRPr lang="en-US" sz="600" smtClean="0">
              <a:solidFill>
                <a:schemeClr val="bg1"/>
              </a:solidFill>
              <a:latin typeface="Arial Narrow"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SHOW the tools and TELL the participants:</a:t>
            </a:r>
          </a:p>
          <a:p>
            <a:r>
              <a:rPr lang="en-US" sz="1200" kern="1200" dirty="0" smtClean="0">
                <a:solidFill>
                  <a:schemeClr val="tx1"/>
                </a:solidFill>
                <a:effectLst/>
                <a:latin typeface="+mn-lt"/>
                <a:ea typeface="+mn-ea"/>
                <a:cs typeface="+mn-cs"/>
              </a:rPr>
              <a:t>These tools can be used to communicate performances ranging from an individual operation to the business in total.</a:t>
            </a:r>
          </a:p>
          <a:p>
            <a:endParaRPr lang="en-US" dirty="0"/>
          </a:p>
        </p:txBody>
      </p:sp>
      <p:sp>
        <p:nvSpPr>
          <p:cNvPr id="4" name="Slide Number Placeholder 3"/>
          <p:cNvSpPr>
            <a:spLocks noGrp="1"/>
          </p:cNvSpPr>
          <p:nvPr>
            <p:ph type="sldNum" sz="quarter" idx="10"/>
          </p:nvPr>
        </p:nvSpPr>
        <p:spPr/>
        <p:txBody>
          <a:bodyPr/>
          <a:lstStyle/>
          <a:p>
            <a:fld id="{A5823C64-5A95-6E45-9304-188518464B88}" type="slidenum">
              <a:rPr lang="en-US" smtClean="0"/>
              <a:pPr/>
              <a:t>34</a:t>
            </a:fld>
            <a:endParaRPr lang="en-US"/>
          </a:p>
        </p:txBody>
      </p:sp>
    </p:spTree>
    <p:extLst>
      <p:ext uri="{BB962C8B-B14F-4D97-AF65-F5344CB8AC3E}">
        <p14:creationId xmlns="" xmlns:p14="http://schemas.microsoft.com/office/powerpoint/2010/main" val="11007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50938" y="682625"/>
            <a:ext cx="4556125" cy="3416300"/>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Rot="1" noChangeAspect="1" noChangeArrowheads="1" noTextEdit="1"/>
          </p:cNvSpPr>
          <p:nvPr>
            <p:ph type="sldImg"/>
          </p:nvPr>
        </p:nvSpPr>
        <p:spPr>
          <a:xfrm>
            <a:off x="1150938" y="682625"/>
            <a:ext cx="4556125" cy="3416300"/>
          </a:xfrm>
          <a:ln/>
        </p:spPr>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p>
          <a:p>
            <a:r>
              <a:rPr lang="en-US" sz="1200" kern="1200" dirty="0" smtClean="0">
                <a:solidFill>
                  <a:schemeClr val="tx1"/>
                </a:solidFill>
                <a:effectLst/>
                <a:latin typeface="+mn-lt"/>
                <a:ea typeface="+mn-ea"/>
                <a:cs typeface="+mn-cs"/>
              </a:rPr>
              <a:t>Clear performance visibility allows the synchronization of all departments to achieve a common goal.</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3878263" y="-31750"/>
            <a:ext cx="2997200" cy="450850"/>
          </a:xfrm>
          <a:prstGeom prst="rect">
            <a:avLst/>
          </a:prstGeom>
          <a:noFill/>
          <a:ln w="12700">
            <a:noFill/>
            <a:miter lim="800000"/>
            <a:headEnd/>
            <a:tailEnd/>
          </a:ln>
        </p:spPr>
        <p:txBody>
          <a:bodyPr wrap="none" anchor="ctr"/>
          <a:lstStyle/>
          <a:p>
            <a:endParaRPr lang="en-US"/>
          </a:p>
        </p:txBody>
      </p:sp>
      <p:sp>
        <p:nvSpPr>
          <p:cNvPr id="351234" name="Rectangle 3"/>
          <p:cNvSpPr>
            <a:spLocks noChangeArrowheads="1"/>
          </p:cNvSpPr>
          <p:nvPr/>
        </p:nvSpPr>
        <p:spPr bwMode="auto">
          <a:xfrm>
            <a:off x="3878263" y="8721725"/>
            <a:ext cx="2997200" cy="452438"/>
          </a:xfrm>
          <a:prstGeom prst="rect">
            <a:avLst/>
          </a:prstGeom>
          <a:noFill/>
          <a:ln w="12700">
            <a:noFill/>
            <a:miter lim="800000"/>
            <a:headEnd/>
            <a:tailEnd/>
          </a:ln>
        </p:spPr>
        <p:txBody>
          <a:bodyPr lIns="18754" tIns="0" rIns="18754" bIns="0" anchor="b"/>
          <a:lstStyle/>
          <a:p>
            <a:pPr algn="r" defTabSz="876300" eaLnBrk="0" hangingPunct="0"/>
            <a:r>
              <a:rPr lang="en-US" sz="1000" i="1">
                <a:latin typeface="Times New Roman" pitchFamily="18" charset="0"/>
              </a:rPr>
              <a:t>17</a:t>
            </a:r>
          </a:p>
        </p:txBody>
      </p:sp>
      <p:sp>
        <p:nvSpPr>
          <p:cNvPr id="351235" name="Rectangle 4"/>
          <p:cNvSpPr>
            <a:spLocks noChangeArrowheads="1"/>
          </p:cNvSpPr>
          <p:nvPr/>
        </p:nvSpPr>
        <p:spPr bwMode="auto">
          <a:xfrm>
            <a:off x="-17463" y="8721725"/>
            <a:ext cx="2997201" cy="452438"/>
          </a:xfrm>
          <a:prstGeom prst="rect">
            <a:avLst/>
          </a:prstGeom>
          <a:noFill/>
          <a:ln w="12700">
            <a:noFill/>
            <a:miter lim="800000"/>
            <a:headEnd/>
            <a:tailEnd/>
          </a:ln>
        </p:spPr>
        <p:txBody>
          <a:bodyPr wrap="none" anchor="ctr"/>
          <a:lstStyle/>
          <a:p>
            <a:endParaRPr lang="en-US"/>
          </a:p>
        </p:txBody>
      </p:sp>
      <p:sp>
        <p:nvSpPr>
          <p:cNvPr id="351236" name="Rectangle 5"/>
          <p:cNvSpPr>
            <a:spLocks noChangeArrowheads="1"/>
          </p:cNvSpPr>
          <p:nvPr/>
        </p:nvSpPr>
        <p:spPr bwMode="auto">
          <a:xfrm>
            <a:off x="-17463" y="-31750"/>
            <a:ext cx="2997201" cy="450850"/>
          </a:xfrm>
          <a:prstGeom prst="rect">
            <a:avLst/>
          </a:prstGeom>
          <a:noFill/>
          <a:ln w="12700">
            <a:noFill/>
            <a:miter lim="800000"/>
            <a:headEnd/>
            <a:tailEnd/>
          </a:ln>
        </p:spPr>
        <p:txBody>
          <a:bodyPr wrap="none" anchor="ctr"/>
          <a:lstStyle/>
          <a:p>
            <a:endParaRPr lang="en-US"/>
          </a:p>
        </p:txBody>
      </p:sp>
      <p:sp>
        <p:nvSpPr>
          <p:cNvPr id="351237" name="Rectangle 6"/>
          <p:cNvSpPr>
            <a:spLocks noGrp="1" noRot="1" noChangeAspect="1" noChangeArrowheads="1" noTextEdit="1"/>
          </p:cNvSpPr>
          <p:nvPr>
            <p:ph type="sldImg"/>
          </p:nvPr>
        </p:nvSpPr>
        <p:spPr>
          <a:xfrm>
            <a:off x="1150938" y="681038"/>
            <a:ext cx="4556125" cy="3417887"/>
          </a:xfrm>
          <a:ln w="12700" cap="flat">
            <a:solidFill>
              <a:schemeClr val="tx1"/>
            </a:solidFill>
          </a:ln>
        </p:spPr>
      </p:sp>
      <p:sp>
        <p:nvSpPr>
          <p:cNvPr id="2" name="Notes Placeholder 1"/>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Response or Reaction to a Negative Display must be defined and corrective actions must be identified.</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Visual displays should regularly be updated with realistic targets.</a:t>
            </a:r>
            <a:r>
              <a:rPr lang="en-US" dirty="0" smtClean="0">
                <a:effectLst/>
              </a:rPr>
              <a:t> </a:t>
            </a:r>
          </a:p>
          <a:p>
            <a:r>
              <a:rPr lang="en-US" sz="1200" kern="1200" dirty="0" smtClean="0">
                <a:solidFill>
                  <a:schemeClr val="tx1"/>
                </a:solidFill>
                <a:effectLst/>
                <a:latin typeface="+mn-lt"/>
                <a:ea typeface="+mn-ea"/>
                <a:cs typeface="+mn-cs"/>
              </a:rPr>
              <a:t>Visuals which do not adhere to the characteristics mentioned can have a more negative impact than traditional reports.</a:t>
            </a:r>
            <a:r>
              <a:rPr lang="en-US" dirty="0" smtClean="0">
                <a:effectLst/>
              </a:rPr>
              <a:t>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Rot="1" noChangeAspect="1" noChangeArrowheads="1" noTextEdit="1"/>
          </p:cNvSpPr>
          <p:nvPr>
            <p:ph type="sldImg"/>
          </p:nvPr>
        </p:nvSpPr>
        <p:spPr>
          <a:xfrm>
            <a:off x="1209675" y="704850"/>
            <a:ext cx="4441825" cy="3330575"/>
          </a:xfrm>
          <a:ln w="12700" cap="flat">
            <a:solidFill>
              <a:schemeClr val="tx1"/>
            </a:solidFill>
          </a:ln>
        </p:spPr>
      </p:sp>
      <p:sp>
        <p:nvSpPr>
          <p:cNvPr id="353282" name="Rectangle 3"/>
          <p:cNvSpPr>
            <a:spLocks noGrp="1" noChangeArrowheads="1"/>
          </p:cNvSpPr>
          <p:nvPr>
            <p:ph type="body" idx="1"/>
          </p:nvPr>
        </p:nvSpPr>
        <p:spPr>
          <a:xfrm>
            <a:off x="923925" y="4706938"/>
            <a:ext cx="5010150" cy="3702050"/>
          </a:xfrm>
          <a:noFill/>
          <a:ln/>
        </p:spPr>
        <p:txBody>
          <a:bodyPr lIns="90640" tIns="45320" rIns="90640" bIns="45320"/>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5S.</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39</a:t>
            </a:fld>
            <a:endParaRPr lang="en-US"/>
          </a:p>
        </p:txBody>
      </p:sp>
    </p:spTree>
    <p:extLst>
      <p:ext uri="{BB962C8B-B14F-4D97-AF65-F5344CB8AC3E}">
        <p14:creationId xmlns="" xmlns:p14="http://schemas.microsoft.com/office/powerpoint/2010/main" val="110024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29" name="Rectangle 2"/>
          <p:cNvSpPr>
            <a:spLocks noGrp="1" noRot="1" noChangeAspect="1" noChangeArrowheads="1" noTextEdit="1"/>
          </p:cNvSpPr>
          <p:nvPr>
            <p:ph type="sldImg"/>
          </p:nvPr>
        </p:nvSpPr>
        <p:spPr>
          <a:xfrm>
            <a:off x="858838" y="304800"/>
            <a:ext cx="5080000" cy="3810000"/>
          </a:xfrm>
          <a:ln/>
        </p:spPr>
      </p:sp>
      <p:sp>
        <p:nvSpPr>
          <p:cNvPr id="1123330" name="Rectangle 3"/>
          <p:cNvSpPr>
            <a:spLocks noGrp="1" noChangeArrowheads="1"/>
          </p:cNvSpPr>
          <p:nvPr>
            <p:ph type="body" idx="1"/>
          </p:nvPr>
        </p:nvSpPr>
        <p:spPr>
          <a:xfrm>
            <a:off x="898525" y="4359275"/>
            <a:ext cx="5011738" cy="4133850"/>
          </a:xfrm>
          <a:noFill/>
          <a:ln/>
        </p:spPr>
        <p:txBody>
          <a:bodyPr wrap="none" lIns="90004" tIns="45002" rIns="90004" bIns="45002" anchor="ctr"/>
          <a:lstStyle/>
          <a:p>
            <a:pPr defTabSz="900113"/>
            <a:r>
              <a:rPr lang="en-US" sz="1200" kern="1200" dirty="0" smtClean="0">
                <a:solidFill>
                  <a:schemeClr val="tx1"/>
                </a:solidFill>
                <a:effectLst/>
                <a:latin typeface="+mn-lt"/>
                <a:ea typeface="+mn-ea"/>
                <a:cs typeface="+mn-cs"/>
              </a:rPr>
              <a:t>DISCUSS each 5S step.</a:t>
            </a:r>
            <a:r>
              <a:rPr lang="en-US" dirty="0" smtClean="0">
                <a:effectLst/>
              </a:rPr>
              <a:t> </a:t>
            </a:r>
            <a:endParaRPr lang="en-US" dirty="0" smtClean="0">
              <a:solidFill>
                <a:schemeClr val="bg1"/>
              </a:solidFill>
              <a:latin typeface="Arial Narrow"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7" name="Rectangle 2"/>
          <p:cNvSpPr>
            <a:spLocks noGrp="1" noRot="1" noChangeAspect="1" noChangeArrowheads="1" noTextEdit="1"/>
          </p:cNvSpPr>
          <p:nvPr>
            <p:ph type="sldImg"/>
          </p:nvPr>
        </p:nvSpPr>
        <p:spPr>
          <a:xfrm>
            <a:off x="858838" y="304800"/>
            <a:ext cx="5080000" cy="3810000"/>
          </a:xfrm>
          <a:ln/>
        </p:spPr>
      </p:sp>
      <p:sp>
        <p:nvSpPr>
          <p:cNvPr id="1125378" name="Rectangle 3"/>
          <p:cNvSpPr>
            <a:spLocks noGrp="1" noChangeArrowheads="1"/>
          </p:cNvSpPr>
          <p:nvPr>
            <p:ph type="body" idx="1"/>
          </p:nvPr>
        </p:nvSpPr>
        <p:spPr>
          <a:xfrm>
            <a:off x="898525" y="4359275"/>
            <a:ext cx="5011738" cy="4133850"/>
          </a:xfrm>
          <a:noFill/>
          <a:ln/>
        </p:spPr>
        <p:txBody>
          <a:bodyPr wrap="none" lIns="90004" tIns="45002" rIns="90004" bIns="45002" anchor="ctr"/>
          <a:lstStyle/>
          <a:p>
            <a:pPr defTabSz="900113"/>
            <a:endParaRPr lang="en-US" smtClean="0">
              <a:solidFill>
                <a:schemeClr val="bg1"/>
              </a:solidFill>
              <a:latin typeface="Arial Narrow"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Mistake Proofing.</a:t>
            </a:r>
          </a:p>
          <a:p>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44</a:t>
            </a:fld>
            <a:endParaRPr lang="en-US"/>
          </a:p>
        </p:txBody>
      </p:sp>
    </p:spTree>
    <p:extLst>
      <p:ext uri="{BB962C8B-B14F-4D97-AF65-F5344CB8AC3E}">
        <p14:creationId xmlns="" xmlns:p14="http://schemas.microsoft.com/office/powerpoint/2010/main" val="73364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 the outline slide.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5</a:t>
            </a:fld>
            <a:endParaRPr lang="en-US"/>
          </a:p>
        </p:txBody>
      </p:sp>
    </p:spTree>
    <p:extLst>
      <p:ext uri="{BB962C8B-B14F-4D97-AF65-F5344CB8AC3E}">
        <p14:creationId xmlns="" xmlns:p14="http://schemas.microsoft.com/office/powerpoint/2010/main" val="1603612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errors which can be avoided by mistake proofing, and SHOW the examples.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45</a:t>
            </a:fld>
            <a:endParaRPr lang="en-US"/>
          </a:p>
        </p:txBody>
      </p:sp>
    </p:spTree>
    <p:extLst>
      <p:ext uri="{BB962C8B-B14F-4D97-AF65-F5344CB8AC3E}">
        <p14:creationId xmlns="" xmlns:p14="http://schemas.microsoft.com/office/powerpoint/2010/main" val="2260314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Tell the participants: </a:t>
            </a:r>
          </a:p>
          <a:p>
            <a:r>
              <a:rPr lang="en-US" dirty="0" smtClean="0"/>
              <a:t>The use of experience, wisdom and ingenuity to remove opportunities for errors.</a:t>
            </a:r>
          </a:p>
          <a:p>
            <a:r>
              <a:rPr lang="en-US" dirty="0" smtClean="0"/>
              <a:t>Can involve adding a simple feature, changing operation sequence or dynamic reminders that eliminate or substantially reduce mistakes.</a:t>
            </a:r>
          </a:p>
          <a:p>
            <a:endParaRPr lang="en-US" dirty="0" smtClean="0"/>
          </a:p>
          <a:p>
            <a:r>
              <a:rPr lang="en-US" dirty="0" smtClean="0"/>
              <a:t>Can you tell what the pictures</a:t>
            </a:r>
            <a:r>
              <a:rPr lang="en-US" baseline="0" dirty="0" smtClean="0"/>
              <a:t> are trying to mistake proof?</a:t>
            </a:r>
            <a:endParaRPr lang="en-PH" dirty="0" smtClean="0"/>
          </a:p>
          <a:p>
            <a:endParaRPr lang="en-US" dirty="0"/>
          </a:p>
        </p:txBody>
      </p:sp>
      <p:sp>
        <p:nvSpPr>
          <p:cNvPr id="4" name="Slide Number Placeholder 3"/>
          <p:cNvSpPr>
            <a:spLocks noGrp="1"/>
          </p:cNvSpPr>
          <p:nvPr>
            <p:ph type="sldNum" sz="quarter" idx="10"/>
          </p:nvPr>
        </p:nvSpPr>
        <p:spPr/>
        <p:txBody>
          <a:bodyPr/>
          <a:lstStyle/>
          <a:p>
            <a:fld id="{A5823C64-5A95-6E45-9304-188518464B88}" type="slidenum">
              <a:rPr lang="en-US" smtClean="0"/>
              <a:pPr/>
              <a:t>49</a:t>
            </a:fld>
            <a:endParaRPr lang="en-US"/>
          </a:p>
        </p:txBody>
      </p:sp>
    </p:spTree>
    <p:extLst>
      <p:ext uri="{BB962C8B-B14F-4D97-AF65-F5344CB8AC3E}">
        <p14:creationId xmlns="" xmlns:p14="http://schemas.microsoft.com/office/powerpoint/2010/main" val="3410859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solutions need not be expensive or complicated.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52</a:t>
            </a:fld>
            <a:endParaRPr lang="en-US"/>
          </a:p>
        </p:txBody>
      </p:sp>
    </p:spTree>
    <p:extLst>
      <p:ext uri="{BB962C8B-B14F-4D97-AF65-F5344CB8AC3E}">
        <p14:creationId xmlns="" xmlns:p14="http://schemas.microsoft.com/office/powerpoint/2010/main" val="2811705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INTRODUCE Idea Generation.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FB37E2-7A45-744A-9B38-A90AA84A6D1D}" type="slidenum">
              <a:rPr lang="en-US" smtClean="0"/>
              <a:pPr/>
              <a:t>53</a:t>
            </a:fld>
            <a:endParaRPr lang="en-US"/>
          </a:p>
        </p:txBody>
      </p:sp>
    </p:spTree>
    <p:extLst>
      <p:ext uri="{BB962C8B-B14F-4D97-AF65-F5344CB8AC3E}">
        <p14:creationId xmlns="" xmlns:p14="http://schemas.microsoft.com/office/powerpoint/2010/main" val="2229593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69" name="Rectangle 2"/>
          <p:cNvSpPr>
            <a:spLocks noGrp="1" noRot="1" noChangeAspect="1" noChangeArrowheads="1" noTextEdit="1"/>
          </p:cNvSpPr>
          <p:nvPr>
            <p:ph type="sldImg"/>
          </p:nvPr>
        </p:nvSpPr>
        <p:spPr>
          <a:xfrm>
            <a:off x="885825" y="895350"/>
            <a:ext cx="5589588" cy="4192588"/>
          </a:xfrm>
          <a:ln/>
        </p:spPr>
      </p:sp>
      <p:sp>
        <p:nvSpPr>
          <p:cNvPr id="1517570" name="Rectangle 3"/>
          <p:cNvSpPr>
            <a:spLocks noGrp="1" noChangeArrowheads="1"/>
          </p:cNvSpPr>
          <p:nvPr>
            <p:ph type="body" idx="1"/>
          </p:nvPr>
        </p:nvSpPr>
        <p:spPr>
          <a:xfrm>
            <a:off x="901700" y="5272088"/>
            <a:ext cx="5564188" cy="3419475"/>
          </a:xfrm>
          <a:noFill/>
          <a:ln/>
        </p:spPr>
        <p:txBody>
          <a:bodyPr lIns="89913" tIns="44956" rIns="89913" bIns="44956"/>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7" name="Rectangle 2"/>
          <p:cNvSpPr>
            <a:spLocks noGrp="1" noRot="1" noChangeAspect="1" noChangeArrowheads="1" noTextEdit="1"/>
          </p:cNvSpPr>
          <p:nvPr>
            <p:ph type="sldImg"/>
          </p:nvPr>
        </p:nvSpPr>
        <p:spPr>
          <a:xfrm>
            <a:off x="885825" y="895350"/>
            <a:ext cx="5589588" cy="4192588"/>
          </a:xfrm>
          <a:ln/>
        </p:spPr>
      </p:sp>
      <p:sp>
        <p:nvSpPr>
          <p:cNvPr id="1519618" name="Rectangle 3"/>
          <p:cNvSpPr>
            <a:spLocks noGrp="1" noChangeArrowheads="1"/>
          </p:cNvSpPr>
          <p:nvPr>
            <p:ph type="body" idx="1"/>
          </p:nvPr>
        </p:nvSpPr>
        <p:spPr>
          <a:xfrm>
            <a:off x="901700" y="5272088"/>
            <a:ext cx="5564188" cy="3419475"/>
          </a:xfrm>
          <a:noFill/>
          <a:ln/>
        </p:spPr>
        <p:txBody>
          <a:bodyPr lIns="89913" tIns="44956" rIns="89913" bIns="44956"/>
          <a:lstStyle/>
          <a:p>
            <a:pPr lvl="0"/>
            <a:r>
              <a:rPr lang="en-US" sz="1200" kern="1200" dirty="0" smtClean="0">
                <a:solidFill>
                  <a:schemeClr val="tx1"/>
                </a:solidFill>
                <a:effectLst/>
                <a:latin typeface="+mn-lt"/>
                <a:ea typeface="+mn-ea"/>
                <a:cs typeface="+mn-cs"/>
              </a:rPr>
              <a:t>TELL the participants: </a:t>
            </a:r>
            <a:endParaRPr lang="en-US" sz="11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Quick and Dirty</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i="1" kern="1200" dirty="0" smtClean="0">
                <a:solidFill>
                  <a:schemeClr val="tx1"/>
                </a:solidFill>
                <a:effectLst/>
                <a:latin typeface="+mn-lt"/>
                <a:ea typeface="+mn-ea"/>
                <a:cs typeface="+mn-cs"/>
              </a:rPr>
              <a:t>Think Like a Kid</a:t>
            </a:r>
            <a:r>
              <a:rPr lang="en-US" sz="1200" kern="1200" dirty="0" smtClean="0">
                <a:solidFill>
                  <a:schemeClr val="tx1"/>
                </a:solidFill>
                <a:effectLst/>
                <a:latin typeface="+mn-lt"/>
                <a:ea typeface="+mn-ea"/>
                <a:cs typeface="+mn-cs"/>
              </a:rPr>
              <a:t>: Imagine what a six-year-old would do when faced with your challenge.</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i="1" kern="1200" dirty="0" smtClean="0">
                <a:solidFill>
                  <a:schemeClr val="tx1"/>
                </a:solidFill>
                <a:effectLst/>
                <a:latin typeface="+mn-lt"/>
                <a:ea typeface="+mn-ea"/>
                <a:cs typeface="+mn-cs"/>
              </a:rPr>
              <a:t>Challenge the Rules</a:t>
            </a:r>
            <a:r>
              <a:rPr lang="en-US" sz="1200" kern="1200" dirty="0" smtClean="0">
                <a:solidFill>
                  <a:schemeClr val="tx1"/>
                </a:solidFill>
                <a:effectLst/>
                <a:latin typeface="+mn-lt"/>
                <a:ea typeface="+mn-ea"/>
                <a:cs typeface="+mn-cs"/>
              </a:rPr>
              <a:t>: Come up with a list of rules or corporate paradigms. Break the rules.</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i="1" kern="1200" dirty="0" smtClean="0">
                <a:solidFill>
                  <a:schemeClr val="tx1"/>
                </a:solidFill>
                <a:effectLst/>
                <a:latin typeface="+mn-lt"/>
                <a:ea typeface="+mn-ea"/>
                <a:cs typeface="+mn-cs"/>
              </a:rPr>
              <a:t>Set a Deadline</a:t>
            </a:r>
            <a:r>
              <a:rPr lang="en-US" sz="1200" kern="1200" dirty="0" smtClean="0">
                <a:solidFill>
                  <a:schemeClr val="tx1"/>
                </a:solidFill>
                <a:effectLst/>
                <a:latin typeface="+mn-lt"/>
                <a:ea typeface="+mn-ea"/>
                <a:cs typeface="+mn-cs"/>
              </a:rPr>
              <a:t>: Give yourself five minutes to develop a solution that you have to stick with.</a:t>
            </a:r>
            <a:endParaRPr lang="en-US" sz="11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Get Rid of Excuses</a:t>
            </a:r>
            <a:r>
              <a:rPr lang="en-US" sz="1200" kern="1200" dirty="0" smtClean="0">
                <a:solidFill>
                  <a:schemeClr val="tx1"/>
                </a:solidFill>
                <a:effectLst/>
                <a:latin typeface="+mn-lt"/>
                <a:ea typeface="+mn-ea"/>
                <a:cs typeface="+mn-cs"/>
              </a:rPr>
              <a:t>: List and then work on removing barriers to success</a:t>
            </a:r>
          </a:p>
          <a:p>
            <a:pPr lvl="0"/>
            <a:r>
              <a:rPr lang="en-US" sz="1200" b="1" u="sng" kern="1200" dirty="0" smtClean="0">
                <a:solidFill>
                  <a:schemeClr val="tx1"/>
                </a:solidFill>
                <a:effectLst/>
                <a:latin typeface="+mn-lt"/>
                <a:ea typeface="+mn-ea"/>
                <a:cs typeface="+mn-cs"/>
              </a:rPr>
              <a:t>Short Time Investment</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Candid Comments: Catch people on location while they’re involved with your area of inquiry. Take notes on what works for them and what doesn’t, what advice they have for solving the problem, what they think would make your process better, or what they think would make your process less of a pain in the neck, more memorable, or more fun. Follow up every observation with a series of questions-- who, what, where, when, how, and, most definitely, why.</a:t>
            </a:r>
          </a:p>
          <a:p>
            <a:pPr marL="685800" lvl="1" indent="-228600">
              <a:buFont typeface="+mj-lt"/>
              <a:buAutoNum type="arabicPeriod"/>
            </a:pPr>
            <a:r>
              <a:rPr lang="en-US" sz="1200" kern="1200" dirty="0" smtClean="0">
                <a:solidFill>
                  <a:schemeClr val="tx1"/>
                </a:solidFill>
                <a:effectLst/>
                <a:latin typeface="+mn-lt"/>
                <a:ea typeface="+mn-ea"/>
                <a:cs typeface="+mn-cs"/>
              </a:rPr>
              <a:t>Musical Chairs: Look at your challenge from a different perspective, from someone else's vantage point. Start with someone who has no understanding of your task. How would they see your task? How would they react at first blush? Where would they look for answers? What would their concerns be?</a:t>
            </a:r>
          </a:p>
          <a:p>
            <a:pPr marL="685800" lvl="1" indent="-228600">
              <a:buFont typeface="+mj-lt"/>
              <a:buAutoNum type="arabicPeriod"/>
            </a:pPr>
            <a:r>
              <a:rPr lang="en-US" sz="1200" kern="1200" dirty="0" smtClean="0">
                <a:solidFill>
                  <a:schemeClr val="tx1"/>
                </a:solidFill>
                <a:effectLst/>
                <a:latin typeface="+mn-lt"/>
                <a:ea typeface="+mn-ea"/>
                <a:cs typeface="+mn-cs"/>
              </a:rPr>
              <a:t>Edison: Explore external factors that can influence your task and identify the elements of the larger world that your task is a part of. Create a diagram involving the forces, factors, requirements, constraints, and elements at work around your task. Once your system is complete and balanced, make a dramatic change to one of the forces acting on your system, creating chaos. To return to balance, modify or remove the constraints on other forces to create a new system.</a:t>
            </a:r>
          </a:p>
          <a:p>
            <a:pPr marL="685800" lvl="1" indent="-228600">
              <a:buFont typeface="+mj-lt"/>
              <a:buAutoNum type="arabicPeriod"/>
            </a:pPr>
            <a:endParaRPr lang="en-US" dirty="0" smtClean="0">
              <a:effectLs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3" name="Rectangle 2"/>
          <p:cNvSpPr>
            <a:spLocks noGrp="1" noRot="1" noChangeAspect="1" noChangeArrowheads="1" noTextEdit="1"/>
          </p:cNvSpPr>
          <p:nvPr>
            <p:ph type="sldImg"/>
          </p:nvPr>
        </p:nvSpPr>
        <p:spPr>
          <a:xfrm>
            <a:off x="885825" y="895350"/>
            <a:ext cx="5589588" cy="4192588"/>
          </a:xfrm>
          <a:ln/>
        </p:spPr>
      </p:sp>
      <p:sp>
        <p:nvSpPr>
          <p:cNvPr id="1528834" name="Rectangle 3"/>
          <p:cNvSpPr>
            <a:spLocks noGrp="1" noChangeArrowheads="1"/>
          </p:cNvSpPr>
          <p:nvPr>
            <p:ph type="body" idx="1"/>
          </p:nvPr>
        </p:nvSpPr>
        <p:spPr>
          <a:xfrm>
            <a:off x="901700" y="5272088"/>
            <a:ext cx="5564188" cy="3419475"/>
          </a:xfrm>
          <a:noFill/>
          <a:ln/>
        </p:spPr>
        <p:txBody>
          <a:bodyPr lIns="89913" tIns="44956" rIns="89913" bIns="44956"/>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future state map and how it relates to the current state map.</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58</a:t>
            </a:fld>
            <a:endParaRPr lang="en-US"/>
          </a:p>
        </p:txBody>
      </p:sp>
    </p:spTree>
    <p:extLst>
      <p:ext uri="{BB962C8B-B14F-4D97-AF65-F5344CB8AC3E}">
        <p14:creationId xmlns="" xmlns:p14="http://schemas.microsoft.com/office/powerpoint/2010/main" val="174563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future state map and how it relates to the current state map.</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59</a:t>
            </a:fld>
            <a:endParaRPr lang="en-US"/>
          </a:p>
        </p:txBody>
      </p:sp>
    </p:spTree>
    <p:extLst>
      <p:ext uri="{BB962C8B-B14F-4D97-AF65-F5344CB8AC3E}">
        <p14:creationId xmlns="" xmlns:p14="http://schemas.microsoft.com/office/powerpoint/2010/main" val="174563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Tell the participants: </a:t>
            </a:r>
          </a:p>
          <a:p>
            <a:r>
              <a:rPr lang="en-US" dirty="0" smtClean="0"/>
              <a:t>Comparing before and after maps</a:t>
            </a:r>
            <a:endParaRPr lang="en-US" dirty="0"/>
          </a:p>
        </p:txBody>
      </p:sp>
      <p:sp>
        <p:nvSpPr>
          <p:cNvPr id="4" name="Slide Number Placeholder 3"/>
          <p:cNvSpPr>
            <a:spLocks noGrp="1"/>
          </p:cNvSpPr>
          <p:nvPr>
            <p:ph type="sldNum" sz="quarter" idx="10"/>
          </p:nvPr>
        </p:nvSpPr>
        <p:spPr/>
        <p:txBody>
          <a:bodyPr/>
          <a:lstStyle/>
          <a:p>
            <a:fld id="{03FB37E2-7A45-744A-9B38-A90AA84A6D1D}" type="slidenum">
              <a:rPr lang="en-US" smtClean="0"/>
              <a:pPr/>
              <a:t>62</a:t>
            </a:fld>
            <a:endParaRPr lang="en-US"/>
          </a:p>
        </p:txBody>
      </p:sp>
    </p:spTree>
    <p:extLst>
      <p:ext uri="{BB962C8B-B14F-4D97-AF65-F5344CB8AC3E}">
        <p14:creationId xmlns="" xmlns:p14="http://schemas.microsoft.com/office/powerpoint/2010/main" val="25528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Process Simplification.</a:t>
            </a:r>
          </a:p>
          <a:p>
            <a:endParaRPr lang="en-US" dirty="0"/>
          </a:p>
        </p:txBody>
      </p:sp>
      <p:sp>
        <p:nvSpPr>
          <p:cNvPr id="4" name="Slide Number Placeholder 3"/>
          <p:cNvSpPr>
            <a:spLocks noGrp="1"/>
          </p:cNvSpPr>
          <p:nvPr>
            <p:ph type="sldNum" sz="quarter" idx="10"/>
          </p:nvPr>
        </p:nvSpPr>
        <p:spPr/>
        <p:txBody>
          <a:bodyPr/>
          <a:lstStyle/>
          <a:p>
            <a:fld id="{A5823C64-5A95-6E45-9304-188518464B88}" type="slidenum">
              <a:rPr lang="en-US" smtClean="0"/>
              <a:pPr/>
              <a:t>6</a:t>
            </a:fld>
            <a:endParaRPr lang="en-US"/>
          </a:p>
        </p:txBody>
      </p:sp>
    </p:spTree>
    <p:extLst>
      <p:ext uri="{BB962C8B-B14F-4D97-AF65-F5344CB8AC3E}">
        <p14:creationId xmlns="" xmlns:p14="http://schemas.microsoft.com/office/powerpoint/2010/main" val="294437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b="1" kern="1200" dirty="0" smtClean="0">
                <a:solidFill>
                  <a:schemeClr val="tx1"/>
                </a:solidFill>
                <a:effectLst/>
                <a:latin typeface="+mn-lt"/>
                <a:ea typeface="+mn-ea"/>
                <a:cs typeface="+mn-cs"/>
              </a:rPr>
              <a:t>Process Simplification</a:t>
            </a:r>
            <a:r>
              <a:rPr lang="en-US" sz="1200" kern="1200" dirty="0" smtClean="0">
                <a:solidFill>
                  <a:schemeClr val="tx1"/>
                </a:solidFill>
                <a:effectLst/>
                <a:latin typeface="+mn-lt"/>
                <a:ea typeface="+mn-ea"/>
                <a:cs typeface="+mn-cs"/>
              </a:rPr>
              <a:t> is a process design technique that allows us to make a process more manageable by dividing it into relatively simple tasks. Every task is then carefully observed to detect and remove redundant or wasteful actions. It also allows us to estimate the precise time necessary for implementing corrections.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technique aims to design and plan a process in a manner that is least expensive and consistent with the process’s objectives.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823C64-5A95-6E45-9304-188518464B88}" type="slidenum">
              <a:rPr lang="en-US" smtClean="0"/>
              <a:pPr/>
              <a:t>7</a:t>
            </a:fld>
            <a:endParaRPr lang="en-US"/>
          </a:p>
        </p:txBody>
      </p:sp>
    </p:spTree>
    <p:extLst>
      <p:ext uri="{BB962C8B-B14F-4D97-AF65-F5344CB8AC3E}">
        <p14:creationId xmlns="" xmlns:p14="http://schemas.microsoft.com/office/powerpoint/2010/main" val="379946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 </a:t>
            </a:r>
          </a:p>
          <a:p>
            <a:r>
              <a:rPr lang="en-US" sz="1200" kern="1200" dirty="0" smtClean="0">
                <a:solidFill>
                  <a:schemeClr val="tx1"/>
                </a:solidFill>
                <a:effectLst/>
                <a:latin typeface="+mn-lt"/>
                <a:ea typeface="+mn-ea"/>
                <a:cs typeface="+mn-cs"/>
              </a:rPr>
              <a:t>The simplification of a process allows us to reach greater productivity through the reduced use of mental and/or physical employee effort. Productivity improvements also result from the minimization of money and time involved in the process. Employees do more simplified jobs with greater performance through simplification and continuous improvement.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Meanwhile, the process remains true to its original objectives. Only the process’s structure and resources are changed in order to reach</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823C64-5A95-6E45-9304-188518464B88}" type="slidenum">
              <a:rPr lang="en-US" smtClean="0"/>
              <a:pPr/>
              <a:t>8</a:t>
            </a:fld>
            <a:endParaRPr lang="en-US"/>
          </a:p>
        </p:txBody>
      </p:sp>
    </p:spTree>
    <p:extLst>
      <p:ext uri="{BB962C8B-B14F-4D97-AF65-F5344CB8AC3E}">
        <p14:creationId xmlns="" xmlns:p14="http://schemas.microsoft.com/office/powerpoint/2010/main" val="199189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u="sng" kern="1200" dirty="0" smtClean="0">
                <a:solidFill>
                  <a:schemeClr val="tx1"/>
                </a:solidFill>
                <a:effectLst/>
                <a:latin typeface="+mn-lt"/>
                <a:ea typeface="+mn-ea"/>
                <a:cs typeface="+mn-cs"/>
              </a:rPr>
              <a:t>Customer Value</a:t>
            </a:r>
            <a:r>
              <a:rPr lang="en-US" sz="1200" kern="1200" dirty="0" smtClean="0">
                <a:solidFill>
                  <a:schemeClr val="tx1"/>
                </a:solidFill>
                <a:effectLst/>
                <a:latin typeface="+mn-lt"/>
                <a:ea typeface="+mn-ea"/>
                <a:cs typeface="+mn-cs"/>
              </a:rPr>
              <a:t>:  A task or activity for which the customer would be willing to pay.</a:t>
            </a:r>
          </a:p>
          <a:p>
            <a:r>
              <a:rPr lang="en-US" sz="1200" u="sng" kern="1200" dirty="0" smtClean="0">
                <a:solidFill>
                  <a:schemeClr val="tx1"/>
                </a:solidFill>
                <a:effectLst/>
                <a:latin typeface="+mn-lt"/>
                <a:ea typeface="+mn-ea"/>
                <a:cs typeface="+mn-cs"/>
              </a:rPr>
              <a:t>Business Value</a:t>
            </a:r>
            <a:r>
              <a:rPr lang="en-US" sz="1200" kern="1200" dirty="0" smtClean="0">
                <a:solidFill>
                  <a:schemeClr val="tx1"/>
                </a:solidFill>
                <a:effectLst/>
                <a:latin typeface="+mn-lt"/>
                <a:ea typeface="+mn-ea"/>
                <a:cs typeface="+mn-cs"/>
              </a:rPr>
              <a:t>:  A task that is required to build a window but for which the customer is not willing to pay.</a:t>
            </a:r>
          </a:p>
          <a:p>
            <a:r>
              <a:rPr lang="en-US" sz="1200" u="sng" kern="1200" dirty="0" smtClean="0">
                <a:solidFill>
                  <a:schemeClr val="tx1"/>
                </a:solidFill>
                <a:effectLst/>
                <a:latin typeface="+mn-lt"/>
                <a:ea typeface="+mn-ea"/>
                <a:cs typeface="+mn-cs"/>
              </a:rPr>
              <a:t>Non-Value Add (WASTE)</a:t>
            </a:r>
            <a:r>
              <a:rPr lang="en-US" sz="1200" kern="1200" dirty="0" smtClean="0">
                <a:solidFill>
                  <a:schemeClr val="tx1"/>
                </a:solidFill>
                <a:effectLst/>
                <a:latin typeface="+mn-lt"/>
                <a:ea typeface="+mn-ea"/>
                <a:cs typeface="+mn-cs"/>
              </a:rPr>
              <a:t>: A task that is not required and should be eliminated.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823C64-5A95-6E45-9304-188518464B88}" type="slidenum">
              <a:rPr lang="en-US" smtClean="0"/>
              <a:pPr/>
              <a:t>9</a:t>
            </a:fld>
            <a:endParaRPr lang="en-US"/>
          </a:p>
        </p:txBody>
      </p:sp>
    </p:spTree>
    <p:extLst>
      <p:ext uri="{BB962C8B-B14F-4D97-AF65-F5344CB8AC3E}">
        <p14:creationId xmlns="" xmlns:p14="http://schemas.microsoft.com/office/powerpoint/2010/main" val="365440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TELL the participants:</a:t>
            </a:r>
          </a:p>
          <a:p>
            <a:r>
              <a:rPr lang="en-US" sz="1200" kern="1200" dirty="0" smtClean="0">
                <a:solidFill>
                  <a:schemeClr val="tx1"/>
                </a:solidFill>
                <a:effectLst/>
                <a:latin typeface="+mn-lt"/>
                <a:ea typeface="+mn-ea"/>
                <a:cs typeface="+mn-cs"/>
              </a:rPr>
              <a:t>Customers define what is of value in your value creation process.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823C64-5A95-6E45-9304-188518464B88}" type="slidenum">
              <a:rPr lang="en-US" smtClean="0"/>
              <a:pPr/>
              <a:t>10</a:t>
            </a:fld>
            <a:endParaRPr lang="en-US"/>
          </a:p>
        </p:txBody>
      </p:sp>
    </p:spTree>
    <p:extLst>
      <p:ext uri="{BB962C8B-B14F-4D97-AF65-F5344CB8AC3E}">
        <p14:creationId xmlns="" xmlns:p14="http://schemas.microsoft.com/office/powerpoint/2010/main" val="315430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Activities that do not add value to the output or the service may include: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Defects, errors, omissions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Preparation/ setup, control/ inspection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Over-production, processing, inventory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Transporting, motion, waiting, delay</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Some tasks, especially those with business values like inspection, are necessary but not directly of value to the customer. The challenge is how to inspect without having to "inspect" (hint: suggest poke yoke or mistake proofing which are topics to be discussed later).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823C64-5A95-6E45-9304-188518464B88}" type="slidenum">
              <a:rPr lang="en-US" smtClean="0"/>
              <a:pPr/>
              <a:t>11</a:t>
            </a:fld>
            <a:endParaRPr lang="en-US"/>
          </a:p>
        </p:txBody>
      </p:sp>
    </p:spTree>
    <p:extLst>
      <p:ext uri="{BB962C8B-B14F-4D97-AF65-F5344CB8AC3E}">
        <p14:creationId xmlns="" xmlns:p14="http://schemas.microsoft.com/office/powerpoint/2010/main" val="1393294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76600" y="3352800"/>
            <a:ext cx="5257800" cy="1752600"/>
          </a:xfrm>
        </p:spPr>
        <p:txBody>
          <a:bodyPr>
            <a:noAutofit/>
          </a:bodyPr>
          <a:lstStyle>
            <a:lvl1pPr algn="r">
              <a:defRPr sz="5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5257800"/>
            <a:ext cx="6400800" cy="762000"/>
          </a:xfrm>
        </p:spPr>
        <p:txBody>
          <a:bodyPr>
            <a:normAutofit/>
          </a:bodyPr>
          <a:lstStyle>
            <a:lvl1pPr marL="0" indent="0" algn="r">
              <a:buNone/>
              <a:defRPr sz="2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pic>
        <p:nvPicPr>
          <p:cNvPr id="7" name="Picture 2" descr="E:\Abigail Godoy\DepEd Style Guide\DepEd Seal_small.png"/>
          <p:cNvPicPr>
            <a:picLocks noChangeAspect="1" noChangeArrowheads="1"/>
          </p:cNvPicPr>
          <p:nvPr userDrawn="1"/>
        </p:nvPicPr>
        <p:blipFill>
          <a:blip r:embed="rId3" cstate="print"/>
          <a:srcRect/>
          <a:stretch>
            <a:fillRect/>
          </a:stretch>
        </p:blipFill>
        <p:spPr bwMode="auto">
          <a:xfrm>
            <a:off x="5638800" y="612799"/>
            <a:ext cx="2615046" cy="2587601"/>
          </a:xfrm>
          <a:prstGeom prst="rect">
            <a:avLst/>
          </a:prstGeom>
          <a:noFill/>
        </p:spPr>
      </p:pic>
    </p:spTree>
    <p:extLst>
      <p:ext uri="{BB962C8B-B14F-4D97-AF65-F5344CB8AC3E}">
        <p14:creationId xmlns="" xmlns:p14="http://schemas.microsoft.com/office/powerpoint/2010/main" val="21085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58098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3523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6934200" cy="1143000"/>
          </a:xfrm>
        </p:spPr>
        <p:txBody>
          <a:bodyPr>
            <a:noAutofit/>
          </a:bodyPr>
          <a:lstStyle>
            <a:lvl1pPr algn="l">
              <a:defRPr sz="4400" b="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69793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2BB9-3F86-4823-9A8F-6A16970CA7F2}" type="slidenum">
              <a:rPr lang="en-US" smtClean="0"/>
              <a:pPr/>
              <a:t>‹#›</a:t>
            </a:fld>
            <a:endParaRPr lang="en-US"/>
          </a:p>
        </p:txBody>
      </p:sp>
      <p:sp>
        <p:nvSpPr>
          <p:cNvPr id="7" name="Rectangle 6"/>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001134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2BB9-3F86-4823-9A8F-6A16970CA7F2}" type="slidenum">
              <a:rPr lang="en-US" smtClean="0"/>
              <a:pPr/>
              <a:t>‹#›</a:t>
            </a:fld>
            <a:endParaRPr lang="en-US"/>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490792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51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51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2BB9-3F86-4823-9A8F-6A16970CA7F2}" type="slidenum">
              <a:rPr lang="en-US" smtClean="0"/>
              <a:pPr/>
              <a:t>‹#›</a:t>
            </a:fld>
            <a:endParaRPr lang="en-US"/>
          </a:p>
        </p:txBody>
      </p:sp>
      <p:sp>
        <p:nvSpPr>
          <p:cNvPr id="10" name="Rectangle 9"/>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8247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lgn="l">
              <a:defRPr>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2BB9-3F86-4823-9A8F-6A16970CA7F2}" type="slidenum">
              <a:rPr lang="en-US" smtClean="0"/>
              <a:pPr/>
              <a:t>‹#›</a:t>
            </a:fld>
            <a:endParaRPr lang="en-US"/>
          </a:p>
        </p:txBody>
      </p:sp>
      <p:sp>
        <p:nvSpPr>
          <p:cNvPr id="6" name="Rectangle 5"/>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50614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2BB9-3F86-4823-9A8F-6A16970CA7F2}" type="slidenum">
              <a:rPr lang="en-US" smtClean="0"/>
              <a:pPr/>
              <a:t>‹#›</a:t>
            </a:fld>
            <a:endParaRPr lang="en-US"/>
          </a:p>
        </p:txBody>
      </p:sp>
      <p:sp>
        <p:nvSpPr>
          <p:cNvPr id="5" name="Rectangle 4"/>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9326655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2BB9-3F86-4823-9A8F-6A16970CA7F2}" type="slidenum">
              <a:rPr lang="en-US" smtClean="0"/>
              <a:pPr/>
              <a:t>‹#›</a:t>
            </a:fld>
            <a:endParaRPr lang="en-US"/>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557318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568DF-675E-41BA-8AE0-E18A36D6F405}"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2BB9-3F86-4823-9A8F-6A16970CA7F2}" type="slidenum">
              <a:rPr lang="en-US" smtClean="0"/>
              <a:pPr/>
              <a:t>‹#›</a:t>
            </a:fld>
            <a:endParaRPr lang="en-US"/>
          </a:p>
        </p:txBody>
      </p:sp>
      <p:sp>
        <p:nvSpPr>
          <p:cNvPr id="8" name="Rectangle 7"/>
          <p:cNvSpPr/>
          <p:nvPr userDrawn="1"/>
        </p:nvSpPr>
        <p:spPr>
          <a:xfrm>
            <a:off x="7027334" y="0"/>
            <a:ext cx="2116666" cy="183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070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568DF-675E-41BA-8AE0-E18A36D6F405}" type="datetimeFigureOut">
              <a:rPr lang="en-US" smtClean="0"/>
              <a:pPr/>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02BB9-3F86-4823-9A8F-6A16970CA7F2}" type="slidenum">
              <a:rPr lang="en-US" smtClean="0"/>
              <a:pPr/>
              <a:t>‹#›</a:t>
            </a:fld>
            <a:endParaRPr lang="en-US"/>
          </a:p>
        </p:txBody>
      </p:sp>
    </p:spTree>
    <p:extLst>
      <p:ext uri="{BB962C8B-B14F-4D97-AF65-F5344CB8AC3E}">
        <p14:creationId xmlns="" xmlns:p14="http://schemas.microsoft.com/office/powerpoint/2010/main" val="27288325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3.bp.blogspot.com/-AMF4tqEBKqA/TscCmxXQbII/AAAAAAAABBg/DjID_Ksj6bI/s1600/DSC00035.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540238" y="4691784"/>
            <a:ext cx="6337437" cy="1752600"/>
          </a:xfrm>
        </p:spPr>
        <p:txBody>
          <a:bodyPr/>
          <a:lstStyle/>
          <a:p>
            <a:r>
              <a:rPr lang="en-US" sz="4400" dirty="0" smtClean="0"/>
              <a:t>Step 6: Generating Solutions</a:t>
            </a:r>
            <a:endParaRPr lang="en-US" sz="4400" dirty="0"/>
          </a:p>
        </p:txBody>
      </p:sp>
      <p:sp>
        <p:nvSpPr>
          <p:cNvPr id="7" name="Subtitle 2"/>
          <p:cNvSpPr>
            <a:spLocks noGrp="1"/>
          </p:cNvSpPr>
          <p:nvPr>
            <p:ph type="subTitle" idx="1"/>
          </p:nvPr>
        </p:nvSpPr>
        <p:spPr>
          <a:xfrm>
            <a:off x="2476875" y="3929784"/>
            <a:ext cx="6400800" cy="762000"/>
          </a:xfrm>
        </p:spPr>
        <p:txBody>
          <a:bodyPr/>
          <a:lstStyle/>
          <a:p>
            <a:r>
              <a:rPr lang="en-US" dirty="0" smtClean="0"/>
              <a:t>Stage 2: Analyze</a:t>
            </a:r>
            <a:endParaRPr lang="en-US" dirty="0"/>
          </a:p>
        </p:txBody>
      </p:sp>
      <p:pic>
        <p:nvPicPr>
          <p:cNvPr id="2" name="Picture 1" descr="6-develop-solutions.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649585" y="587236"/>
            <a:ext cx="2640058" cy="2640058"/>
          </a:xfrm>
          <a:prstGeom prst="rect">
            <a:avLst/>
          </a:prstGeom>
        </p:spPr>
      </p:pic>
    </p:spTree>
    <p:extLst>
      <p:ext uri="{BB962C8B-B14F-4D97-AF65-F5344CB8AC3E}">
        <p14:creationId xmlns="" xmlns:p14="http://schemas.microsoft.com/office/powerpoint/2010/main" val="4208181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t>
            </a:r>
            <a:r>
              <a:rPr lang="en-US" dirty="0"/>
              <a:t>Adding Activities</a:t>
            </a:r>
          </a:p>
        </p:txBody>
      </p:sp>
      <p:sp>
        <p:nvSpPr>
          <p:cNvPr id="3" name="Content Placeholder 2"/>
          <p:cNvSpPr>
            <a:spLocks noGrp="1"/>
          </p:cNvSpPr>
          <p:nvPr>
            <p:ph idx="1"/>
          </p:nvPr>
        </p:nvSpPr>
        <p:spPr/>
        <p:txBody>
          <a:bodyPr>
            <a:normAutofit/>
          </a:bodyPr>
          <a:lstStyle/>
          <a:p>
            <a:r>
              <a:rPr lang="en-US" sz="3200" dirty="0" smtClean="0"/>
              <a:t>Value </a:t>
            </a:r>
            <a:r>
              <a:rPr lang="en-US" sz="3200" dirty="0"/>
              <a:t>adding activities should meet three criteria:</a:t>
            </a:r>
          </a:p>
          <a:p>
            <a:pPr lvl="1"/>
            <a:r>
              <a:rPr lang="en-US" sz="2800" dirty="0"/>
              <a:t>The customer must be willing to pay</a:t>
            </a:r>
          </a:p>
          <a:p>
            <a:pPr lvl="1"/>
            <a:r>
              <a:rPr lang="en-US" sz="2800" dirty="0"/>
              <a:t>The activity must transform the product or service in some way</a:t>
            </a:r>
          </a:p>
          <a:p>
            <a:pPr lvl="1"/>
            <a:r>
              <a:rPr lang="en-US" sz="2800" dirty="0"/>
              <a:t>The activity must be done correctly the first </a:t>
            </a:r>
            <a:r>
              <a:rPr lang="en-US" sz="2800" dirty="0" smtClean="0"/>
              <a:t>time</a:t>
            </a:r>
            <a:endParaRPr lang="en-US" sz="2800" dirty="0"/>
          </a:p>
        </p:txBody>
      </p:sp>
      <p:sp>
        <p:nvSpPr>
          <p:cNvPr id="4" name="TextBox 3"/>
          <p:cNvSpPr txBox="1"/>
          <p:nvPr/>
        </p:nvSpPr>
        <p:spPr>
          <a:xfrm>
            <a:off x="8165432" y="6464968"/>
            <a:ext cx="753979"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spTree>
    <p:extLst>
      <p:ext uri="{BB962C8B-B14F-4D97-AF65-F5344CB8AC3E}">
        <p14:creationId xmlns="" xmlns:p14="http://schemas.microsoft.com/office/powerpoint/2010/main" val="171992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Non </a:t>
            </a:r>
            <a:r>
              <a:rPr lang="en-US" dirty="0"/>
              <a:t>Value Adding Activities</a:t>
            </a:r>
          </a:p>
        </p:txBody>
      </p:sp>
      <p:sp>
        <p:nvSpPr>
          <p:cNvPr id="3" name="Content Placeholder 2"/>
          <p:cNvSpPr>
            <a:spLocks noGrp="1"/>
          </p:cNvSpPr>
          <p:nvPr>
            <p:ph idx="1"/>
          </p:nvPr>
        </p:nvSpPr>
        <p:spPr/>
        <p:txBody>
          <a:bodyPr>
            <a:normAutofit/>
          </a:bodyPr>
          <a:lstStyle/>
          <a:p>
            <a:r>
              <a:rPr lang="en-US" sz="4400" dirty="0"/>
              <a:t>It is not essential to produce an output or render the service</a:t>
            </a:r>
            <a:r>
              <a:rPr lang="en-US" sz="4400" dirty="0" smtClean="0"/>
              <a:t>.</a:t>
            </a:r>
            <a:endParaRPr lang="en-US" sz="4400" dirty="0"/>
          </a:p>
        </p:txBody>
      </p:sp>
      <p:sp>
        <p:nvSpPr>
          <p:cNvPr id="4" name="TextBox 3"/>
          <p:cNvSpPr txBox="1"/>
          <p:nvPr/>
        </p:nvSpPr>
        <p:spPr>
          <a:xfrm>
            <a:off x="8261684" y="6432884"/>
            <a:ext cx="882316" cy="369332"/>
          </a:xfrm>
          <a:prstGeom prst="rect">
            <a:avLst/>
          </a:prstGeom>
          <a:noFill/>
        </p:spPr>
        <p:txBody>
          <a:bodyPr wrap="square" rtlCol="0">
            <a:spAutoFit/>
          </a:bodyPr>
          <a:lstStyle/>
          <a:p>
            <a:r>
              <a:rPr lang="en-US" dirty="0" smtClean="0">
                <a:solidFill>
                  <a:schemeClr val="bg1"/>
                </a:solidFill>
              </a:rPr>
              <a:t>11</a:t>
            </a:r>
            <a:endParaRPr lang="en-US" dirty="0">
              <a:solidFill>
                <a:schemeClr val="bg1"/>
              </a:solidFill>
            </a:endParaRPr>
          </a:p>
        </p:txBody>
      </p:sp>
    </p:spTree>
    <p:extLst>
      <p:ext uri="{BB962C8B-B14F-4D97-AF65-F5344CB8AC3E}">
        <p14:creationId xmlns="" xmlns:p14="http://schemas.microsoft.com/office/powerpoint/2010/main" val="247470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511567" y="557489"/>
            <a:ext cx="8255385" cy="1453601"/>
          </a:xfrm>
        </p:spPr>
        <p:txBody>
          <a:bodyPr>
            <a:normAutofit/>
          </a:bodyPr>
          <a:lstStyle/>
          <a:p>
            <a:r>
              <a:rPr lang="en-US" dirty="0" smtClean="0"/>
              <a:t>Samples of VA and NVA</a:t>
            </a:r>
          </a:p>
        </p:txBody>
      </p:sp>
      <p:sp>
        <p:nvSpPr>
          <p:cNvPr id="55298" name="Rectangle 3"/>
          <p:cNvSpPr>
            <a:spLocks noChangeArrowheads="1"/>
          </p:cNvSpPr>
          <p:nvPr/>
        </p:nvSpPr>
        <p:spPr bwMode="auto">
          <a:xfrm>
            <a:off x="874713" y="2599011"/>
            <a:ext cx="3473450" cy="3900488"/>
          </a:xfrm>
          <a:prstGeom prst="rect">
            <a:avLst/>
          </a:prstGeom>
          <a:ln>
            <a:solidFill>
              <a:schemeClr val="tx2">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marL="398463" indent="-166688" eaLnBrk="0" hangingPunct="0">
              <a:lnSpc>
                <a:spcPct val="105000"/>
              </a:lnSpc>
              <a:buFontTx/>
              <a:buChar char="•"/>
            </a:pPr>
            <a:r>
              <a:rPr lang="en-US" dirty="0">
                <a:latin typeface="Times New Roman" pitchFamily="18" charset="0"/>
              </a:rPr>
              <a:t>Discussion of lessons</a:t>
            </a:r>
          </a:p>
          <a:p>
            <a:pPr marL="398463" indent="-166688" eaLnBrk="0" hangingPunct="0">
              <a:lnSpc>
                <a:spcPct val="105000"/>
              </a:lnSpc>
              <a:buFontTx/>
              <a:buChar char="•"/>
            </a:pPr>
            <a:r>
              <a:rPr lang="en-US" dirty="0">
                <a:latin typeface="Times New Roman" pitchFamily="18" charset="0"/>
              </a:rPr>
              <a:t>Evaluation of students</a:t>
            </a:r>
          </a:p>
          <a:p>
            <a:pPr marL="398463" indent="-166688" eaLnBrk="0" hangingPunct="0">
              <a:lnSpc>
                <a:spcPct val="105000"/>
              </a:lnSpc>
              <a:buFontTx/>
              <a:buChar char="•"/>
            </a:pPr>
            <a:r>
              <a:rPr lang="en-US" dirty="0">
                <a:latin typeface="Times New Roman" pitchFamily="18" charset="0"/>
              </a:rPr>
              <a:t>Recitation</a:t>
            </a:r>
          </a:p>
          <a:p>
            <a:pPr marL="398463" indent="-166688" eaLnBrk="0" hangingPunct="0">
              <a:lnSpc>
                <a:spcPct val="105000"/>
              </a:lnSpc>
              <a:buFontTx/>
              <a:buChar char="•"/>
            </a:pPr>
            <a:r>
              <a:rPr lang="en-US" dirty="0">
                <a:latin typeface="Times New Roman" pitchFamily="18" charset="0"/>
              </a:rPr>
              <a:t>Writing the lesson </a:t>
            </a:r>
            <a:r>
              <a:rPr lang="en-US" dirty="0" smtClean="0">
                <a:latin typeface="Times New Roman" pitchFamily="18" charset="0"/>
              </a:rPr>
              <a:t>plan</a:t>
            </a:r>
            <a:endParaRPr lang="en-US" sz="1800" dirty="0" smtClean="0">
              <a:latin typeface="Times New Roman" pitchFamily="18" charset="0"/>
            </a:endParaRPr>
          </a:p>
          <a:p>
            <a:pPr marL="398463" indent="-166688" eaLnBrk="0" hangingPunct="0">
              <a:lnSpc>
                <a:spcPct val="105000"/>
              </a:lnSpc>
              <a:buFontTx/>
              <a:buChar char="•"/>
            </a:pPr>
            <a:r>
              <a:rPr lang="en-US" sz="1800" dirty="0" smtClean="0">
                <a:latin typeface="Times New Roman" pitchFamily="18" charset="0"/>
              </a:rPr>
              <a:t>Entering </a:t>
            </a:r>
            <a:r>
              <a:rPr lang="en-US" sz="1800" dirty="0">
                <a:latin typeface="Times New Roman" pitchFamily="18" charset="0"/>
              </a:rPr>
              <a:t>order</a:t>
            </a:r>
          </a:p>
          <a:p>
            <a:pPr marL="398463" indent="-166688" eaLnBrk="0" hangingPunct="0">
              <a:lnSpc>
                <a:spcPct val="105000"/>
              </a:lnSpc>
              <a:buFontTx/>
              <a:buChar char="•"/>
            </a:pPr>
            <a:r>
              <a:rPr lang="en-US" sz="1800" dirty="0">
                <a:latin typeface="Times New Roman" pitchFamily="18" charset="0"/>
              </a:rPr>
              <a:t>Ordering materials</a:t>
            </a:r>
          </a:p>
          <a:p>
            <a:pPr marL="398463" indent="-166688" eaLnBrk="0" hangingPunct="0">
              <a:lnSpc>
                <a:spcPct val="105000"/>
              </a:lnSpc>
              <a:buFontTx/>
              <a:buChar char="•"/>
            </a:pPr>
            <a:r>
              <a:rPr lang="en-US" sz="1800" dirty="0">
                <a:latin typeface="Times New Roman" pitchFamily="18" charset="0"/>
              </a:rPr>
              <a:t>Preparing drawing</a:t>
            </a:r>
          </a:p>
          <a:p>
            <a:pPr marL="398463" indent="-166688" eaLnBrk="0" hangingPunct="0">
              <a:lnSpc>
                <a:spcPct val="105000"/>
              </a:lnSpc>
              <a:buFontTx/>
              <a:buChar char="•"/>
            </a:pPr>
            <a:r>
              <a:rPr lang="en-US" sz="1800" dirty="0">
                <a:latin typeface="Times New Roman" pitchFamily="18" charset="0"/>
              </a:rPr>
              <a:t>Assembling</a:t>
            </a:r>
          </a:p>
          <a:p>
            <a:pPr marL="398463" indent="-166688" eaLnBrk="0" hangingPunct="0">
              <a:lnSpc>
                <a:spcPct val="105000"/>
              </a:lnSpc>
              <a:buFontTx/>
              <a:buChar char="•"/>
            </a:pPr>
            <a:r>
              <a:rPr lang="en-US" sz="1800" dirty="0">
                <a:latin typeface="Times New Roman" pitchFamily="18" charset="0"/>
              </a:rPr>
              <a:t>Legally mandated testing</a:t>
            </a:r>
          </a:p>
          <a:p>
            <a:pPr marL="398463" indent="-166688" eaLnBrk="0" hangingPunct="0">
              <a:lnSpc>
                <a:spcPct val="105000"/>
              </a:lnSpc>
              <a:buFontTx/>
              <a:buChar char="•"/>
            </a:pPr>
            <a:r>
              <a:rPr lang="en-US" sz="1800" dirty="0">
                <a:latin typeface="Times New Roman" pitchFamily="18" charset="0"/>
              </a:rPr>
              <a:t>Packaging</a:t>
            </a:r>
          </a:p>
          <a:p>
            <a:pPr marL="398463" indent="-166688" eaLnBrk="0" hangingPunct="0">
              <a:lnSpc>
                <a:spcPct val="105000"/>
              </a:lnSpc>
              <a:buFontTx/>
              <a:buChar char="•"/>
            </a:pPr>
            <a:r>
              <a:rPr lang="en-US" sz="1800" dirty="0">
                <a:latin typeface="Times New Roman" pitchFamily="18" charset="0"/>
              </a:rPr>
              <a:t>Shipping to </a:t>
            </a:r>
            <a:r>
              <a:rPr lang="en-US" sz="1800" dirty="0" smtClean="0">
                <a:latin typeface="Times New Roman" pitchFamily="18" charset="0"/>
              </a:rPr>
              <a:t>customer</a:t>
            </a:r>
          </a:p>
          <a:p>
            <a:pPr marL="398463" indent="-166688" eaLnBrk="0" hangingPunct="0">
              <a:lnSpc>
                <a:spcPct val="105000"/>
              </a:lnSpc>
            </a:pPr>
            <a:endParaRPr lang="en-US" sz="1800" dirty="0">
              <a:latin typeface="Times New Roman" pitchFamily="18" charset="0"/>
            </a:endParaRPr>
          </a:p>
        </p:txBody>
      </p:sp>
      <p:sp>
        <p:nvSpPr>
          <p:cNvPr id="55299" name="Rectangle 4"/>
          <p:cNvSpPr>
            <a:spLocks noChangeArrowheads="1"/>
          </p:cNvSpPr>
          <p:nvPr/>
        </p:nvSpPr>
        <p:spPr bwMode="auto">
          <a:xfrm>
            <a:off x="4841875" y="2586311"/>
            <a:ext cx="3463925" cy="3913188"/>
          </a:xfrm>
          <a:prstGeom prst="rect">
            <a:avLst/>
          </a:prstGeom>
          <a:noFill/>
          <a:ln w="9525">
            <a:solidFill>
              <a:srgbClr val="000099"/>
            </a:solidFill>
            <a:miter lim="800000"/>
            <a:headEnd/>
            <a:tailEnd/>
          </a:ln>
        </p:spPr>
        <p:txBody>
          <a:bodyPr wrap="none"/>
          <a:lstStyle/>
          <a:p>
            <a:pPr marL="398463" indent="-166688" eaLnBrk="0" hangingPunct="0">
              <a:lnSpc>
                <a:spcPct val="105000"/>
              </a:lnSpc>
              <a:buFontTx/>
              <a:buChar char="•"/>
            </a:pPr>
            <a:r>
              <a:rPr lang="en-US" sz="1800" dirty="0">
                <a:latin typeface="Times New Roman" pitchFamily="18" charset="0"/>
              </a:rPr>
              <a:t>Waiting</a:t>
            </a:r>
          </a:p>
          <a:p>
            <a:pPr marL="398463" indent="-166688" eaLnBrk="0" hangingPunct="0">
              <a:lnSpc>
                <a:spcPct val="105000"/>
              </a:lnSpc>
              <a:buFontTx/>
              <a:buChar char="•"/>
            </a:pPr>
            <a:r>
              <a:rPr lang="en-US" sz="1800" dirty="0">
                <a:latin typeface="Times New Roman" pitchFamily="18" charset="0"/>
              </a:rPr>
              <a:t>Storing</a:t>
            </a:r>
          </a:p>
          <a:p>
            <a:pPr marL="398463" indent="-166688" eaLnBrk="0" hangingPunct="0">
              <a:lnSpc>
                <a:spcPct val="105000"/>
              </a:lnSpc>
              <a:buFontTx/>
              <a:buChar char="•"/>
            </a:pPr>
            <a:r>
              <a:rPr lang="en-US" sz="1800" dirty="0" smtClean="0">
                <a:latin typeface="Times New Roman" pitchFamily="18" charset="0"/>
              </a:rPr>
              <a:t>Counting</a:t>
            </a:r>
            <a:endParaRPr lang="en-US" sz="1800" dirty="0">
              <a:latin typeface="Times New Roman" pitchFamily="18" charset="0"/>
            </a:endParaRPr>
          </a:p>
          <a:p>
            <a:pPr marL="398463" indent="-166688" eaLnBrk="0" hangingPunct="0">
              <a:lnSpc>
                <a:spcPct val="105000"/>
              </a:lnSpc>
              <a:buFontTx/>
              <a:buChar char="•"/>
            </a:pPr>
            <a:r>
              <a:rPr lang="en-US" sz="1800" dirty="0" smtClean="0">
                <a:latin typeface="Times New Roman" pitchFamily="18" charset="0"/>
              </a:rPr>
              <a:t>Recording</a:t>
            </a:r>
            <a:endParaRPr lang="en-US" sz="1800" dirty="0">
              <a:latin typeface="Times New Roman" pitchFamily="18" charset="0"/>
            </a:endParaRPr>
          </a:p>
          <a:p>
            <a:pPr marL="398463" indent="-166688" eaLnBrk="0" hangingPunct="0">
              <a:lnSpc>
                <a:spcPct val="105000"/>
              </a:lnSpc>
              <a:buFontTx/>
              <a:buChar char="•"/>
            </a:pPr>
            <a:r>
              <a:rPr lang="en-US" sz="1800" dirty="0">
                <a:latin typeface="Times New Roman" pitchFamily="18" charset="0"/>
              </a:rPr>
              <a:t>Obtaining Approvals</a:t>
            </a:r>
          </a:p>
          <a:p>
            <a:pPr marL="398463" indent="-166688" eaLnBrk="0" hangingPunct="0">
              <a:lnSpc>
                <a:spcPct val="105000"/>
              </a:lnSpc>
              <a:buFontTx/>
              <a:buChar char="•"/>
            </a:pPr>
            <a:r>
              <a:rPr lang="en-US" sz="1800" dirty="0" smtClean="0">
                <a:latin typeface="Times New Roman" pitchFamily="18" charset="0"/>
              </a:rPr>
              <a:t>Reviewing</a:t>
            </a:r>
            <a:endParaRPr lang="en-US" sz="1800" dirty="0">
              <a:latin typeface="Times New Roman" pitchFamily="18" charset="0"/>
            </a:endParaRPr>
          </a:p>
          <a:p>
            <a:pPr marL="398463" indent="-166688" eaLnBrk="0" hangingPunct="0">
              <a:lnSpc>
                <a:spcPct val="105000"/>
              </a:lnSpc>
              <a:buFontTx/>
              <a:buChar char="•"/>
            </a:pPr>
            <a:r>
              <a:rPr lang="en-US" sz="1800" dirty="0">
                <a:latin typeface="Times New Roman" pitchFamily="18" charset="0"/>
              </a:rPr>
              <a:t>Copying</a:t>
            </a:r>
          </a:p>
          <a:p>
            <a:pPr marL="398463" indent="-166688" eaLnBrk="0" hangingPunct="0">
              <a:lnSpc>
                <a:spcPct val="105000"/>
              </a:lnSpc>
              <a:buFontTx/>
              <a:buChar char="•"/>
            </a:pPr>
            <a:r>
              <a:rPr lang="en-US" sz="1800" dirty="0">
                <a:latin typeface="Times New Roman" pitchFamily="18" charset="0"/>
              </a:rPr>
              <a:t>Filing</a:t>
            </a:r>
          </a:p>
          <a:p>
            <a:pPr marL="398463" indent="-166688" eaLnBrk="0" hangingPunct="0">
              <a:lnSpc>
                <a:spcPct val="105000"/>
              </a:lnSpc>
              <a:buFontTx/>
              <a:buChar char="•"/>
            </a:pPr>
            <a:r>
              <a:rPr lang="en-US" sz="1800" dirty="0">
                <a:latin typeface="Times New Roman" pitchFamily="18" charset="0"/>
              </a:rPr>
              <a:t>Revising/Reworking</a:t>
            </a:r>
          </a:p>
          <a:p>
            <a:pPr marL="398463" indent="-166688" eaLnBrk="0" hangingPunct="0">
              <a:lnSpc>
                <a:spcPct val="105000"/>
              </a:lnSpc>
              <a:buFontTx/>
              <a:buChar char="•"/>
            </a:pPr>
            <a:r>
              <a:rPr lang="en-US" sz="1800" dirty="0" smtClean="0">
                <a:latin typeface="Times New Roman" pitchFamily="18" charset="0"/>
              </a:rPr>
              <a:t>Tracking/Roll-call of attendance</a:t>
            </a:r>
          </a:p>
          <a:p>
            <a:pPr marL="398463" indent="-166688" eaLnBrk="0" hangingPunct="0">
              <a:lnSpc>
                <a:spcPct val="105000"/>
              </a:lnSpc>
              <a:buFontTx/>
              <a:buChar char="•"/>
            </a:pPr>
            <a:r>
              <a:rPr lang="en-US" dirty="0" smtClean="0">
                <a:latin typeface="Times New Roman" pitchFamily="18" charset="0"/>
              </a:rPr>
              <a:t>Calling the attention of </a:t>
            </a:r>
          </a:p>
          <a:p>
            <a:pPr marL="231775" eaLnBrk="0" hangingPunct="0">
              <a:lnSpc>
                <a:spcPct val="105000"/>
              </a:lnSpc>
            </a:pPr>
            <a:r>
              <a:rPr lang="en-US" dirty="0">
                <a:latin typeface="Times New Roman" pitchFamily="18" charset="0"/>
              </a:rPr>
              <a:t>	</a:t>
            </a:r>
            <a:r>
              <a:rPr lang="en-US" dirty="0" smtClean="0">
                <a:latin typeface="Times New Roman" pitchFamily="18" charset="0"/>
              </a:rPr>
              <a:t>noisy students</a:t>
            </a:r>
          </a:p>
        </p:txBody>
      </p:sp>
      <p:sp>
        <p:nvSpPr>
          <p:cNvPr id="55300" name="Rectangle 5"/>
          <p:cNvSpPr>
            <a:spLocks noChangeArrowheads="1"/>
          </p:cNvSpPr>
          <p:nvPr/>
        </p:nvSpPr>
        <p:spPr bwMode="auto">
          <a:xfrm>
            <a:off x="874713" y="2030686"/>
            <a:ext cx="3473450" cy="465138"/>
          </a:xfrm>
          <a:prstGeom prst="rect">
            <a:avLst/>
          </a:prstGeom>
          <a:noFill/>
          <a:ln w="28575">
            <a:solidFill>
              <a:schemeClr val="tx1"/>
            </a:solidFill>
            <a:miter lim="800000"/>
            <a:headEnd/>
            <a:tailEnd/>
          </a:ln>
        </p:spPr>
        <p:txBody>
          <a:bodyPr wrap="none" anchor="ctr"/>
          <a:lstStyle/>
          <a:p>
            <a:pPr algn="ctr" eaLnBrk="0" hangingPunct="0"/>
            <a:r>
              <a:rPr lang="en-US" sz="2200" b="1">
                <a:latin typeface="Times New Roman" pitchFamily="18" charset="0"/>
              </a:rPr>
              <a:t>Value-Added Activities</a:t>
            </a:r>
          </a:p>
        </p:txBody>
      </p:sp>
      <p:sp>
        <p:nvSpPr>
          <p:cNvPr id="55301" name="Rectangle 6"/>
          <p:cNvSpPr>
            <a:spLocks noChangeArrowheads="1"/>
          </p:cNvSpPr>
          <p:nvPr/>
        </p:nvSpPr>
        <p:spPr bwMode="auto">
          <a:xfrm>
            <a:off x="4829175" y="2030686"/>
            <a:ext cx="3473450" cy="454025"/>
          </a:xfrm>
          <a:prstGeom prst="rect">
            <a:avLst/>
          </a:prstGeom>
          <a:noFill/>
          <a:ln w="28575">
            <a:solidFill>
              <a:schemeClr val="tx1"/>
            </a:solidFill>
            <a:miter lim="800000"/>
            <a:headEnd/>
            <a:tailEnd/>
          </a:ln>
        </p:spPr>
        <p:txBody>
          <a:bodyPr wrap="none" anchor="ctr"/>
          <a:lstStyle/>
          <a:p>
            <a:pPr algn="ctr" eaLnBrk="0" hangingPunct="0"/>
            <a:r>
              <a:rPr lang="en-US" sz="2200" b="1">
                <a:latin typeface="Times New Roman" pitchFamily="18" charset="0"/>
              </a:rPr>
              <a:t>Nonvalue-Added Activities</a:t>
            </a:r>
          </a:p>
        </p:txBody>
      </p:sp>
    </p:spTree>
    <p:extLst>
      <p:ext uri="{BB962C8B-B14F-4D97-AF65-F5344CB8AC3E}">
        <p14:creationId xmlns="" xmlns:p14="http://schemas.microsoft.com/office/powerpoint/2010/main" val="611941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Management</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07419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38132" y="211694"/>
            <a:ext cx="1622856" cy="19934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4129" name="Rectangle 2"/>
          <p:cNvSpPr>
            <a:spLocks noGrp="1" noChangeArrowheads="1"/>
          </p:cNvSpPr>
          <p:nvPr>
            <p:ph type="title" idx="4294967295"/>
          </p:nvPr>
        </p:nvSpPr>
        <p:spPr>
          <a:xfrm>
            <a:off x="0" y="1082675"/>
            <a:ext cx="8001000" cy="838200"/>
          </a:xfrm>
        </p:spPr>
        <p:txBody>
          <a:bodyPr vert="horz" lIns="91440" tIns="45720" rIns="91440" bIns="45720" rtlCol="0" anchor="ctr">
            <a:noAutofit/>
          </a:bodyPr>
          <a:lstStyle/>
          <a:p>
            <a:r>
              <a:rPr lang="en-US" dirty="0">
                <a:solidFill>
                  <a:srgbClr val="C00000"/>
                </a:solidFill>
              </a:rPr>
              <a:t>4 Principles of Visual System</a:t>
            </a:r>
          </a:p>
        </p:txBody>
      </p:sp>
      <p:sp>
        <p:nvSpPr>
          <p:cNvPr id="304130" name="Rectangle 3"/>
          <p:cNvSpPr>
            <a:spLocks noGrp="1" noChangeArrowheads="1"/>
          </p:cNvSpPr>
          <p:nvPr>
            <p:ph type="body" idx="4294967295"/>
          </p:nvPr>
        </p:nvSpPr>
        <p:spPr>
          <a:xfrm>
            <a:off x="1231900" y="2139950"/>
            <a:ext cx="7912100" cy="3976688"/>
          </a:xfrm>
        </p:spPr>
        <p:txBody>
          <a:bodyPr/>
          <a:lstStyle/>
          <a:p>
            <a:r>
              <a:rPr lang="en-US" sz="4000" dirty="0" smtClean="0"/>
              <a:t>Know what is Happening</a:t>
            </a:r>
          </a:p>
          <a:p>
            <a:r>
              <a:rPr lang="en-US" sz="4000" dirty="0" smtClean="0"/>
              <a:t>Know what to do next</a:t>
            </a:r>
          </a:p>
          <a:p>
            <a:r>
              <a:rPr lang="en-US" sz="4000" dirty="0" smtClean="0"/>
              <a:t>Know how to do the work</a:t>
            </a:r>
          </a:p>
          <a:p>
            <a:r>
              <a:rPr lang="en-US" sz="4000" dirty="0" smtClean="0"/>
              <a:t>Know how well work was done</a:t>
            </a:r>
          </a:p>
        </p:txBody>
      </p:sp>
      <p:sp>
        <p:nvSpPr>
          <p:cNvPr id="5" name="TextBox 4"/>
          <p:cNvSpPr txBox="1"/>
          <p:nvPr/>
        </p:nvSpPr>
        <p:spPr>
          <a:xfrm>
            <a:off x="8293768" y="6400800"/>
            <a:ext cx="667220" cy="369332"/>
          </a:xfrm>
          <a:prstGeom prst="rect">
            <a:avLst/>
          </a:prstGeom>
          <a:noFill/>
        </p:spPr>
        <p:txBody>
          <a:bodyPr wrap="square" rtlCol="0">
            <a:spAutoFit/>
          </a:bodyPr>
          <a:lstStyle/>
          <a:p>
            <a:r>
              <a:rPr lang="en-US" dirty="0" smtClean="0">
                <a:solidFill>
                  <a:schemeClr val="bg1"/>
                </a:solidFill>
              </a:rPr>
              <a:t>14</a:t>
            </a:r>
            <a:endParaRPr lang="en-US" dirty="0">
              <a:solidFill>
                <a:schemeClr val="bg1"/>
              </a:solidFill>
            </a:endParaRPr>
          </a:p>
        </p:txBody>
      </p:sp>
    </p:spTree>
    <p:extLst>
      <p:ext uri="{BB962C8B-B14F-4D97-AF65-F5344CB8AC3E}">
        <p14:creationId xmlns="" xmlns:p14="http://schemas.microsoft.com/office/powerpoint/2010/main" val="2117449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Know WHAT IS HAPPENING</a:t>
            </a:r>
            <a:endParaRPr lang="en-US" dirty="0"/>
          </a:p>
        </p:txBody>
      </p:sp>
      <p:sp>
        <p:nvSpPr>
          <p:cNvPr id="308226" name="Text Placeholder 4"/>
          <p:cNvSpPr>
            <a:spLocks noGrp="1"/>
          </p:cNvSpPr>
          <p:nvPr>
            <p:ph type="body" idx="1"/>
          </p:nvPr>
        </p:nvSpPr>
        <p:spPr/>
        <p:txBody>
          <a:bodyPr/>
          <a:lstStyle/>
          <a:p>
            <a:r>
              <a:rPr lang="en-US" smtClean="0"/>
              <a:t>How do you have line of sight</a:t>
            </a:r>
          </a:p>
        </p:txBody>
      </p:sp>
      <p:sp>
        <p:nvSpPr>
          <p:cNvPr id="5" name="TextBox 4"/>
          <p:cNvSpPr txBox="1"/>
          <p:nvPr/>
        </p:nvSpPr>
        <p:spPr>
          <a:xfrm>
            <a:off x="8197512" y="6432884"/>
            <a:ext cx="858671" cy="369332"/>
          </a:xfrm>
          <a:prstGeom prst="rect">
            <a:avLst/>
          </a:prstGeom>
          <a:noFill/>
        </p:spPr>
        <p:txBody>
          <a:bodyPr wrap="square" rtlCol="0">
            <a:spAutoFit/>
          </a:bodyPr>
          <a:lstStyle/>
          <a:p>
            <a:r>
              <a:rPr lang="en-US" dirty="0" smtClean="0">
                <a:solidFill>
                  <a:schemeClr val="bg1"/>
                </a:solidFill>
              </a:rPr>
              <a:t>15</a:t>
            </a:r>
            <a:endParaRPr lang="en-US" dirty="0">
              <a:solidFill>
                <a:schemeClr val="bg1"/>
              </a:solidFill>
            </a:endParaRPr>
          </a:p>
        </p:txBody>
      </p:sp>
    </p:spTree>
    <p:extLst>
      <p:ext uri="{BB962C8B-B14F-4D97-AF65-F5344CB8AC3E}">
        <p14:creationId xmlns="" xmlns:p14="http://schemas.microsoft.com/office/powerpoint/2010/main" val="85199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le 2"/>
          <p:cNvSpPr>
            <a:spLocks noGrp="1"/>
          </p:cNvSpPr>
          <p:nvPr>
            <p:ph type="title"/>
          </p:nvPr>
        </p:nvSpPr>
        <p:spPr>
          <a:xfrm>
            <a:off x="457200" y="609600"/>
            <a:ext cx="8229600" cy="1143000"/>
          </a:xfrm>
        </p:spPr>
        <p:txBody>
          <a:bodyPr/>
          <a:lstStyle/>
          <a:p>
            <a:r>
              <a:rPr lang="en-US" dirty="0" smtClean="0"/>
              <a:t>How to see what is happening</a:t>
            </a:r>
          </a:p>
        </p:txBody>
      </p:sp>
      <p:sp>
        <p:nvSpPr>
          <p:cNvPr id="2" name="Content Placeholder 1"/>
          <p:cNvSpPr>
            <a:spLocks noGrp="1"/>
          </p:cNvSpPr>
          <p:nvPr>
            <p:ph idx="1"/>
          </p:nvPr>
        </p:nvSpPr>
        <p:spPr/>
        <p:txBody>
          <a:bodyPr>
            <a:normAutofit lnSpcReduction="10000"/>
          </a:bodyPr>
          <a:lstStyle/>
          <a:p>
            <a:pPr>
              <a:defRPr/>
            </a:pPr>
            <a:r>
              <a:rPr lang="en-US" dirty="0" smtClean="0"/>
              <a:t>Close </a:t>
            </a:r>
            <a:r>
              <a:rPr lang="en-US" dirty="0"/>
              <a:t>proximity with no walls or enclosures separating the linked </a:t>
            </a:r>
            <a:r>
              <a:rPr lang="en-US" dirty="0" smtClean="0"/>
              <a:t>operations</a:t>
            </a:r>
          </a:p>
          <a:p>
            <a:pPr lvl="1">
              <a:defRPr/>
            </a:pPr>
            <a:r>
              <a:rPr lang="en-US" sz="2400" dirty="0"/>
              <a:t>Implementation of cells</a:t>
            </a:r>
          </a:p>
          <a:p>
            <a:pPr lvl="1">
              <a:defRPr/>
            </a:pPr>
            <a:r>
              <a:rPr lang="en-US" sz="2400" dirty="0"/>
              <a:t>Reconfiguration of capital equipment </a:t>
            </a:r>
          </a:p>
          <a:p>
            <a:pPr lvl="1">
              <a:defRPr/>
            </a:pPr>
            <a:r>
              <a:rPr lang="en-US" sz="2400" dirty="0"/>
              <a:t>Removal of shelves, cabinets, etc…which obstruct view</a:t>
            </a:r>
          </a:p>
          <a:p>
            <a:pPr lvl="1">
              <a:defRPr/>
            </a:pPr>
            <a:r>
              <a:rPr lang="en-US" sz="2400" dirty="0"/>
              <a:t>Physically marking the product </a:t>
            </a:r>
            <a:r>
              <a:rPr lang="en-US" sz="2400" dirty="0" smtClean="0"/>
              <a:t>path</a:t>
            </a:r>
          </a:p>
          <a:p>
            <a:pPr>
              <a:defRPr/>
            </a:pPr>
            <a:r>
              <a:rPr lang="en-US" dirty="0" smtClean="0"/>
              <a:t>Signals</a:t>
            </a:r>
          </a:p>
          <a:p>
            <a:pPr lvl="1">
              <a:defRPr/>
            </a:pPr>
            <a:r>
              <a:rPr lang="en-US" dirty="0" err="1" smtClean="0"/>
              <a:t>Kanban</a:t>
            </a:r>
            <a:endParaRPr lang="en-US" dirty="0" smtClean="0"/>
          </a:p>
          <a:p>
            <a:pPr lvl="1">
              <a:defRPr/>
            </a:pPr>
            <a:r>
              <a:rPr lang="en-US" dirty="0" err="1" smtClean="0"/>
              <a:t>Andon</a:t>
            </a:r>
            <a:endParaRPr lang="en-US" dirty="0"/>
          </a:p>
          <a:p>
            <a:pPr marL="0" indent="0">
              <a:buFontTx/>
              <a:buNone/>
              <a:defRPr/>
            </a:pPr>
            <a:endParaRPr lang="en-US" dirty="0"/>
          </a:p>
        </p:txBody>
      </p:sp>
      <p:sp>
        <p:nvSpPr>
          <p:cNvPr id="4" name="TextBox 3"/>
          <p:cNvSpPr txBox="1"/>
          <p:nvPr/>
        </p:nvSpPr>
        <p:spPr>
          <a:xfrm>
            <a:off x="8117305" y="6384758"/>
            <a:ext cx="834190" cy="369332"/>
          </a:xfrm>
          <a:prstGeom prst="rect">
            <a:avLst/>
          </a:prstGeom>
          <a:noFill/>
        </p:spPr>
        <p:txBody>
          <a:bodyPr wrap="square" rtlCol="0">
            <a:spAutoFit/>
          </a:bodyPr>
          <a:lstStyle/>
          <a:p>
            <a:r>
              <a:rPr lang="en-US" dirty="0" smtClean="0">
                <a:solidFill>
                  <a:schemeClr val="bg1"/>
                </a:solidFill>
              </a:rPr>
              <a:t>16</a:t>
            </a:r>
            <a:endParaRPr lang="en-US" dirty="0">
              <a:solidFill>
                <a:schemeClr val="bg1"/>
              </a:solidFill>
            </a:endParaRPr>
          </a:p>
        </p:txBody>
      </p:sp>
    </p:spTree>
    <p:extLst>
      <p:ext uri="{BB962C8B-B14F-4D97-AF65-F5344CB8AC3E}">
        <p14:creationId xmlns="" xmlns:p14="http://schemas.microsoft.com/office/powerpoint/2010/main" val="2482788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a:xfrm>
            <a:off x="1143000" y="375108"/>
            <a:ext cx="6934200" cy="1143000"/>
          </a:xfrm>
        </p:spPr>
        <p:txBody>
          <a:bodyPr/>
          <a:lstStyle/>
          <a:p>
            <a:pPr algn="ctr"/>
            <a:r>
              <a:rPr lang="en-US" dirty="0" smtClean="0"/>
              <a:t>Office Cell Layout</a:t>
            </a:r>
          </a:p>
        </p:txBody>
      </p:sp>
      <p:pic>
        <p:nvPicPr>
          <p:cNvPr id="3" name="Picture 2"/>
          <p:cNvPicPr>
            <a:picLocks noChangeAspect="1"/>
          </p:cNvPicPr>
          <p:nvPr/>
        </p:nvPicPr>
        <p:blipFill>
          <a:blip r:embed="rId2"/>
          <a:stretch>
            <a:fillRect/>
          </a:stretch>
        </p:blipFill>
        <p:spPr>
          <a:xfrm>
            <a:off x="1066800" y="1494766"/>
            <a:ext cx="7010400" cy="4699000"/>
          </a:xfrm>
          <a:prstGeom prst="rect">
            <a:avLst/>
          </a:prstGeom>
        </p:spPr>
      </p:pic>
    </p:spTree>
    <p:extLst>
      <p:ext uri="{BB962C8B-B14F-4D97-AF65-F5344CB8AC3E}">
        <p14:creationId xmlns="" xmlns:p14="http://schemas.microsoft.com/office/powerpoint/2010/main" val="646886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ChangeArrowheads="1"/>
          </p:cNvSpPr>
          <p:nvPr/>
        </p:nvSpPr>
        <p:spPr bwMode="auto">
          <a:xfrm>
            <a:off x="2982913" y="887413"/>
            <a:ext cx="2198687" cy="655637"/>
          </a:xfrm>
          <a:prstGeom prst="rect">
            <a:avLst/>
          </a:prstGeom>
          <a:noFill/>
          <a:ln w="9525">
            <a:noFill/>
            <a:miter lim="800000"/>
            <a:headEnd/>
            <a:tailEnd/>
          </a:ln>
        </p:spPr>
        <p:txBody>
          <a:bodyPr lIns="0" tIns="0" rIns="0" bIns="0" anchor="ctr"/>
          <a:lstStyle/>
          <a:p>
            <a:pPr defTabSz="377825" eaLnBrk="0" hangingPunct="0"/>
            <a:endParaRPr lang="en-GB" sz="2200" b="1">
              <a:solidFill>
                <a:srgbClr val="000000"/>
              </a:solidFill>
              <a:latin typeface="Times New Roman" pitchFamily="18" charset="0"/>
            </a:endParaRPr>
          </a:p>
        </p:txBody>
      </p:sp>
      <p:sp>
        <p:nvSpPr>
          <p:cNvPr id="311300" name="Rectangle 157"/>
          <p:cNvSpPr>
            <a:spLocks noGrp="1" noChangeArrowheads="1"/>
          </p:cNvSpPr>
          <p:nvPr>
            <p:ph type="title"/>
          </p:nvPr>
        </p:nvSpPr>
        <p:spPr>
          <a:xfrm>
            <a:off x="914400" y="459581"/>
            <a:ext cx="8153400" cy="604837"/>
          </a:xfrm>
        </p:spPr>
        <p:txBody>
          <a:bodyPr/>
          <a:lstStyle/>
          <a:p>
            <a:pPr algn="ctr"/>
            <a:r>
              <a:rPr lang="en-US" smtClean="0"/>
              <a:t>Signal: Andon</a:t>
            </a:r>
          </a:p>
        </p:txBody>
      </p:sp>
      <p:pic>
        <p:nvPicPr>
          <p:cNvPr id="3" name="Picture 2"/>
          <p:cNvPicPr>
            <a:picLocks noChangeAspect="1"/>
          </p:cNvPicPr>
          <p:nvPr/>
        </p:nvPicPr>
        <p:blipFill>
          <a:blip r:embed="rId3"/>
          <a:stretch>
            <a:fillRect/>
          </a:stretch>
        </p:blipFill>
        <p:spPr>
          <a:xfrm>
            <a:off x="1397000" y="1543050"/>
            <a:ext cx="6350000" cy="4762500"/>
          </a:xfrm>
          <a:prstGeom prst="rect">
            <a:avLst/>
          </a:prstGeom>
        </p:spPr>
      </p:pic>
      <p:sp>
        <p:nvSpPr>
          <p:cNvPr id="5" name="TextBox 4"/>
          <p:cNvSpPr txBox="1"/>
          <p:nvPr/>
        </p:nvSpPr>
        <p:spPr>
          <a:xfrm>
            <a:off x="8117305" y="6369718"/>
            <a:ext cx="753979" cy="369332"/>
          </a:xfrm>
          <a:prstGeom prst="rect">
            <a:avLst/>
          </a:prstGeom>
          <a:noFill/>
        </p:spPr>
        <p:txBody>
          <a:bodyPr wrap="square" rtlCol="0">
            <a:spAutoFit/>
          </a:bodyPr>
          <a:lstStyle/>
          <a:p>
            <a:r>
              <a:rPr lang="en-US" dirty="0" smtClean="0">
                <a:solidFill>
                  <a:schemeClr val="bg1"/>
                </a:solidFill>
              </a:rPr>
              <a:t>18</a:t>
            </a:r>
            <a:endParaRPr lang="en-US" dirty="0">
              <a:solidFill>
                <a:schemeClr val="bg1"/>
              </a:solidFill>
            </a:endParaRPr>
          </a:p>
        </p:txBody>
      </p:sp>
    </p:spTree>
    <p:extLst>
      <p:ext uri="{BB962C8B-B14F-4D97-AF65-F5344CB8AC3E}">
        <p14:creationId xmlns="" xmlns:p14="http://schemas.microsoft.com/office/powerpoint/2010/main" val="2291500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Know what to do next</a:t>
            </a:r>
            <a:endParaRPr lang="en-US" dirty="0"/>
          </a:p>
        </p:txBody>
      </p:sp>
      <p:sp>
        <p:nvSpPr>
          <p:cNvPr id="315394" name="Text Placeholder 3"/>
          <p:cNvSpPr>
            <a:spLocks noGrp="1"/>
          </p:cNvSpPr>
          <p:nvPr>
            <p:ph type="body" idx="1"/>
          </p:nvPr>
        </p:nvSpPr>
        <p:spPr/>
        <p:txBody>
          <a:bodyPr/>
          <a:lstStyle/>
          <a:p>
            <a:r>
              <a:rPr lang="en-US" smtClean="0"/>
              <a:t>How do you communicate scheduling</a:t>
            </a:r>
          </a:p>
        </p:txBody>
      </p:sp>
    </p:spTree>
    <p:extLst>
      <p:ext uri="{BB962C8B-B14F-4D97-AF65-F5344CB8AC3E}">
        <p14:creationId xmlns="" xmlns:p14="http://schemas.microsoft.com/office/powerpoint/2010/main" val="1973478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marL="742950" indent="-742950">
              <a:buAutoNum type="arabicPeriod"/>
            </a:pPr>
            <a:r>
              <a:rPr lang="en-US" sz="4000" dirty="0" smtClean="0"/>
              <a:t>Understand basic concepts on solution generation and development.</a:t>
            </a:r>
          </a:p>
          <a:p>
            <a:pPr marL="742950" indent="-742950">
              <a:buAutoNum type="arabicPeriod"/>
            </a:pPr>
            <a:r>
              <a:rPr lang="en-US" sz="4000" dirty="0" smtClean="0"/>
              <a:t>Be able to generate and select from alternative solutions. </a:t>
            </a:r>
            <a:endParaRPr lang="en-US" sz="4000" dirty="0"/>
          </a:p>
        </p:txBody>
      </p:sp>
    </p:spTree>
    <p:extLst>
      <p:ext uri="{BB962C8B-B14F-4D97-AF65-F5344CB8AC3E}">
        <p14:creationId xmlns="" xmlns:p14="http://schemas.microsoft.com/office/powerpoint/2010/main" val="1373591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title"/>
          </p:nvPr>
        </p:nvSpPr>
        <p:spPr>
          <a:xfrm>
            <a:off x="76200" y="338138"/>
            <a:ext cx="9067800" cy="1176362"/>
          </a:xfrm>
        </p:spPr>
        <p:txBody>
          <a:bodyPr/>
          <a:lstStyle/>
          <a:p>
            <a:pPr algn="ctr"/>
            <a:r>
              <a:rPr lang="en-US" sz="3600" dirty="0" smtClean="0"/>
              <a:t>Communicate Scheduling: </a:t>
            </a:r>
            <a:br>
              <a:rPr lang="en-US" sz="3600" dirty="0" smtClean="0"/>
            </a:br>
            <a:r>
              <a:rPr lang="en-US" sz="3600" dirty="0" smtClean="0"/>
              <a:t>Visual Scheduling</a:t>
            </a:r>
          </a:p>
        </p:txBody>
      </p:sp>
      <p:sp>
        <p:nvSpPr>
          <p:cNvPr id="316418" name="Rectangle 3"/>
          <p:cNvSpPr>
            <a:spLocks noGrp="1" noChangeArrowheads="1"/>
          </p:cNvSpPr>
          <p:nvPr>
            <p:ph idx="1"/>
          </p:nvPr>
        </p:nvSpPr>
        <p:spPr>
          <a:xfrm>
            <a:off x="152400" y="1514500"/>
            <a:ext cx="8839200" cy="4810100"/>
          </a:xfrm>
        </p:spPr>
        <p:txBody>
          <a:bodyPr>
            <a:normAutofit/>
          </a:bodyPr>
          <a:lstStyle/>
          <a:p>
            <a:r>
              <a:rPr lang="en-US" sz="3200" dirty="0" smtClean="0"/>
              <a:t>A second basic aspect of the </a:t>
            </a:r>
            <a:r>
              <a:rPr lang="en-US" sz="3200" dirty="0"/>
              <a:t>v</a:t>
            </a:r>
            <a:r>
              <a:rPr lang="en-US" sz="3200" dirty="0" smtClean="0"/>
              <a:t>isual management is utilizing visual tools to communicate scheduling requirements.</a:t>
            </a:r>
          </a:p>
        </p:txBody>
      </p:sp>
      <p:pic>
        <p:nvPicPr>
          <p:cNvPr id="2" name="Picture 1"/>
          <p:cNvPicPr>
            <a:picLocks noChangeAspect="1"/>
          </p:cNvPicPr>
          <p:nvPr/>
        </p:nvPicPr>
        <p:blipFill>
          <a:blip r:embed="rId3"/>
          <a:stretch>
            <a:fillRect/>
          </a:stretch>
        </p:blipFill>
        <p:spPr>
          <a:xfrm>
            <a:off x="564516" y="3187977"/>
            <a:ext cx="5770659" cy="3458374"/>
          </a:xfrm>
          <a:prstGeom prst="rect">
            <a:avLst/>
          </a:prstGeom>
        </p:spPr>
      </p:pic>
      <p:sp>
        <p:nvSpPr>
          <p:cNvPr id="5" name="TextBox 4"/>
          <p:cNvSpPr txBox="1"/>
          <p:nvPr/>
        </p:nvSpPr>
        <p:spPr>
          <a:xfrm>
            <a:off x="8197515" y="6404810"/>
            <a:ext cx="890337" cy="369332"/>
          </a:xfrm>
          <a:prstGeom prst="rect">
            <a:avLst/>
          </a:prstGeom>
          <a:noFill/>
        </p:spPr>
        <p:txBody>
          <a:bodyPr wrap="square" rtlCol="0">
            <a:spAutoFit/>
          </a:bodyPr>
          <a:lstStyle/>
          <a:p>
            <a:r>
              <a:rPr lang="en-US" dirty="0" smtClean="0">
                <a:solidFill>
                  <a:schemeClr val="bg1"/>
                </a:solidFill>
              </a:rPr>
              <a:t>20</a:t>
            </a:r>
            <a:endParaRPr lang="en-US" dirty="0">
              <a:solidFill>
                <a:schemeClr val="bg1"/>
              </a:solidFill>
            </a:endParaRPr>
          </a:p>
        </p:txBody>
      </p:sp>
    </p:spTree>
    <p:extLst>
      <p:ext uri="{BB962C8B-B14F-4D97-AF65-F5344CB8AC3E}">
        <p14:creationId xmlns="" xmlns:p14="http://schemas.microsoft.com/office/powerpoint/2010/main" val="1192459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164"/>
          <p:cNvSpPr>
            <a:spLocks noGrp="1" noChangeArrowheads="1"/>
          </p:cNvSpPr>
          <p:nvPr>
            <p:ph type="title"/>
          </p:nvPr>
        </p:nvSpPr>
        <p:spPr>
          <a:xfrm>
            <a:off x="931306" y="681422"/>
            <a:ext cx="7772400" cy="923153"/>
          </a:xfrm>
        </p:spPr>
        <p:txBody>
          <a:bodyPr/>
          <a:lstStyle/>
          <a:p>
            <a:pPr algn="ctr"/>
            <a:r>
              <a:rPr lang="en-US" sz="3600" dirty="0" smtClean="0"/>
              <a:t>Visual Replenishment</a:t>
            </a:r>
          </a:p>
        </p:txBody>
      </p:sp>
      <p:pic>
        <p:nvPicPr>
          <p:cNvPr id="321538" name="Picture 167" descr="IMG_5781"/>
          <p:cNvPicPr>
            <a:picLocks noChangeAspect="1" noChangeArrowheads="1"/>
          </p:cNvPicPr>
          <p:nvPr/>
        </p:nvPicPr>
        <p:blipFill>
          <a:blip r:embed="rId3"/>
          <a:srcRect/>
          <a:stretch>
            <a:fillRect/>
          </a:stretch>
        </p:blipFill>
        <p:spPr bwMode="auto">
          <a:xfrm>
            <a:off x="1719768" y="1765730"/>
            <a:ext cx="5805488" cy="4354513"/>
          </a:xfrm>
          <a:prstGeom prst="rect">
            <a:avLst/>
          </a:prstGeom>
          <a:noFill/>
          <a:ln w="9525">
            <a:noFill/>
            <a:miter lim="800000"/>
            <a:headEnd/>
            <a:tailEnd/>
          </a:ln>
        </p:spPr>
      </p:pic>
    </p:spTree>
    <p:extLst>
      <p:ext uri="{BB962C8B-B14F-4D97-AF65-F5344CB8AC3E}">
        <p14:creationId xmlns="" xmlns:p14="http://schemas.microsoft.com/office/powerpoint/2010/main" val="2601447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Know how to do work</a:t>
            </a:r>
            <a:endParaRPr lang="en-US" dirty="0"/>
          </a:p>
        </p:txBody>
      </p:sp>
      <p:sp>
        <p:nvSpPr>
          <p:cNvPr id="328706" name="Text Placeholder 3"/>
          <p:cNvSpPr>
            <a:spLocks noGrp="1"/>
          </p:cNvSpPr>
          <p:nvPr>
            <p:ph type="body" idx="1"/>
          </p:nvPr>
        </p:nvSpPr>
        <p:spPr/>
        <p:txBody>
          <a:bodyPr/>
          <a:lstStyle/>
          <a:p>
            <a:r>
              <a:rPr lang="en-US" smtClean="0"/>
              <a:t>How do I do it the same everytime</a:t>
            </a:r>
          </a:p>
        </p:txBody>
      </p:sp>
      <p:sp>
        <p:nvSpPr>
          <p:cNvPr id="328707" name="Slide Number Placeholder 1"/>
          <p:cNvSpPr>
            <a:spLocks noGrp="1"/>
          </p:cNvSpPr>
          <p:nvPr>
            <p:ph type="sldNum" sz="quarter" idx="12"/>
          </p:nvPr>
        </p:nvSpPr>
        <p:spPr>
          <a:xfrm>
            <a:off x="7010400" y="6245225"/>
            <a:ext cx="2133600" cy="476250"/>
          </a:xfrm>
          <a:noFill/>
        </p:spPr>
        <p:txBody>
          <a:bodyPr/>
          <a:lstStyle/>
          <a:p>
            <a:fld id="{0654DCF1-8AE5-4D3C-A8B0-84645B2C2C06}" type="slidenum">
              <a:rPr lang="en-US" smtClean="0"/>
              <a:pPr/>
              <a:t>22</a:t>
            </a:fld>
            <a:endParaRPr lang="en-US" smtClean="0"/>
          </a:p>
        </p:txBody>
      </p:sp>
    </p:spTree>
    <p:extLst>
      <p:ext uri="{BB962C8B-B14F-4D97-AF65-F5344CB8AC3E}">
        <p14:creationId xmlns="" xmlns:p14="http://schemas.microsoft.com/office/powerpoint/2010/main" val="4143833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Grp="1" noChangeArrowheads="1"/>
          </p:cNvSpPr>
          <p:nvPr>
            <p:ph type="title"/>
          </p:nvPr>
        </p:nvSpPr>
        <p:spPr>
          <a:xfrm>
            <a:off x="762000" y="914400"/>
            <a:ext cx="7924800" cy="838200"/>
          </a:xfrm>
        </p:spPr>
        <p:txBody>
          <a:bodyPr/>
          <a:lstStyle/>
          <a:p>
            <a:r>
              <a:rPr lang="en-US" dirty="0" smtClean="0"/>
              <a:t>Visual Standard Work</a:t>
            </a:r>
          </a:p>
        </p:txBody>
      </p:sp>
      <p:sp>
        <p:nvSpPr>
          <p:cNvPr id="329730" name="Rectangle 3"/>
          <p:cNvSpPr>
            <a:spLocks noGrp="1" noChangeArrowheads="1"/>
          </p:cNvSpPr>
          <p:nvPr>
            <p:ph idx="1"/>
          </p:nvPr>
        </p:nvSpPr>
        <p:spPr>
          <a:xfrm>
            <a:off x="457200" y="1758774"/>
            <a:ext cx="8229600" cy="3803825"/>
          </a:xfrm>
        </p:spPr>
        <p:txBody>
          <a:bodyPr>
            <a:normAutofit/>
          </a:bodyPr>
          <a:lstStyle/>
          <a:p>
            <a:r>
              <a:rPr lang="en-US" sz="4000" dirty="0" smtClean="0"/>
              <a:t>Makes use of job aids</a:t>
            </a:r>
            <a:r>
              <a:rPr lang="en-US" sz="4000" dirty="0"/>
              <a:t> </a:t>
            </a:r>
            <a:r>
              <a:rPr lang="en-US" sz="4000" dirty="0" smtClean="0"/>
              <a:t>(or others) in communicating the required activity sequence, quality requirements, or processes</a:t>
            </a:r>
          </a:p>
        </p:txBody>
      </p:sp>
      <p:sp>
        <p:nvSpPr>
          <p:cNvPr id="4" name="TextBox 3"/>
          <p:cNvSpPr txBox="1"/>
          <p:nvPr/>
        </p:nvSpPr>
        <p:spPr>
          <a:xfrm>
            <a:off x="7988968" y="6481011"/>
            <a:ext cx="1155032" cy="376989"/>
          </a:xfrm>
          <a:prstGeom prst="rect">
            <a:avLst/>
          </a:prstGeom>
          <a:noFill/>
        </p:spPr>
        <p:txBody>
          <a:bodyPr wrap="square" rtlCol="0">
            <a:spAutoFit/>
          </a:bodyPr>
          <a:lstStyle/>
          <a:p>
            <a:r>
              <a:rPr lang="en-US" dirty="0" smtClean="0">
                <a:solidFill>
                  <a:schemeClr val="bg1"/>
                </a:solidFill>
              </a:rPr>
              <a:t>23</a:t>
            </a:r>
            <a:endParaRPr lang="en-US" dirty="0">
              <a:solidFill>
                <a:schemeClr val="bg1"/>
              </a:solidFill>
            </a:endParaRPr>
          </a:p>
        </p:txBody>
      </p:sp>
    </p:spTree>
    <p:extLst>
      <p:ext uri="{BB962C8B-B14F-4D97-AF65-F5344CB8AC3E}">
        <p14:creationId xmlns="" xmlns:p14="http://schemas.microsoft.com/office/powerpoint/2010/main" val="840617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p:cNvSpPr>
            <a:spLocks noGrp="1"/>
          </p:cNvSpPr>
          <p:nvPr>
            <p:ph type="title"/>
          </p:nvPr>
        </p:nvSpPr>
        <p:spPr/>
        <p:txBody>
          <a:bodyPr/>
          <a:lstStyle/>
          <a:p>
            <a:r>
              <a:rPr lang="en-US" smtClean="0"/>
              <a:t>Photographic Job Aids</a:t>
            </a:r>
          </a:p>
        </p:txBody>
      </p:sp>
      <p:pic>
        <p:nvPicPr>
          <p:cNvPr id="330754" name="Content Placeholder 4" descr="IMG_5773"/>
          <p:cNvPicPr>
            <a:picLocks noGrp="1" noChangeAspect="1" noChangeArrowheads="1"/>
          </p:cNvPicPr>
          <p:nvPr>
            <p:ph idx="1"/>
          </p:nvPr>
        </p:nvPicPr>
        <p:blipFill>
          <a:blip r:embed="rId2"/>
          <a:srcRect t="15805" b="15805"/>
          <a:stretch>
            <a:fillRect/>
          </a:stretch>
        </p:blipFill>
        <p:spPr/>
      </p:pic>
    </p:spTree>
    <p:extLst>
      <p:ext uri="{BB962C8B-B14F-4D97-AF65-F5344CB8AC3E}">
        <p14:creationId xmlns="" xmlns:p14="http://schemas.microsoft.com/office/powerpoint/2010/main" val="3885958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lder Division.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05111" y="1509065"/>
            <a:ext cx="4746504" cy="4746504"/>
          </a:xfrm>
          <a:prstGeom prst="rect">
            <a:avLst/>
          </a:prstGeom>
        </p:spPr>
      </p:pic>
      <p:sp>
        <p:nvSpPr>
          <p:cNvPr id="2" name="TextBox 1"/>
          <p:cNvSpPr txBox="1"/>
          <p:nvPr/>
        </p:nvSpPr>
        <p:spPr>
          <a:xfrm>
            <a:off x="1364250" y="665552"/>
            <a:ext cx="6564016" cy="584776"/>
          </a:xfrm>
          <a:prstGeom prst="rect">
            <a:avLst/>
          </a:prstGeom>
          <a:noFill/>
        </p:spPr>
        <p:txBody>
          <a:bodyPr wrap="none" rtlCol="0">
            <a:spAutoFit/>
          </a:bodyPr>
          <a:lstStyle/>
          <a:p>
            <a:r>
              <a:rPr lang="en-US" sz="3200" dirty="0" smtClean="0"/>
              <a:t>In and Out Box for Identifying Work</a:t>
            </a:r>
            <a:endParaRPr lang="en-US" sz="3200" dirty="0"/>
          </a:p>
        </p:txBody>
      </p:sp>
    </p:spTree>
    <p:extLst>
      <p:ext uri="{BB962C8B-B14F-4D97-AF65-F5344CB8AC3E}">
        <p14:creationId xmlns="" xmlns:p14="http://schemas.microsoft.com/office/powerpoint/2010/main" val="1376724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1295400" y="609600"/>
            <a:ext cx="6934200" cy="1143000"/>
          </a:xfrm>
        </p:spPr>
        <p:txBody>
          <a:bodyPr/>
          <a:lstStyle/>
          <a:p>
            <a:pPr algn="ctr"/>
            <a:r>
              <a:rPr lang="en-US" dirty="0" smtClean="0"/>
              <a:t>Visual Tools for Standard Work</a:t>
            </a:r>
          </a:p>
        </p:txBody>
      </p:sp>
      <p:sp>
        <p:nvSpPr>
          <p:cNvPr id="332802" name="Rectangle 3"/>
          <p:cNvSpPr>
            <a:spLocks noGrp="1" noChangeArrowheads="1"/>
          </p:cNvSpPr>
          <p:nvPr>
            <p:ph idx="1"/>
          </p:nvPr>
        </p:nvSpPr>
        <p:spPr>
          <a:xfrm>
            <a:off x="762000" y="1905000"/>
            <a:ext cx="7467600" cy="4267200"/>
          </a:xfrm>
        </p:spPr>
        <p:txBody>
          <a:bodyPr>
            <a:normAutofit/>
          </a:bodyPr>
          <a:lstStyle/>
          <a:p>
            <a:pPr marL="495300" indent="-495300">
              <a:spcBef>
                <a:spcPct val="70000"/>
              </a:spcBef>
            </a:pPr>
            <a:r>
              <a:rPr lang="en-US" sz="3600" b="1" smtClean="0"/>
              <a:t>Border</a:t>
            </a:r>
            <a:r>
              <a:rPr lang="en-US" sz="3600" smtClean="0"/>
              <a:t> – Sets boundaries, areas</a:t>
            </a:r>
          </a:p>
          <a:p>
            <a:pPr marL="495300" indent="-495300">
              <a:spcBef>
                <a:spcPct val="70000"/>
              </a:spcBef>
            </a:pPr>
            <a:r>
              <a:rPr lang="en-US" sz="3600" b="1" smtClean="0"/>
              <a:t>Home Address</a:t>
            </a:r>
            <a:r>
              <a:rPr lang="en-US" sz="3600" smtClean="0"/>
              <a:t> – Defines what item belongs inside the border</a:t>
            </a:r>
          </a:p>
          <a:p>
            <a:pPr marL="495300" indent="-495300">
              <a:spcBef>
                <a:spcPct val="70000"/>
              </a:spcBef>
            </a:pPr>
            <a:r>
              <a:rPr lang="en-US" sz="3600" b="1" smtClean="0"/>
              <a:t>Label</a:t>
            </a:r>
            <a:r>
              <a:rPr lang="en-US" sz="3600" smtClean="0"/>
              <a:t> – Defines what the item is and where it belongs</a:t>
            </a:r>
          </a:p>
        </p:txBody>
      </p:sp>
    </p:spTree>
    <p:extLst>
      <p:ext uri="{BB962C8B-B14F-4D97-AF65-F5344CB8AC3E}">
        <p14:creationId xmlns="" xmlns:p14="http://schemas.microsoft.com/office/powerpoint/2010/main" val="35390541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3"/>
          <p:cNvSpPr>
            <a:spLocks noGrp="1" noChangeArrowheads="1"/>
          </p:cNvSpPr>
          <p:nvPr>
            <p:ph type="title"/>
          </p:nvPr>
        </p:nvSpPr>
        <p:spPr>
          <a:xfrm>
            <a:off x="609600" y="614363"/>
            <a:ext cx="8153400" cy="604837"/>
          </a:xfrm>
        </p:spPr>
        <p:txBody>
          <a:bodyPr/>
          <a:lstStyle/>
          <a:p>
            <a:pPr algn="ctr"/>
            <a:r>
              <a:rPr lang="en-US" dirty="0" smtClean="0"/>
              <a:t>Border</a:t>
            </a:r>
          </a:p>
        </p:txBody>
      </p:sp>
      <p:sp>
        <p:nvSpPr>
          <p:cNvPr id="335874" name="Rectangle 2"/>
          <p:cNvSpPr>
            <a:spLocks noGrp="1" noChangeArrowheads="1"/>
          </p:cNvSpPr>
          <p:nvPr>
            <p:ph idx="1"/>
          </p:nvPr>
        </p:nvSpPr>
        <p:spPr>
          <a:xfrm>
            <a:off x="609600" y="1219200"/>
            <a:ext cx="8153400" cy="4495800"/>
          </a:xfrm>
        </p:spPr>
        <p:txBody>
          <a:bodyPr>
            <a:normAutofit lnSpcReduction="10000"/>
          </a:bodyPr>
          <a:lstStyle/>
          <a:p>
            <a:pPr>
              <a:lnSpc>
                <a:spcPct val="110000"/>
              </a:lnSpc>
            </a:pPr>
            <a:r>
              <a:rPr lang="en-US" sz="3300" smtClean="0"/>
              <a:t>A line around an item to identify its area/boundaries.</a:t>
            </a:r>
          </a:p>
          <a:p>
            <a:pPr lvl="1">
              <a:lnSpc>
                <a:spcPct val="110000"/>
              </a:lnSpc>
            </a:pPr>
            <a:r>
              <a:rPr lang="en-US" sz="2900" smtClean="0"/>
              <a:t>Traffic lanes</a:t>
            </a:r>
          </a:p>
          <a:p>
            <a:pPr lvl="1">
              <a:lnSpc>
                <a:spcPct val="110000"/>
              </a:lnSpc>
            </a:pPr>
            <a:r>
              <a:rPr lang="en-US" sz="2900" smtClean="0"/>
              <a:t>Stationary items</a:t>
            </a:r>
          </a:p>
          <a:p>
            <a:pPr lvl="1">
              <a:lnSpc>
                <a:spcPct val="110000"/>
              </a:lnSpc>
            </a:pPr>
            <a:r>
              <a:rPr lang="en-US" sz="2900" smtClean="0"/>
              <a:t>Mobile items</a:t>
            </a:r>
          </a:p>
          <a:p>
            <a:pPr lvl="1">
              <a:lnSpc>
                <a:spcPct val="110000"/>
              </a:lnSpc>
            </a:pPr>
            <a:r>
              <a:rPr lang="en-US" sz="2900" smtClean="0"/>
              <a:t>Walkways</a:t>
            </a:r>
          </a:p>
          <a:p>
            <a:pPr lvl="1">
              <a:lnSpc>
                <a:spcPct val="110000"/>
              </a:lnSpc>
            </a:pPr>
            <a:r>
              <a:rPr lang="en-US" sz="2900" smtClean="0"/>
              <a:t>Tool Outlines</a:t>
            </a:r>
          </a:p>
          <a:p>
            <a:pPr lvl="1">
              <a:lnSpc>
                <a:spcPct val="110000"/>
              </a:lnSpc>
            </a:pPr>
            <a:r>
              <a:rPr lang="en-US" sz="2900" smtClean="0"/>
              <a:t>Hazardous Areas</a:t>
            </a:r>
          </a:p>
        </p:txBody>
      </p:sp>
    </p:spTree>
    <p:extLst>
      <p:ext uri="{BB962C8B-B14F-4D97-AF65-F5344CB8AC3E}">
        <p14:creationId xmlns="" xmlns:p14="http://schemas.microsoft.com/office/powerpoint/2010/main" val="23671821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Using Lanes in School Hallways</a:t>
            </a:r>
            <a:endParaRPr lang="en-US" dirty="0"/>
          </a:p>
        </p:txBody>
      </p:sp>
      <p:pic>
        <p:nvPicPr>
          <p:cNvPr id="5" name="Picture 4"/>
          <p:cNvPicPr>
            <a:picLocks noChangeAspect="1"/>
          </p:cNvPicPr>
          <p:nvPr/>
        </p:nvPicPr>
        <p:blipFill>
          <a:blip r:embed="rId2"/>
          <a:stretch>
            <a:fillRect/>
          </a:stretch>
        </p:blipFill>
        <p:spPr>
          <a:xfrm>
            <a:off x="1185223" y="1726022"/>
            <a:ext cx="6906187" cy="4506287"/>
          </a:xfrm>
          <a:prstGeom prst="rect">
            <a:avLst/>
          </a:prstGeom>
        </p:spPr>
      </p:pic>
    </p:spTree>
    <p:extLst>
      <p:ext uri="{BB962C8B-B14F-4D97-AF65-F5344CB8AC3E}">
        <p14:creationId xmlns="" xmlns:p14="http://schemas.microsoft.com/office/powerpoint/2010/main" val="223375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 organiz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05013" y="1780091"/>
            <a:ext cx="4056591" cy="4824586"/>
          </a:xfrm>
          <a:prstGeom prst="rect">
            <a:avLst/>
          </a:prstGeom>
        </p:spPr>
      </p:pic>
      <p:sp>
        <p:nvSpPr>
          <p:cNvPr id="2" name="TextBox 1"/>
          <p:cNvSpPr txBox="1"/>
          <p:nvPr/>
        </p:nvSpPr>
        <p:spPr>
          <a:xfrm>
            <a:off x="658603" y="722408"/>
            <a:ext cx="7869086" cy="769441"/>
          </a:xfrm>
          <a:prstGeom prst="rect">
            <a:avLst/>
          </a:prstGeom>
        </p:spPr>
        <p:txBody>
          <a:bodyPr vert="horz" lIns="91440" tIns="45720" rIns="91440" bIns="45720" rtlCol="0" anchor="ctr">
            <a:noAutofit/>
          </a:bodyPr>
          <a:lstStyle>
            <a:lvl1pPr defTabSz="914400">
              <a:spcBef>
                <a:spcPct val="0"/>
              </a:spcBef>
              <a:buNone/>
              <a:defRPr sz="4400" b="0">
                <a:solidFill>
                  <a:srgbClr val="C00000"/>
                </a:solidFill>
                <a:latin typeface="+mj-lt"/>
                <a:ea typeface="+mj-ea"/>
                <a:cs typeface="+mj-cs"/>
              </a:defRPr>
            </a:lvl1pPr>
          </a:lstStyle>
          <a:p>
            <a:r>
              <a:rPr lang="en-US" dirty="0"/>
              <a:t>Supply Arranger for the drawer</a:t>
            </a:r>
          </a:p>
        </p:txBody>
      </p:sp>
    </p:spTree>
    <p:extLst>
      <p:ext uri="{BB962C8B-B14F-4D97-AF65-F5344CB8AC3E}">
        <p14:creationId xmlns="" xmlns:p14="http://schemas.microsoft.com/office/powerpoint/2010/main" val="1660431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Analyze – Steps</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764772601"/>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63547" y="5172738"/>
            <a:ext cx="2200471" cy="1600438"/>
          </a:xfrm>
          <a:prstGeom prst="rect">
            <a:avLst/>
          </a:prstGeom>
          <a:noFill/>
        </p:spPr>
        <p:txBody>
          <a:bodyPr wrap="square" rtlCol="0">
            <a:spAutoFit/>
          </a:bodyPr>
          <a:lstStyle/>
          <a:p>
            <a:pPr marL="285750" indent="-285750">
              <a:buFont typeface="Arial"/>
              <a:buChar char="•"/>
            </a:pPr>
            <a:r>
              <a:rPr lang="en-US" sz="1400" dirty="0"/>
              <a:t>Root Cause Analysis</a:t>
            </a:r>
          </a:p>
          <a:p>
            <a:pPr marL="285750" indent="-285750">
              <a:buFont typeface="Arial"/>
              <a:buChar char="•"/>
            </a:pPr>
            <a:r>
              <a:rPr lang="en-US" sz="1400" dirty="0"/>
              <a:t>Common Mistakes in Root Cause Analysis</a:t>
            </a:r>
          </a:p>
          <a:p>
            <a:pPr marL="285750" indent="-285750">
              <a:buFont typeface="Arial"/>
              <a:buChar char="•"/>
            </a:pPr>
            <a:r>
              <a:rPr lang="en-US" sz="1400" dirty="0"/>
              <a:t>Types of Root Cause Analysis</a:t>
            </a:r>
          </a:p>
          <a:p>
            <a:pPr marL="285750" indent="-285750">
              <a:buFont typeface="Arial"/>
              <a:buChar char="•"/>
            </a:pPr>
            <a:r>
              <a:rPr lang="en-US" sz="1400" dirty="0"/>
              <a:t>Validation of Root Causes</a:t>
            </a:r>
          </a:p>
        </p:txBody>
      </p:sp>
      <p:sp>
        <p:nvSpPr>
          <p:cNvPr id="7" name="TextBox 6"/>
          <p:cNvSpPr txBox="1"/>
          <p:nvPr/>
        </p:nvSpPr>
        <p:spPr>
          <a:xfrm>
            <a:off x="3334815" y="5078274"/>
            <a:ext cx="2200471" cy="1815882"/>
          </a:xfrm>
          <a:prstGeom prst="rect">
            <a:avLst/>
          </a:prstGeom>
          <a:noFill/>
        </p:spPr>
        <p:txBody>
          <a:bodyPr wrap="square" rtlCol="0">
            <a:spAutoFit/>
          </a:bodyPr>
          <a:lstStyle/>
          <a:p>
            <a:pPr marL="285750" indent="-285750">
              <a:buFont typeface="Arial"/>
              <a:buChar char="•"/>
            </a:pPr>
            <a:r>
              <a:rPr lang="en-US" sz="1400" dirty="0"/>
              <a:t>Process Simplification</a:t>
            </a:r>
          </a:p>
          <a:p>
            <a:pPr marL="285750" indent="-285750">
              <a:buFont typeface="Arial"/>
              <a:buChar char="•"/>
            </a:pPr>
            <a:r>
              <a:rPr lang="en-US" sz="1400" dirty="0"/>
              <a:t>Visual Management</a:t>
            </a:r>
          </a:p>
          <a:p>
            <a:pPr marL="285750" indent="-285750">
              <a:buFont typeface="Arial"/>
              <a:buChar char="•"/>
            </a:pPr>
            <a:r>
              <a:rPr lang="en-US" sz="1400" dirty="0"/>
              <a:t>Good Housekeeping</a:t>
            </a:r>
          </a:p>
          <a:p>
            <a:pPr marL="285750" indent="-285750">
              <a:buFont typeface="Arial"/>
              <a:buChar char="•"/>
            </a:pPr>
            <a:r>
              <a:rPr lang="en-US" sz="1400" dirty="0"/>
              <a:t>Mistake Proofing</a:t>
            </a:r>
          </a:p>
          <a:p>
            <a:pPr marL="285750" indent="-285750">
              <a:buFont typeface="Arial"/>
              <a:buChar char="•"/>
            </a:pPr>
            <a:r>
              <a:rPr lang="en-US" sz="1400" dirty="0"/>
              <a:t>Idea Generation Technique</a:t>
            </a:r>
          </a:p>
          <a:p>
            <a:pPr marL="285750" indent="-285750">
              <a:buFont typeface="Arial"/>
              <a:buChar char="•"/>
            </a:pPr>
            <a:r>
              <a:rPr lang="en-US" sz="1400" dirty="0"/>
              <a:t>Future Process Map</a:t>
            </a:r>
          </a:p>
        </p:txBody>
      </p:sp>
      <p:sp>
        <p:nvSpPr>
          <p:cNvPr id="8" name="TextBox 7"/>
          <p:cNvSpPr txBox="1"/>
          <p:nvPr/>
        </p:nvSpPr>
        <p:spPr>
          <a:xfrm>
            <a:off x="6291164" y="5059615"/>
            <a:ext cx="2200471" cy="1169551"/>
          </a:xfrm>
          <a:prstGeom prst="rect">
            <a:avLst/>
          </a:prstGeom>
          <a:noFill/>
        </p:spPr>
        <p:txBody>
          <a:bodyPr wrap="square" rtlCol="0">
            <a:spAutoFit/>
          </a:bodyPr>
          <a:lstStyle/>
          <a:p>
            <a:pPr marL="285750" indent="-285750">
              <a:buFont typeface="Arial"/>
              <a:buChar char="•"/>
            </a:pPr>
            <a:r>
              <a:rPr lang="en-US" sz="1400" dirty="0"/>
              <a:t>Implementation Plan</a:t>
            </a:r>
          </a:p>
          <a:p>
            <a:pPr marL="285750" indent="-285750">
              <a:buFont typeface="Arial"/>
              <a:buChar char="•"/>
            </a:pPr>
            <a:r>
              <a:rPr lang="en-US" sz="1400" dirty="0"/>
              <a:t>Budget and Cost Management Plan</a:t>
            </a:r>
          </a:p>
          <a:p>
            <a:pPr marL="285750" indent="-285750">
              <a:buFont typeface="Arial"/>
              <a:buChar char="•"/>
            </a:pPr>
            <a:r>
              <a:rPr lang="en-US" sz="1400" dirty="0"/>
              <a:t>Resource Plan</a:t>
            </a:r>
          </a:p>
          <a:p>
            <a:pPr marL="285750" indent="-285750">
              <a:buFont typeface="Arial"/>
              <a:buChar char="•"/>
            </a:pPr>
            <a:r>
              <a:rPr lang="en-US" sz="1400" dirty="0"/>
              <a:t>Risk Management</a:t>
            </a:r>
          </a:p>
        </p:txBody>
      </p:sp>
    </p:spTree>
    <p:extLst>
      <p:ext uri="{BB962C8B-B14F-4D97-AF65-F5344CB8AC3E}">
        <p14:creationId xmlns="" xmlns:p14="http://schemas.microsoft.com/office/powerpoint/2010/main" val="351280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3"/>
          <p:cNvSpPr>
            <a:spLocks noChangeArrowheads="1"/>
          </p:cNvSpPr>
          <p:nvPr/>
        </p:nvSpPr>
        <p:spPr bwMode="auto">
          <a:xfrm>
            <a:off x="6513435" y="2681320"/>
            <a:ext cx="2362200" cy="2495550"/>
          </a:xfrm>
          <a:prstGeom prst="rect">
            <a:avLst/>
          </a:prstGeom>
          <a:noFill/>
          <a:ln w="127000">
            <a:solidFill>
              <a:schemeClr val="tx1"/>
            </a:solidFill>
            <a:miter lim="800000"/>
            <a:headEnd/>
            <a:tailEnd/>
          </a:ln>
        </p:spPr>
        <p:txBody>
          <a:bodyPr wrap="none" lIns="95234" tIns="46030" rIns="95234" bIns="46030" anchor="ctr"/>
          <a:lstStyle/>
          <a:p>
            <a:pPr algn="ctr" defTabSz="947738" eaLnBrk="0" hangingPunct="0"/>
            <a:r>
              <a:rPr lang="en-US" sz="2400" b="1" dirty="0" smtClean="0">
                <a:solidFill>
                  <a:schemeClr val="tx2"/>
                </a:solidFill>
                <a:latin typeface="Arial Narrow" pitchFamily="34" charset="0"/>
              </a:rPr>
              <a:t>Scissors</a:t>
            </a:r>
          </a:p>
          <a:p>
            <a:pPr algn="ctr" defTabSz="947738" eaLnBrk="0" hangingPunct="0"/>
            <a:endParaRPr lang="en-US" sz="2400" b="1" dirty="0">
              <a:solidFill>
                <a:schemeClr val="tx2"/>
              </a:solidFill>
              <a:latin typeface="Arial Narrow" pitchFamily="34" charset="0"/>
            </a:endParaRPr>
          </a:p>
          <a:p>
            <a:pPr algn="ctr" defTabSz="947738" eaLnBrk="0" hangingPunct="0"/>
            <a:endParaRPr lang="en-US" sz="2400" b="1" dirty="0">
              <a:solidFill>
                <a:schemeClr val="tx2"/>
              </a:solidFill>
              <a:latin typeface="Arial Narrow" pitchFamily="34" charset="0"/>
            </a:endParaRPr>
          </a:p>
          <a:p>
            <a:pPr algn="ctr" defTabSz="947738" eaLnBrk="0" hangingPunct="0"/>
            <a:endParaRPr lang="en-US" sz="2400" b="1" dirty="0">
              <a:solidFill>
                <a:schemeClr val="tx2"/>
              </a:solidFill>
              <a:latin typeface="Arial Narrow" pitchFamily="34" charset="0"/>
            </a:endParaRPr>
          </a:p>
          <a:p>
            <a:pPr algn="ctr" defTabSz="947738" eaLnBrk="0" hangingPunct="0"/>
            <a:endParaRPr lang="en-US" sz="2400" b="1" dirty="0">
              <a:solidFill>
                <a:schemeClr val="tx2"/>
              </a:solidFill>
              <a:latin typeface="Arial Narrow" pitchFamily="34" charset="0"/>
            </a:endParaRPr>
          </a:p>
          <a:p>
            <a:pPr algn="ctr" defTabSz="947738" eaLnBrk="0" hangingPunct="0"/>
            <a:r>
              <a:rPr lang="en-US" sz="2400" b="1" dirty="0" smtClean="0">
                <a:solidFill>
                  <a:schemeClr val="tx2"/>
                </a:solidFill>
                <a:latin typeface="Arial Narrow" pitchFamily="34" charset="0"/>
              </a:rPr>
              <a:t>Bin A</a:t>
            </a:r>
            <a:endParaRPr lang="en-US" sz="2400" dirty="0">
              <a:solidFill>
                <a:schemeClr val="tx2"/>
              </a:solidFill>
              <a:latin typeface="Arial Narrow" pitchFamily="34" charset="0"/>
            </a:endParaRPr>
          </a:p>
        </p:txBody>
      </p:sp>
      <p:sp>
        <p:nvSpPr>
          <p:cNvPr id="2069" name="Rectangle 4"/>
          <p:cNvSpPr>
            <a:spLocks noGrp="1" noChangeArrowheads="1"/>
          </p:cNvSpPr>
          <p:nvPr>
            <p:ph type="title"/>
          </p:nvPr>
        </p:nvSpPr>
        <p:spPr>
          <a:xfrm>
            <a:off x="457200" y="609600"/>
            <a:ext cx="8106778" cy="1143000"/>
          </a:xfrm>
        </p:spPr>
        <p:txBody>
          <a:bodyPr/>
          <a:lstStyle/>
          <a:p>
            <a:r>
              <a:rPr lang="en-US" dirty="0" smtClean="0"/>
              <a:t>Shadow Board: Home Address</a:t>
            </a:r>
          </a:p>
        </p:txBody>
      </p:sp>
      <p:sp>
        <p:nvSpPr>
          <p:cNvPr id="2070" name="Rectangle 5"/>
          <p:cNvSpPr>
            <a:spLocks noGrp="1" noChangeArrowheads="1"/>
          </p:cNvSpPr>
          <p:nvPr>
            <p:ph idx="1"/>
          </p:nvPr>
        </p:nvSpPr>
        <p:spPr/>
        <p:txBody>
          <a:bodyPr>
            <a:normAutofit/>
          </a:bodyPr>
          <a:lstStyle/>
          <a:p>
            <a:pPr>
              <a:spcBef>
                <a:spcPct val="75000"/>
              </a:spcBef>
            </a:pPr>
            <a:r>
              <a:rPr lang="en-US" sz="3700" dirty="0" smtClean="0"/>
              <a:t>A sign at the item’s home. It should include:</a:t>
            </a:r>
          </a:p>
          <a:p>
            <a:pPr lvl="1">
              <a:spcBef>
                <a:spcPct val="75000"/>
              </a:spcBef>
            </a:pPr>
            <a:r>
              <a:rPr lang="en-US" sz="3300" dirty="0" smtClean="0"/>
              <a:t>Item name</a:t>
            </a:r>
          </a:p>
          <a:p>
            <a:pPr lvl="1">
              <a:spcBef>
                <a:spcPct val="75000"/>
              </a:spcBef>
            </a:pPr>
            <a:r>
              <a:rPr lang="en-US" sz="3300" dirty="0" smtClean="0"/>
              <a:t>Location </a:t>
            </a:r>
          </a:p>
          <a:p>
            <a:pPr lvl="1">
              <a:spcBef>
                <a:spcPct val="75000"/>
              </a:spcBef>
            </a:pPr>
            <a:r>
              <a:rPr lang="en-US" sz="3300" dirty="0" smtClean="0"/>
              <a:t>Picture/silhouette of item (opt.)</a:t>
            </a:r>
          </a:p>
        </p:txBody>
      </p:sp>
      <p:pic>
        <p:nvPicPr>
          <p:cNvPr id="2" name="Picture 1" descr="BU005292.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11010" y="3258083"/>
            <a:ext cx="1361941" cy="1430387"/>
          </a:xfrm>
          <a:prstGeom prst="rect">
            <a:avLst/>
          </a:prstGeom>
        </p:spPr>
      </p:pic>
    </p:spTree>
    <p:extLst>
      <p:ext uri="{BB962C8B-B14F-4D97-AF65-F5344CB8AC3E}">
        <p14:creationId xmlns="" xmlns:p14="http://schemas.microsoft.com/office/powerpoint/2010/main" val="35096411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ffice Supplies.jpg"/>
          <p:cNvPicPr>
            <a:picLocks noGrp="1" noChangeAspect="1"/>
          </p:cNvPicPr>
          <p:nvPr>
            <p:ph idx="1"/>
          </p:nvPr>
        </p:nvPicPr>
        <p:blipFill>
          <a:blip r:embed="rId2">
            <a:extLst>
              <a:ext uri="{28A0092B-C50C-407E-A947-70E740481C1C}">
                <a14:useLocalDpi xmlns="" xmlns:a14="http://schemas.microsoft.com/office/drawing/2010/main" val="0"/>
              </a:ext>
            </a:extLst>
          </a:blip>
          <a:srcRect t="15761" b="15761"/>
          <a:stretch>
            <a:fillRect/>
          </a:stretch>
        </p:blipFill>
        <p:spPr/>
      </p:pic>
      <p:sp>
        <p:nvSpPr>
          <p:cNvPr id="2" name="TextBox 1"/>
          <p:cNvSpPr txBox="1"/>
          <p:nvPr/>
        </p:nvSpPr>
        <p:spPr>
          <a:xfrm>
            <a:off x="1011426" y="724887"/>
            <a:ext cx="7105130" cy="646331"/>
          </a:xfrm>
          <a:prstGeom prst="rect">
            <a:avLst/>
          </a:prstGeom>
        </p:spPr>
        <p:txBody>
          <a:bodyPr vert="horz" lIns="91440" tIns="45720" rIns="91440" bIns="45720" rtlCol="0" anchor="ctr">
            <a:noAutofit/>
          </a:bodyPr>
          <a:lstStyle>
            <a:lvl1pPr defTabSz="914400">
              <a:spcBef>
                <a:spcPct val="0"/>
              </a:spcBef>
              <a:buNone/>
              <a:defRPr sz="3600" b="0">
                <a:solidFill>
                  <a:srgbClr val="C00000"/>
                </a:solidFill>
                <a:latin typeface="+mj-lt"/>
                <a:ea typeface="+mj-ea"/>
                <a:cs typeface="+mj-cs"/>
              </a:defRPr>
            </a:lvl1pPr>
          </a:lstStyle>
          <a:p>
            <a:r>
              <a:rPr lang="en-US" dirty="0"/>
              <a:t>Shadow Board for Office Supplies</a:t>
            </a:r>
          </a:p>
        </p:txBody>
      </p:sp>
    </p:spTree>
    <p:extLst>
      <p:ext uri="{BB962C8B-B14F-4D97-AF65-F5344CB8AC3E}">
        <p14:creationId xmlns="" xmlns:p14="http://schemas.microsoft.com/office/powerpoint/2010/main" val="2451463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4424455" cy="4987328"/>
          </a:xfrm>
        </p:spPr>
        <p:txBody>
          <a:bodyPr/>
          <a:lstStyle/>
          <a:p>
            <a:r>
              <a:rPr lang="en-US" dirty="0" smtClean="0"/>
              <a:t>Shadow Board for Cleaning Instruments</a:t>
            </a:r>
            <a:endParaRPr lang="en-US" dirty="0"/>
          </a:p>
        </p:txBody>
      </p:sp>
      <p:pic>
        <p:nvPicPr>
          <p:cNvPr id="6" name="Picture 5"/>
          <p:cNvPicPr>
            <a:picLocks noChangeAspect="1"/>
          </p:cNvPicPr>
          <p:nvPr/>
        </p:nvPicPr>
        <p:blipFill>
          <a:blip r:embed="rId2"/>
          <a:stretch>
            <a:fillRect/>
          </a:stretch>
        </p:blipFill>
        <p:spPr>
          <a:xfrm>
            <a:off x="4881655" y="327402"/>
            <a:ext cx="3609621" cy="5738892"/>
          </a:xfrm>
          <a:prstGeom prst="rect">
            <a:avLst/>
          </a:prstGeom>
        </p:spPr>
      </p:pic>
    </p:spTree>
    <p:extLst>
      <p:ext uri="{BB962C8B-B14F-4D97-AF65-F5344CB8AC3E}">
        <p14:creationId xmlns="" xmlns:p14="http://schemas.microsoft.com/office/powerpoint/2010/main" val="268704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Know how well work was done</a:t>
            </a:r>
            <a:endParaRPr lang="en-US" dirty="0"/>
          </a:p>
        </p:txBody>
      </p:sp>
      <p:sp>
        <p:nvSpPr>
          <p:cNvPr id="343042" name="Text Placeholder 3"/>
          <p:cNvSpPr>
            <a:spLocks noGrp="1"/>
          </p:cNvSpPr>
          <p:nvPr>
            <p:ph type="body" idx="1"/>
          </p:nvPr>
        </p:nvSpPr>
        <p:spPr/>
        <p:txBody>
          <a:bodyPr/>
          <a:lstStyle/>
          <a:p>
            <a:r>
              <a:rPr lang="en-US" smtClean="0"/>
              <a:t>How to communicate performance measures</a:t>
            </a:r>
          </a:p>
        </p:txBody>
      </p:sp>
      <p:sp>
        <p:nvSpPr>
          <p:cNvPr id="343043" name="Slide Number Placeholder 1"/>
          <p:cNvSpPr>
            <a:spLocks noGrp="1"/>
          </p:cNvSpPr>
          <p:nvPr>
            <p:ph type="sldNum" sz="quarter" idx="12"/>
          </p:nvPr>
        </p:nvSpPr>
        <p:spPr>
          <a:xfrm>
            <a:off x="7010400" y="6245225"/>
            <a:ext cx="2133600" cy="476250"/>
          </a:xfrm>
          <a:noFill/>
        </p:spPr>
        <p:txBody>
          <a:bodyPr/>
          <a:lstStyle/>
          <a:p>
            <a:fld id="{8945A6B9-6FF9-4E0F-81DC-305787225C61}" type="slidenum">
              <a:rPr lang="en-US" smtClean="0"/>
              <a:pPr/>
              <a:t>33</a:t>
            </a:fld>
            <a:endParaRPr lang="en-US" smtClean="0"/>
          </a:p>
        </p:txBody>
      </p:sp>
    </p:spTree>
    <p:extLst>
      <p:ext uri="{BB962C8B-B14F-4D97-AF65-F5344CB8AC3E}">
        <p14:creationId xmlns="" xmlns:p14="http://schemas.microsoft.com/office/powerpoint/2010/main" val="1549964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235857" y="465364"/>
            <a:ext cx="9144000" cy="914400"/>
          </a:xfrm>
        </p:spPr>
        <p:txBody>
          <a:bodyPr/>
          <a:lstStyle/>
          <a:p>
            <a:r>
              <a:rPr lang="en-US" sz="3600" dirty="0" smtClean="0"/>
              <a:t>Communicate Performance Measures</a:t>
            </a:r>
          </a:p>
        </p:txBody>
      </p:sp>
      <p:sp>
        <p:nvSpPr>
          <p:cNvPr id="344066" name="Rectangle 3"/>
          <p:cNvSpPr>
            <a:spLocks noGrp="1" noChangeArrowheads="1"/>
          </p:cNvSpPr>
          <p:nvPr>
            <p:ph idx="1"/>
          </p:nvPr>
        </p:nvSpPr>
        <p:spPr>
          <a:xfrm>
            <a:off x="628650" y="1379764"/>
            <a:ext cx="7772400" cy="4049486"/>
          </a:xfrm>
        </p:spPr>
        <p:txBody>
          <a:bodyPr>
            <a:normAutofit/>
          </a:bodyPr>
          <a:lstStyle/>
          <a:p>
            <a:r>
              <a:rPr lang="en-US" sz="3200" dirty="0" smtClean="0"/>
              <a:t>The most common visual aid is the posting of performance measures at different levels of the school environment.</a:t>
            </a:r>
          </a:p>
        </p:txBody>
      </p:sp>
      <p:pic>
        <p:nvPicPr>
          <p:cNvPr id="2" name="Picture 1"/>
          <p:cNvPicPr>
            <a:picLocks noChangeAspect="1"/>
          </p:cNvPicPr>
          <p:nvPr/>
        </p:nvPicPr>
        <p:blipFill>
          <a:blip r:embed="rId3"/>
          <a:stretch>
            <a:fillRect/>
          </a:stretch>
        </p:blipFill>
        <p:spPr>
          <a:xfrm>
            <a:off x="1146123" y="3451923"/>
            <a:ext cx="2857500" cy="2857500"/>
          </a:xfrm>
          <a:prstGeom prst="rect">
            <a:avLst/>
          </a:prstGeom>
        </p:spPr>
      </p:pic>
      <p:pic>
        <p:nvPicPr>
          <p:cNvPr id="3" name="Picture 2"/>
          <p:cNvPicPr>
            <a:picLocks noChangeAspect="1"/>
          </p:cNvPicPr>
          <p:nvPr/>
        </p:nvPicPr>
        <p:blipFill>
          <a:blip r:embed="rId4"/>
          <a:stretch>
            <a:fillRect/>
          </a:stretch>
        </p:blipFill>
        <p:spPr>
          <a:xfrm>
            <a:off x="4576839" y="3451923"/>
            <a:ext cx="3048000" cy="2667000"/>
          </a:xfrm>
          <a:prstGeom prst="rect">
            <a:avLst/>
          </a:prstGeom>
        </p:spPr>
      </p:pic>
      <p:sp>
        <p:nvSpPr>
          <p:cNvPr id="6" name="TextBox 5"/>
          <p:cNvSpPr txBox="1"/>
          <p:nvPr/>
        </p:nvSpPr>
        <p:spPr>
          <a:xfrm>
            <a:off x="8197514" y="6421717"/>
            <a:ext cx="770021" cy="369332"/>
          </a:xfrm>
          <a:prstGeom prst="rect">
            <a:avLst/>
          </a:prstGeom>
          <a:noFill/>
        </p:spPr>
        <p:txBody>
          <a:bodyPr wrap="square" rtlCol="0">
            <a:spAutoFit/>
          </a:bodyPr>
          <a:lstStyle/>
          <a:p>
            <a:r>
              <a:rPr lang="en-US" dirty="0" smtClean="0">
                <a:solidFill>
                  <a:schemeClr val="bg1"/>
                </a:solidFill>
              </a:rPr>
              <a:t>34</a:t>
            </a:r>
            <a:endParaRPr lang="en-US" dirty="0">
              <a:solidFill>
                <a:schemeClr val="bg1"/>
              </a:solidFill>
            </a:endParaRPr>
          </a:p>
        </p:txBody>
      </p:sp>
    </p:spTree>
    <p:extLst>
      <p:ext uri="{BB962C8B-B14F-4D97-AF65-F5344CB8AC3E}">
        <p14:creationId xmlns="" xmlns:p14="http://schemas.microsoft.com/office/powerpoint/2010/main" val="3466034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ChangeArrowheads="1"/>
          </p:cNvSpPr>
          <p:nvPr/>
        </p:nvSpPr>
        <p:spPr bwMode="auto">
          <a:xfrm>
            <a:off x="228600" y="1447800"/>
            <a:ext cx="2057400" cy="3505200"/>
          </a:xfrm>
          <a:prstGeom prst="rect">
            <a:avLst/>
          </a:prstGeom>
          <a:noFill/>
          <a:ln w="9525">
            <a:noFill/>
            <a:miter lim="800000"/>
            <a:headEnd/>
            <a:tailEnd/>
          </a:ln>
        </p:spPr>
        <p:txBody>
          <a:bodyPr lIns="0" tIns="0" rIns="0" bIns="0"/>
          <a:lstStyle/>
          <a:p>
            <a:pPr marL="236538" indent="-236538" defTabSz="457200" eaLnBrk="0" hangingPunct="0">
              <a:buClr>
                <a:schemeClr val="tx1"/>
              </a:buClr>
              <a:buSzPct val="50000"/>
              <a:buFont typeface="Monotype Sorts"/>
              <a:buChar char="n"/>
            </a:pPr>
            <a:r>
              <a:rPr lang="en-US" sz="2400" dirty="0">
                <a:latin typeface="Arial Narrow" pitchFamily="34" charset="0"/>
              </a:rPr>
              <a:t>Display </a:t>
            </a:r>
            <a:r>
              <a:rPr lang="en-US" sz="2400" dirty="0" smtClean="0">
                <a:latin typeface="Arial Narrow" pitchFamily="34" charset="0"/>
              </a:rPr>
              <a:t>regular class and school performance </a:t>
            </a:r>
            <a:r>
              <a:rPr lang="en-US" sz="2400" dirty="0">
                <a:latin typeface="Arial Narrow" pitchFamily="34" charset="0"/>
              </a:rPr>
              <a:t>targets and achievements</a:t>
            </a:r>
          </a:p>
          <a:p>
            <a:pPr marL="236538" indent="-236538" defTabSz="457200" eaLnBrk="0" hangingPunct="0">
              <a:buClr>
                <a:schemeClr val="tx1"/>
              </a:buClr>
              <a:buFontTx/>
              <a:buChar char="•"/>
            </a:pPr>
            <a:endParaRPr lang="en-US" sz="2400" dirty="0">
              <a:latin typeface="Arial Narrow" pitchFamily="34" charset="0"/>
            </a:endParaRPr>
          </a:p>
          <a:p>
            <a:pPr marL="236538" indent="-236538" defTabSz="457200" eaLnBrk="0" hangingPunct="0">
              <a:buClr>
                <a:schemeClr val="tx1"/>
              </a:buClr>
              <a:buSzPct val="50000"/>
              <a:buFont typeface="Monotype Sorts"/>
              <a:buChar char="n"/>
            </a:pPr>
            <a:r>
              <a:rPr lang="en-US" sz="2400" dirty="0">
                <a:latin typeface="Arial Narrow" pitchFamily="34" charset="0"/>
              </a:rPr>
              <a:t>Targets taken from </a:t>
            </a:r>
            <a:r>
              <a:rPr lang="en-US" sz="2400" dirty="0" smtClean="0">
                <a:latin typeface="Arial Narrow" pitchFamily="34" charset="0"/>
              </a:rPr>
              <a:t>students and class </a:t>
            </a:r>
            <a:r>
              <a:rPr lang="en-US" sz="2400" dirty="0">
                <a:latin typeface="Arial Narrow" pitchFamily="34" charset="0"/>
              </a:rPr>
              <a:t>schedules</a:t>
            </a:r>
            <a:endParaRPr lang="en-US" sz="2400" dirty="0">
              <a:latin typeface="Times New Roman" pitchFamily="18" charset="0"/>
            </a:endParaRPr>
          </a:p>
        </p:txBody>
      </p:sp>
      <p:sp>
        <p:nvSpPr>
          <p:cNvPr id="345091" name="Rectangle 129"/>
          <p:cNvSpPr>
            <a:spLocks noGrp="1" noChangeArrowheads="1"/>
          </p:cNvSpPr>
          <p:nvPr>
            <p:ph type="title"/>
          </p:nvPr>
        </p:nvSpPr>
        <p:spPr>
          <a:xfrm>
            <a:off x="786607" y="304800"/>
            <a:ext cx="7772400" cy="1143000"/>
          </a:xfrm>
        </p:spPr>
        <p:txBody>
          <a:bodyPr/>
          <a:lstStyle/>
          <a:p>
            <a:r>
              <a:rPr lang="en-US" dirty="0" smtClean="0"/>
              <a:t>Class Scheduling Boards</a:t>
            </a:r>
          </a:p>
        </p:txBody>
      </p:sp>
      <p:pic>
        <p:nvPicPr>
          <p:cNvPr id="2" name="Picture 1"/>
          <p:cNvPicPr>
            <a:picLocks noChangeAspect="1"/>
          </p:cNvPicPr>
          <p:nvPr/>
        </p:nvPicPr>
        <p:blipFill>
          <a:blip r:embed="rId3"/>
          <a:stretch>
            <a:fillRect/>
          </a:stretch>
        </p:blipFill>
        <p:spPr>
          <a:xfrm>
            <a:off x="2618976" y="1447800"/>
            <a:ext cx="5940031" cy="4756758"/>
          </a:xfrm>
          <a:prstGeom prst="rect">
            <a:avLst/>
          </a:prstGeom>
        </p:spPr>
      </p:pic>
    </p:spTree>
    <p:extLst>
      <p:ext uri="{BB962C8B-B14F-4D97-AF65-F5344CB8AC3E}">
        <p14:creationId xmlns="" xmlns:p14="http://schemas.microsoft.com/office/powerpoint/2010/main" val="27645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ChangeArrowheads="1"/>
          </p:cNvSpPr>
          <p:nvPr>
            <p:ph type="title"/>
          </p:nvPr>
        </p:nvSpPr>
        <p:spPr>
          <a:xfrm>
            <a:off x="685800" y="304799"/>
            <a:ext cx="8229600" cy="1129707"/>
          </a:xfrm>
        </p:spPr>
        <p:txBody>
          <a:bodyPr/>
          <a:lstStyle/>
          <a:p>
            <a:r>
              <a:rPr lang="en-US" dirty="0" smtClean="0"/>
              <a:t>Visual Advantages</a:t>
            </a:r>
          </a:p>
        </p:txBody>
      </p:sp>
      <p:sp>
        <p:nvSpPr>
          <p:cNvPr id="348162" name="Rectangle 3"/>
          <p:cNvSpPr>
            <a:spLocks noGrp="1" noChangeArrowheads="1"/>
          </p:cNvSpPr>
          <p:nvPr>
            <p:ph idx="1"/>
          </p:nvPr>
        </p:nvSpPr>
        <p:spPr>
          <a:xfrm>
            <a:off x="457200" y="1466580"/>
            <a:ext cx="8229600" cy="3886200"/>
          </a:xfrm>
        </p:spPr>
        <p:txBody>
          <a:bodyPr>
            <a:noAutofit/>
          </a:bodyPr>
          <a:lstStyle/>
          <a:p>
            <a:r>
              <a:rPr lang="en-US" dirty="0" smtClean="0"/>
              <a:t>Information is readily available to everyone</a:t>
            </a:r>
          </a:p>
          <a:p>
            <a:r>
              <a:rPr lang="en-US" dirty="0" smtClean="0"/>
              <a:t>Failure is not to be feared, honest performance is displayed</a:t>
            </a:r>
          </a:p>
          <a:p>
            <a:r>
              <a:rPr lang="en-US" dirty="0" smtClean="0"/>
              <a:t>Individuals can see the effect of their contribution to the team's performance. Within their team they can work on improvements</a:t>
            </a:r>
          </a:p>
          <a:p>
            <a:r>
              <a:rPr lang="en-US" dirty="0" smtClean="0"/>
              <a:t>Competition is encouraged</a:t>
            </a:r>
          </a:p>
          <a:p>
            <a:r>
              <a:rPr lang="en-US" dirty="0" smtClean="0"/>
              <a:t>Clear, unambiguous displays aid communication</a:t>
            </a:r>
          </a:p>
        </p:txBody>
      </p:sp>
      <p:sp>
        <p:nvSpPr>
          <p:cNvPr id="4" name="TextBox 3"/>
          <p:cNvSpPr txBox="1"/>
          <p:nvPr/>
        </p:nvSpPr>
        <p:spPr>
          <a:xfrm>
            <a:off x="8085221" y="6448926"/>
            <a:ext cx="830179" cy="369332"/>
          </a:xfrm>
          <a:prstGeom prst="rect">
            <a:avLst/>
          </a:prstGeom>
          <a:noFill/>
        </p:spPr>
        <p:txBody>
          <a:bodyPr wrap="square" rtlCol="0">
            <a:spAutoFit/>
          </a:bodyPr>
          <a:lstStyle/>
          <a:p>
            <a:r>
              <a:rPr lang="en-US" dirty="0" smtClean="0">
                <a:solidFill>
                  <a:schemeClr val="bg1"/>
                </a:solidFill>
              </a:rPr>
              <a:t>36</a:t>
            </a:r>
            <a:endParaRPr lang="en-US" dirty="0">
              <a:solidFill>
                <a:schemeClr val="bg1"/>
              </a:solidFill>
            </a:endParaRPr>
          </a:p>
        </p:txBody>
      </p:sp>
    </p:spTree>
    <p:extLst>
      <p:ext uri="{BB962C8B-B14F-4D97-AF65-F5344CB8AC3E}">
        <p14:creationId xmlns="" xmlns:p14="http://schemas.microsoft.com/office/powerpoint/2010/main" val="3926063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ChangeArrowheads="1"/>
          </p:cNvSpPr>
          <p:nvPr>
            <p:ph type="title"/>
          </p:nvPr>
        </p:nvSpPr>
        <p:spPr/>
        <p:txBody>
          <a:bodyPr/>
          <a:lstStyle/>
          <a:p>
            <a:r>
              <a:rPr lang="en-US" dirty="0" smtClean="0"/>
              <a:t>Visual Controls</a:t>
            </a:r>
          </a:p>
        </p:txBody>
      </p:sp>
      <p:sp>
        <p:nvSpPr>
          <p:cNvPr id="350210" name="Rectangle 3"/>
          <p:cNvSpPr>
            <a:spLocks noGrp="1" noChangeArrowheads="1"/>
          </p:cNvSpPr>
          <p:nvPr>
            <p:ph idx="1"/>
          </p:nvPr>
        </p:nvSpPr>
        <p:spPr/>
        <p:txBody>
          <a:bodyPr>
            <a:normAutofit/>
          </a:bodyPr>
          <a:lstStyle/>
          <a:p>
            <a:pPr>
              <a:buFontTx/>
              <a:buNone/>
            </a:pPr>
            <a:r>
              <a:rPr lang="en-US" sz="3600" dirty="0" smtClean="0"/>
              <a:t>To be effective visuals must be:</a:t>
            </a:r>
          </a:p>
          <a:p>
            <a:r>
              <a:rPr lang="en-US" sz="3600" dirty="0" smtClean="0"/>
              <a:t>Open, Honest and Relevant</a:t>
            </a:r>
          </a:p>
          <a:p>
            <a:r>
              <a:rPr lang="en-US" sz="3600" dirty="0" smtClean="0"/>
              <a:t>Clear and Simple</a:t>
            </a:r>
          </a:p>
          <a:p>
            <a:r>
              <a:rPr lang="en-US" sz="3600" dirty="0" smtClean="0"/>
              <a:t>Displayed Close to the Area Concerned</a:t>
            </a:r>
          </a:p>
          <a:p>
            <a:endParaRPr lang="en-US" sz="3600" dirty="0" smtClean="0"/>
          </a:p>
        </p:txBody>
      </p:sp>
      <p:sp>
        <p:nvSpPr>
          <p:cNvPr id="4" name="TextBox 3"/>
          <p:cNvSpPr txBox="1"/>
          <p:nvPr/>
        </p:nvSpPr>
        <p:spPr>
          <a:xfrm>
            <a:off x="8165432" y="6416842"/>
            <a:ext cx="753979" cy="369332"/>
          </a:xfrm>
          <a:prstGeom prst="rect">
            <a:avLst/>
          </a:prstGeom>
          <a:noFill/>
        </p:spPr>
        <p:txBody>
          <a:bodyPr wrap="square" rtlCol="0">
            <a:spAutoFit/>
          </a:bodyPr>
          <a:lstStyle/>
          <a:p>
            <a:r>
              <a:rPr lang="en-US" dirty="0" smtClean="0">
                <a:solidFill>
                  <a:schemeClr val="bg1"/>
                </a:solidFill>
              </a:rPr>
              <a:t>37</a:t>
            </a:r>
            <a:endParaRPr lang="en-US" dirty="0">
              <a:solidFill>
                <a:schemeClr val="bg1"/>
              </a:solidFill>
            </a:endParaRPr>
          </a:p>
        </p:txBody>
      </p:sp>
    </p:spTree>
    <p:extLst>
      <p:ext uri="{BB962C8B-B14F-4D97-AF65-F5344CB8AC3E}">
        <p14:creationId xmlns="" xmlns:p14="http://schemas.microsoft.com/office/powerpoint/2010/main" val="2784355147"/>
      </p:ext>
    </p:extLst>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p:nvPr>
        </p:nvSpPr>
        <p:spPr>
          <a:xfrm>
            <a:off x="837219" y="571500"/>
            <a:ext cx="7772400" cy="838200"/>
          </a:xfrm>
        </p:spPr>
        <p:txBody>
          <a:bodyPr/>
          <a:lstStyle/>
          <a:p>
            <a:r>
              <a:rPr lang="en-US" dirty="0" smtClean="0"/>
              <a:t>Pitfalls Visual Control Systems</a:t>
            </a:r>
          </a:p>
        </p:txBody>
      </p:sp>
      <p:sp>
        <p:nvSpPr>
          <p:cNvPr id="352258" name="Rectangle 3"/>
          <p:cNvSpPr>
            <a:spLocks noGrp="1" noChangeArrowheads="1"/>
          </p:cNvSpPr>
          <p:nvPr>
            <p:ph idx="1"/>
          </p:nvPr>
        </p:nvSpPr>
        <p:spPr>
          <a:xfrm>
            <a:off x="0" y="1622638"/>
            <a:ext cx="9144000" cy="4320961"/>
          </a:xfrm>
        </p:spPr>
        <p:txBody>
          <a:bodyPr>
            <a:noAutofit/>
          </a:bodyPr>
          <a:lstStyle/>
          <a:p>
            <a:pPr lvl="1"/>
            <a:r>
              <a:rPr lang="en-US" sz="2800" dirty="0" smtClean="0"/>
              <a:t>Irrelevant or complex reporting</a:t>
            </a:r>
            <a:r>
              <a:rPr lang="en-US" sz="2800" dirty="0"/>
              <a:t> </a:t>
            </a:r>
            <a:r>
              <a:rPr lang="en-US" sz="2800" dirty="0" smtClean="0"/>
              <a:t>system and measurement</a:t>
            </a:r>
          </a:p>
          <a:p>
            <a:pPr lvl="1"/>
            <a:r>
              <a:rPr lang="en-US" sz="2800" dirty="0" smtClean="0"/>
              <a:t>No signals in the school or classroom</a:t>
            </a:r>
          </a:p>
          <a:p>
            <a:pPr lvl="1"/>
            <a:r>
              <a:rPr lang="en-US" sz="2800" dirty="0" smtClean="0"/>
              <a:t>Limited understanding by teachers and students of how things are done or how problems are identified</a:t>
            </a:r>
          </a:p>
          <a:p>
            <a:pPr lvl="1"/>
            <a:r>
              <a:rPr lang="en-US" sz="2800" dirty="0" smtClean="0"/>
              <a:t>No visible use of visible real time or short term school or classroom measures</a:t>
            </a:r>
          </a:p>
          <a:p>
            <a:pPr lvl="1"/>
            <a:r>
              <a:rPr lang="en-US" sz="2800" dirty="0" smtClean="0"/>
              <a:t>Classroom information not timely. React too late to problems</a:t>
            </a:r>
          </a:p>
          <a:p>
            <a:pPr lvl="1"/>
            <a:r>
              <a:rPr lang="en-US" sz="2800" dirty="0" smtClean="0"/>
              <a:t>The actual activity is difficult to see.</a:t>
            </a:r>
          </a:p>
        </p:txBody>
      </p:sp>
    </p:spTree>
    <p:extLst>
      <p:ext uri="{BB962C8B-B14F-4D97-AF65-F5344CB8AC3E}">
        <p14:creationId xmlns="" xmlns:p14="http://schemas.microsoft.com/office/powerpoint/2010/main" val="851832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4"/>
          <p:cNvSpPr>
            <a:spLocks noGrp="1" noChangeArrowheads="1"/>
          </p:cNvSpPr>
          <p:nvPr>
            <p:ph type="title"/>
          </p:nvPr>
        </p:nvSpPr>
        <p:spPr/>
        <p:txBody>
          <a:bodyPr/>
          <a:lstStyle/>
          <a:p>
            <a:r>
              <a:rPr lang="en-US" dirty="0" smtClean="0"/>
              <a:t>5S or Good housekeeping</a:t>
            </a:r>
          </a:p>
        </p:txBody>
      </p:sp>
      <p:sp>
        <p:nvSpPr>
          <p:cNvPr id="2" name="Text Placeholder 1"/>
          <p:cNvSpPr>
            <a:spLocks noGrp="1"/>
          </p:cNvSpPr>
          <p:nvPr>
            <p:ph type="body" idx="1"/>
          </p:nvPr>
        </p:nvSpPr>
        <p:spPr/>
        <p:txBody>
          <a:bodyPr/>
          <a:lstStyle/>
          <a:p>
            <a:r>
              <a:rPr lang="en-US" dirty="0" smtClean="0"/>
              <a:t>Review:</a:t>
            </a:r>
            <a:endParaRPr lang="en-US" dirty="0"/>
          </a:p>
        </p:txBody>
      </p:sp>
      <p:sp>
        <p:nvSpPr>
          <p:cNvPr id="258051" name="Footer Placeholder 3"/>
          <p:cNvSpPr>
            <a:spLocks noGrp="1"/>
          </p:cNvSpPr>
          <p:nvPr>
            <p:ph type="ftr" sz="quarter" idx="11"/>
          </p:nvPr>
        </p:nvSpPr>
        <p:spPr>
          <a:noFill/>
        </p:spPr>
        <p:txBody>
          <a:bodyPr/>
          <a:lstStyle/>
          <a:p>
            <a:endParaRPr lang="en-US" smtClean="0"/>
          </a:p>
        </p:txBody>
      </p:sp>
    </p:spTree>
    <p:extLst>
      <p:ext uri="{BB962C8B-B14F-4D97-AF65-F5344CB8AC3E}">
        <p14:creationId xmlns="" xmlns:p14="http://schemas.microsoft.com/office/powerpoint/2010/main" val="2014481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A set of principles or concepts should be used to generate solutions for the root causes of the problem. </a:t>
            </a:r>
            <a:endParaRPr lang="en-US" sz="4000" dirty="0"/>
          </a:p>
        </p:txBody>
      </p:sp>
    </p:spTree>
    <p:extLst>
      <p:ext uri="{BB962C8B-B14F-4D97-AF65-F5344CB8AC3E}">
        <p14:creationId xmlns="" xmlns:p14="http://schemas.microsoft.com/office/powerpoint/2010/main" val="137359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idx="4294967295"/>
          </p:nvPr>
        </p:nvSpPr>
        <p:spPr>
          <a:xfrm>
            <a:off x="2286000" y="588963"/>
            <a:ext cx="6858000" cy="512762"/>
          </a:xfrm>
        </p:spPr>
        <p:txBody>
          <a:bodyPr vert="horz" lIns="91440" tIns="45720" rIns="91440" bIns="45720" rtlCol="0" anchor="ctr">
            <a:noAutofit/>
          </a:bodyPr>
          <a:lstStyle/>
          <a:p>
            <a:r>
              <a:rPr lang="en-US">
                <a:solidFill>
                  <a:srgbClr val="C00000"/>
                </a:solidFill>
              </a:rPr>
              <a:t>What Is 5S?</a:t>
            </a:r>
          </a:p>
        </p:txBody>
      </p:sp>
      <p:sp>
        <p:nvSpPr>
          <p:cNvPr id="1986563" name="Rectangle 3"/>
          <p:cNvSpPr>
            <a:spLocks noGrp="1" noChangeArrowheads="1"/>
          </p:cNvSpPr>
          <p:nvPr>
            <p:ph type="body" idx="4294967295"/>
          </p:nvPr>
        </p:nvSpPr>
        <p:spPr>
          <a:xfrm>
            <a:off x="163513" y="1295400"/>
            <a:ext cx="8980487" cy="5272088"/>
          </a:xfrm>
        </p:spPr>
        <p:txBody>
          <a:bodyPr>
            <a:normAutofit/>
          </a:bodyPr>
          <a:lstStyle/>
          <a:p>
            <a:pPr marL="412750" indent="-412750" defTabSz="433388">
              <a:lnSpc>
                <a:spcPct val="80000"/>
              </a:lnSpc>
              <a:buFontTx/>
              <a:buNone/>
              <a:tabLst>
                <a:tab pos="1027113" algn="l"/>
                <a:tab pos="2230438" algn="l"/>
              </a:tabLst>
              <a:defRPr/>
            </a:pPr>
            <a:r>
              <a:rPr lang="en-US" sz="2400" b="1" dirty="0" smtClean="0"/>
              <a:t>Step 1	SEIRI (SORT)	</a:t>
            </a:r>
            <a:r>
              <a:rPr lang="en-US" sz="2400" b="1" i="1" dirty="0" smtClean="0"/>
              <a:t>Segregate and Eliminate</a:t>
            </a:r>
            <a:endParaRPr lang="en-US" sz="2400" dirty="0" smtClean="0"/>
          </a:p>
          <a:p>
            <a:pPr marL="1350963" lvl="1" indent="-338138" defTabSz="433388">
              <a:lnSpc>
                <a:spcPct val="80000"/>
              </a:lnSpc>
              <a:tabLst>
                <a:tab pos="1027113" algn="l"/>
                <a:tab pos="2230438" algn="l"/>
              </a:tabLst>
              <a:defRPr/>
            </a:pPr>
            <a:r>
              <a:rPr lang="en-US" sz="2400" dirty="0" smtClean="0"/>
              <a:t>Segregate necessary items from unnecessary items and eliminate what is not needed.</a:t>
            </a:r>
          </a:p>
          <a:p>
            <a:pPr marL="1350963" lvl="1" indent="-338138" defTabSz="433388">
              <a:lnSpc>
                <a:spcPct val="80000"/>
              </a:lnSpc>
              <a:tabLst>
                <a:tab pos="1027113" algn="l"/>
                <a:tab pos="2230438" algn="l"/>
              </a:tabLst>
              <a:defRPr/>
            </a:pPr>
            <a:r>
              <a:rPr lang="en-US" sz="2400" dirty="0" smtClean="0"/>
              <a:t>Dispose all unnecessary items.</a:t>
            </a:r>
          </a:p>
          <a:p>
            <a:pPr marL="412750" indent="-412750" defTabSz="433388">
              <a:lnSpc>
                <a:spcPct val="80000"/>
              </a:lnSpc>
              <a:spcBef>
                <a:spcPct val="100000"/>
              </a:spcBef>
              <a:buFontTx/>
              <a:buNone/>
              <a:tabLst>
                <a:tab pos="1027113" algn="l"/>
                <a:tab pos="2230438" algn="l"/>
              </a:tabLst>
              <a:defRPr/>
            </a:pPr>
            <a:r>
              <a:rPr lang="en-US" sz="2400" b="1" dirty="0" smtClean="0"/>
              <a:t>Step 2	SEITON (SET IN ORDER)	</a:t>
            </a:r>
            <a:r>
              <a:rPr lang="en-US" sz="2400" b="1" i="1" dirty="0" smtClean="0"/>
              <a:t>Arrange and Identify </a:t>
            </a:r>
          </a:p>
          <a:p>
            <a:pPr marL="1350963" lvl="1" indent="-338138" defTabSz="433388">
              <a:lnSpc>
                <a:spcPct val="80000"/>
              </a:lnSpc>
              <a:tabLst>
                <a:tab pos="1027113" algn="l"/>
                <a:tab pos="2230438" algn="l"/>
              </a:tabLst>
              <a:defRPr/>
            </a:pPr>
            <a:r>
              <a:rPr lang="en-US" sz="2400" dirty="0" smtClean="0"/>
              <a:t>Arrange remaining items so that they can be found quickly by anybody.</a:t>
            </a:r>
          </a:p>
          <a:p>
            <a:pPr marL="1350963" lvl="1" indent="-338138" defTabSz="433388">
              <a:lnSpc>
                <a:spcPct val="80000"/>
              </a:lnSpc>
              <a:tabLst>
                <a:tab pos="1027113" algn="l"/>
                <a:tab pos="2230438" algn="l"/>
              </a:tabLst>
              <a:defRPr/>
            </a:pPr>
            <a:r>
              <a:rPr lang="en-US" sz="2400" dirty="0" smtClean="0"/>
              <a:t>Standardize the locations so that items can easily be located and accessed by anybody.</a:t>
            </a:r>
          </a:p>
          <a:p>
            <a:pPr marL="412750" indent="-412750" defTabSz="433388">
              <a:lnSpc>
                <a:spcPct val="80000"/>
              </a:lnSpc>
              <a:spcBef>
                <a:spcPct val="100000"/>
              </a:spcBef>
              <a:buFontTx/>
              <a:buNone/>
              <a:tabLst>
                <a:tab pos="1027113" algn="l"/>
                <a:tab pos="2230438" algn="l"/>
              </a:tabLst>
              <a:defRPr/>
            </a:pPr>
            <a:r>
              <a:rPr lang="en-US" sz="2400" b="1" dirty="0" smtClean="0"/>
              <a:t>Step 3	SEISO (SHINE)	</a:t>
            </a:r>
            <a:r>
              <a:rPr lang="en-US" sz="2400" b="1" i="1" dirty="0" smtClean="0"/>
              <a:t>Daily Cleanup Process</a:t>
            </a:r>
            <a:endParaRPr lang="en-US" sz="2500" dirty="0" smtClean="0"/>
          </a:p>
          <a:p>
            <a:pPr marL="1350963" lvl="1" indent="-338138" defTabSz="433388">
              <a:lnSpc>
                <a:spcPct val="80000"/>
              </a:lnSpc>
              <a:tabLst>
                <a:tab pos="1027113" algn="l"/>
                <a:tab pos="2230438" algn="l"/>
              </a:tabLst>
              <a:defRPr/>
            </a:pPr>
            <a:r>
              <a:rPr lang="en-US" sz="2400" dirty="0" smtClean="0"/>
              <a:t>Create a spotless workplace…swept and clean.</a:t>
            </a:r>
          </a:p>
          <a:p>
            <a:pPr marL="1350963" lvl="1" indent="-338138" defTabSz="433388">
              <a:lnSpc>
                <a:spcPct val="80000"/>
              </a:lnSpc>
              <a:tabLst>
                <a:tab pos="1027113" algn="l"/>
                <a:tab pos="2230438" algn="l"/>
              </a:tabLst>
              <a:defRPr/>
            </a:pPr>
            <a:r>
              <a:rPr lang="en-US" sz="2400" dirty="0" smtClean="0"/>
              <a:t>Keep equipment and work are clean</a:t>
            </a:r>
          </a:p>
        </p:txBody>
      </p:sp>
    </p:spTree>
    <p:extLst>
      <p:ext uri="{BB962C8B-B14F-4D97-AF65-F5344CB8AC3E}">
        <p14:creationId xmlns="" xmlns:p14="http://schemas.microsoft.com/office/powerpoint/2010/main" val="27289165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idx="4294967295"/>
          </p:nvPr>
        </p:nvSpPr>
        <p:spPr>
          <a:xfrm>
            <a:off x="2286000" y="858838"/>
            <a:ext cx="6858000" cy="512762"/>
          </a:xfrm>
        </p:spPr>
        <p:txBody>
          <a:bodyPr vert="horz" lIns="91440" tIns="45720" rIns="91440" bIns="45720" rtlCol="0" anchor="ctr">
            <a:noAutofit/>
          </a:bodyPr>
          <a:lstStyle/>
          <a:p>
            <a:r>
              <a:rPr lang="en-US" dirty="0">
                <a:solidFill>
                  <a:srgbClr val="C00000"/>
                </a:solidFill>
              </a:rPr>
              <a:t>What Is 5S?</a:t>
            </a:r>
          </a:p>
        </p:txBody>
      </p:sp>
      <p:sp>
        <p:nvSpPr>
          <p:cNvPr id="1988611" name="Rectangle 3"/>
          <p:cNvSpPr>
            <a:spLocks noGrp="1" noChangeArrowheads="1"/>
          </p:cNvSpPr>
          <p:nvPr>
            <p:ph type="body" idx="4294967295"/>
          </p:nvPr>
        </p:nvSpPr>
        <p:spPr>
          <a:xfrm>
            <a:off x="304800" y="1560513"/>
            <a:ext cx="8839200" cy="4687887"/>
          </a:xfrm>
        </p:spPr>
        <p:txBody>
          <a:bodyPr>
            <a:normAutofit fontScale="92500" lnSpcReduction="20000"/>
          </a:bodyPr>
          <a:lstStyle/>
          <a:p>
            <a:pPr marL="412750" indent="-412750" defTabSz="433388">
              <a:lnSpc>
                <a:spcPct val="80000"/>
              </a:lnSpc>
              <a:spcBef>
                <a:spcPct val="100000"/>
              </a:spcBef>
              <a:buFontTx/>
              <a:buNone/>
              <a:tabLst>
                <a:tab pos="1027113" algn="l"/>
                <a:tab pos="2230438" algn="l"/>
              </a:tabLst>
              <a:defRPr/>
            </a:pPr>
            <a:r>
              <a:rPr lang="en-US" sz="2400" dirty="0" smtClean="0"/>
              <a:t>Step 4	</a:t>
            </a:r>
          </a:p>
          <a:p>
            <a:pPr marL="412750" indent="-412750" defTabSz="433388">
              <a:lnSpc>
                <a:spcPct val="80000"/>
              </a:lnSpc>
              <a:spcBef>
                <a:spcPct val="100000"/>
              </a:spcBef>
              <a:buFontTx/>
              <a:buNone/>
              <a:tabLst>
                <a:tab pos="1027113" algn="l"/>
                <a:tab pos="2230438" algn="l"/>
              </a:tabLst>
              <a:defRPr/>
            </a:pPr>
            <a:r>
              <a:rPr lang="en-US" sz="2400" dirty="0" smtClean="0"/>
              <a:t>SEIKETSU</a:t>
            </a:r>
            <a:r>
              <a:rPr lang="en-US" sz="2400" dirty="0"/>
              <a:t> </a:t>
            </a:r>
            <a:r>
              <a:rPr lang="en-US" sz="2400" dirty="0" smtClean="0"/>
              <a:t>(STANDARDIZE)</a:t>
            </a:r>
            <a:endParaRPr lang="en-US" sz="2400" dirty="0"/>
          </a:p>
          <a:p>
            <a:pPr marL="412750" indent="-412750" defTabSz="433388">
              <a:lnSpc>
                <a:spcPct val="80000"/>
              </a:lnSpc>
              <a:spcBef>
                <a:spcPct val="100000"/>
              </a:spcBef>
              <a:buFontTx/>
              <a:buNone/>
              <a:tabLst>
                <a:tab pos="1027113" algn="l"/>
                <a:tab pos="2230438" algn="l"/>
              </a:tabLst>
              <a:defRPr/>
            </a:pPr>
            <a:r>
              <a:rPr lang="en-US" sz="2400" i="1" dirty="0" smtClean="0"/>
              <a:t>Constant Adherence to the First Three Steps &amp; Safety</a:t>
            </a:r>
          </a:p>
          <a:p>
            <a:pPr marL="950913" indent="-338138" defTabSz="433388">
              <a:lnSpc>
                <a:spcPct val="110000"/>
              </a:lnSpc>
              <a:spcBef>
                <a:spcPct val="100000"/>
              </a:spcBef>
              <a:tabLst>
                <a:tab pos="1027113" algn="l"/>
                <a:tab pos="2230438" algn="l"/>
              </a:tabLst>
              <a:defRPr/>
            </a:pPr>
            <a:r>
              <a:rPr lang="en-US" sz="2400" dirty="0" smtClean="0"/>
              <a:t>Standardize cleanup activities so that these actions are specific and easy to perform. </a:t>
            </a:r>
          </a:p>
          <a:p>
            <a:pPr marL="950913" indent="-338138" defTabSz="433388">
              <a:lnSpc>
                <a:spcPct val="110000"/>
              </a:lnSpc>
              <a:tabLst>
                <a:tab pos="1027113" algn="l"/>
                <a:tab pos="2230438" algn="l"/>
              </a:tabLst>
              <a:defRPr/>
            </a:pPr>
            <a:r>
              <a:rPr lang="en-US" sz="2400" dirty="0" smtClean="0"/>
              <a:t>Create a system to maintain order and a safe work environment.</a:t>
            </a:r>
          </a:p>
          <a:p>
            <a:pPr marL="950913" indent="-338138" defTabSz="433388">
              <a:lnSpc>
                <a:spcPct val="110000"/>
              </a:lnSpc>
              <a:tabLst>
                <a:tab pos="1027113" algn="l"/>
                <a:tab pos="2230438" algn="l"/>
              </a:tabLst>
              <a:defRPr/>
            </a:pPr>
            <a:r>
              <a:rPr lang="en-US" sz="2400" dirty="0" smtClean="0"/>
              <a:t>Ensure compliance to procedures by conducting regular daily exercise.</a:t>
            </a:r>
          </a:p>
          <a:p>
            <a:pPr marL="950913" indent="-338138" defTabSz="433388">
              <a:lnSpc>
                <a:spcPct val="110000"/>
              </a:lnSpc>
              <a:tabLst>
                <a:tab pos="1027113" algn="l"/>
                <a:tab pos="2230438" algn="l"/>
              </a:tabLst>
              <a:defRPr/>
            </a:pPr>
            <a:r>
              <a:rPr lang="en-US" sz="2400" dirty="0" smtClean="0"/>
              <a:t>This is the condition we support when we maintain the first three steps</a:t>
            </a:r>
            <a:r>
              <a:rPr lang="en-US" dirty="0" smtClean="0"/>
              <a:t>.</a:t>
            </a:r>
          </a:p>
        </p:txBody>
      </p:sp>
      <p:sp>
        <p:nvSpPr>
          <p:cNvPr id="4" name="Rectangle 3"/>
          <p:cNvSpPr/>
          <p:nvPr/>
        </p:nvSpPr>
        <p:spPr>
          <a:xfrm>
            <a:off x="7338132" y="211694"/>
            <a:ext cx="1622856" cy="19934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35404937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000"/>
          </a:stretch>
        </a:blipFill>
        <a:effectLst/>
      </p:bgPr>
    </p:bg>
    <p:spTree>
      <p:nvGrpSpPr>
        <p:cNvPr id="1" name=""/>
        <p:cNvGrpSpPr/>
        <p:nvPr/>
      </p:nvGrpSpPr>
      <p:grpSpPr>
        <a:xfrm>
          <a:off x="0" y="0"/>
          <a:ext cx="0" cy="0"/>
          <a:chOff x="0" y="0"/>
          <a:chExt cx="0" cy="0"/>
        </a:xfrm>
      </p:grpSpPr>
      <p:sp>
        <p:nvSpPr>
          <p:cNvPr id="1126401" name="Rectangle 2"/>
          <p:cNvSpPr>
            <a:spLocks noGrp="1" noChangeArrowheads="1"/>
          </p:cNvSpPr>
          <p:nvPr>
            <p:ph type="title" idx="4294967295"/>
          </p:nvPr>
        </p:nvSpPr>
        <p:spPr>
          <a:xfrm>
            <a:off x="2286000" y="614363"/>
            <a:ext cx="6858000" cy="604837"/>
          </a:xfrm>
        </p:spPr>
        <p:txBody>
          <a:bodyPr vert="horz" lIns="91440" tIns="45720" rIns="91440" bIns="45720" rtlCol="0" anchor="ctr">
            <a:noAutofit/>
          </a:bodyPr>
          <a:lstStyle/>
          <a:p>
            <a:r>
              <a:rPr lang="en-US" dirty="0">
                <a:solidFill>
                  <a:srgbClr val="C00000"/>
                </a:solidFill>
              </a:rPr>
              <a:t>What Is 5S?</a:t>
            </a:r>
          </a:p>
        </p:txBody>
      </p:sp>
      <p:sp>
        <p:nvSpPr>
          <p:cNvPr id="1990659" name="Rectangle 3"/>
          <p:cNvSpPr>
            <a:spLocks noGrp="1" noChangeArrowheads="1"/>
          </p:cNvSpPr>
          <p:nvPr>
            <p:ph type="body" idx="4294967295"/>
          </p:nvPr>
        </p:nvSpPr>
        <p:spPr>
          <a:xfrm>
            <a:off x="914400" y="1363663"/>
            <a:ext cx="8229600" cy="4419600"/>
          </a:xfrm>
        </p:spPr>
        <p:txBody>
          <a:bodyPr>
            <a:normAutofit fontScale="85000" lnSpcReduction="20000"/>
          </a:bodyPr>
          <a:lstStyle/>
          <a:p>
            <a:pPr>
              <a:lnSpc>
                <a:spcPct val="80000"/>
              </a:lnSpc>
              <a:spcBef>
                <a:spcPct val="100000"/>
              </a:spcBef>
              <a:buFontTx/>
              <a:buNone/>
              <a:defRPr/>
            </a:pPr>
            <a:r>
              <a:rPr lang="en-US" sz="2800" dirty="0" smtClean="0"/>
              <a:t>Step 5 </a:t>
            </a:r>
          </a:p>
          <a:p>
            <a:pPr>
              <a:lnSpc>
                <a:spcPct val="80000"/>
              </a:lnSpc>
              <a:spcBef>
                <a:spcPct val="100000"/>
              </a:spcBef>
              <a:buFontTx/>
              <a:buNone/>
              <a:defRPr/>
            </a:pPr>
            <a:r>
              <a:rPr lang="en-US" sz="2800" dirty="0" smtClean="0"/>
              <a:t>SHITSUKI (SUSTAIN)	</a:t>
            </a:r>
          </a:p>
          <a:p>
            <a:pPr>
              <a:lnSpc>
                <a:spcPct val="80000"/>
              </a:lnSpc>
              <a:spcBef>
                <a:spcPct val="100000"/>
              </a:spcBef>
              <a:buFontTx/>
              <a:buNone/>
              <a:defRPr/>
            </a:pPr>
            <a:r>
              <a:rPr lang="en-US" sz="2800" i="1" dirty="0" smtClean="0"/>
              <a:t>Motivate to Achieve Habitual Compliance </a:t>
            </a:r>
            <a:endParaRPr lang="en-US" sz="2800" i="1" dirty="0" smtClean="0">
              <a:effectLst>
                <a:outerShdw blurRad="38100" dist="38100" dir="2700000" algn="tl">
                  <a:srgbClr val="C0C0C0"/>
                </a:outerShdw>
              </a:effectLst>
            </a:endParaRPr>
          </a:p>
          <a:p>
            <a:pPr marL="950913" indent="-338138" defTabSz="433388">
              <a:lnSpc>
                <a:spcPct val="110000"/>
              </a:lnSpc>
              <a:spcBef>
                <a:spcPct val="100000"/>
              </a:spcBef>
              <a:tabLst>
                <a:tab pos="1027113" algn="l"/>
                <a:tab pos="2230438" algn="l"/>
              </a:tabLst>
              <a:defRPr/>
            </a:pPr>
            <a:r>
              <a:rPr lang="en-US" sz="2600" dirty="0"/>
              <a:t>Promote adherence to maintaining a high performance, high quality and safe work environment. </a:t>
            </a:r>
          </a:p>
          <a:p>
            <a:pPr marL="950913" indent="-338138" defTabSz="433388">
              <a:lnSpc>
                <a:spcPct val="110000"/>
              </a:lnSpc>
              <a:tabLst>
                <a:tab pos="1027113" algn="l"/>
                <a:tab pos="2230438" algn="l"/>
              </a:tabLst>
              <a:defRPr/>
            </a:pPr>
            <a:r>
              <a:rPr lang="en-US" sz="2600" dirty="0"/>
              <a:t>Use visual performance measurement tools.</a:t>
            </a:r>
          </a:p>
          <a:p>
            <a:pPr marL="950913" indent="-338138" defTabSz="433388">
              <a:lnSpc>
                <a:spcPct val="110000"/>
              </a:lnSpc>
              <a:tabLst>
                <a:tab pos="1027113" algn="l"/>
                <a:tab pos="2230438" algn="l"/>
              </a:tabLst>
              <a:defRPr/>
            </a:pPr>
            <a:r>
              <a:rPr lang="en-US" sz="2600" dirty="0"/>
              <a:t>Make a habit of maintaining established procedures and ensuring they are followed.</a:t>
            </a:r>
          </a:p>
          <a:p>
            <a:pPr marL="950913" indent="-338138" defTabSz="433388">
              <a:lnSpc>
                <a:spcPct val="110000"/>
              </a:lnSpc>
              <a:tabLst>
                <a:tab pos="1027113" algn="l"/>
                <a:tab pos="2230438" algn="l"/>
              </a:tabLst>
              <a:defRPr/>
            </a:pPr>
            <a:r>
              <a:rPr lang="en-US" sz="2600" dirty="0"/>
              <a:t>Create discipline to maintain cleanliness and find ways to enhance/improve the process.</a:t>
            </a:r>
          </a:p>
        </p:txBody>
      </p:sp>
      <p:sp>
        <p:nvSpPr>
          <p:cNvPr id="4" name="Rectangle 3"/>
          <p:cNvSpPr/>
          <p:nvPr/>
        </p:nvSpPr>
        <p:spPr>
          <a:xfrm>
            <a:off x="7338132" y="194053"/>
            <a:ext cx="1622856" cy="19934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21302380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5" name="Rectangle 2"/>
          <p:cNvSpPr>
            <a:spLocks noGrp="1" noChangeArrowheads="1"/>
          </p:cNvSpPr>
          <p:nvPr>
            <p:ph type="title"/>
          </p:nvPr>
        </p:nvSpPr>
        <p:spPr/>
        <p:txBody>
          <a:bodyPr vert="horz" lIns="91440" tIns="45720" rIns="91440" bIns="45720" rtlCol="0" anchor="ctr">
            <a:noAutofit/>
          </a:bodyPr>
          <a:lstStyle/>
          <a:p>
            <a:r>
              <a:rPr lang="en-PH" dirty="0">
                <a:solidFill>
                  <a:srgbClr val="C00000"/>
                </a:solidFill>
              </a:rPr>
              <a:t>5S or Good Housekeeping</a:t>
            </a:r>
          </a:p>
        </p:txBody>
      </p:sp>
      <p:sp>
        <p:nvSpPr>
          <p:cNvPr id="1127426" name="Rectangle 3"/>
          <p:cNvSpPr>
            <a:spLocks noGrp="1" noChangeArrowheads="1"/>
          </p:cNvSpPr>
          <p:nvPr>
            <p:ph idx="1"/>
          </p:nvPr>
        </p:nvSpPr>
        <p:spPr/>
        <p:txBody>
          <a:bodyPr>
            <a:normAutofit/>
          </a:bodyPr>
          <a:lstStyle/>
          <a:p>
            <a:pPr>
              <a:buFontTx/>
              <a:buNone/>
            </a:pPr>
            <a:r>
              <a:rPr lang="en-PH" sz="4000" dirty="0" smtClean="0"/>
              <a:t>Provides ways to:</a:t>
            </a:r>
          </a:p>
          <a:p>
            <a:r>
              <a:rPr lang="en-PH" dirty="0" smtClean="0"/>
              <a:t>Remove all unnecessary and unimportant materials.</a:t>
            </a:r>
          </a:p>
          <a:p>
            <a:r>
              <a:rPr lang="en-PH" dirty="0" smtClean="0"/>
              <a:t>Prevent accumulation of unnecessary and unimportant materials.</a:t>
            </a:r>
          </a:p>
          <a:p>
            <a:r>
              <a:rPr lang="en-PH" dirty="0" smtClean="0"/>
              <a:t>Organize needed and important materials.</a:t>
            </a:r>
          </a:p>
          <a:p>
            <a:r>
              <a:rPr lang="en-PH" dirty="0" smtClean="0"/>
              <a:t>Minimize search and wasted time.</a:t>
            </a:r>
          </a:p>
          <a:p>
            <a:endParaRPr lang="en-PH" dirty="0" smtClean="0"/>
          </a:p>
          <a:p>
            <a:endParaRPr lang="en-PH" dirty="0" smtClean="0"/>
          </a:p>
          <a:p>
            <a:endParaRPr lang="en-PH" dirty="0" smtClean="0"/>
          </a:p>
        </p:txBody>
      </p:sp>
      <p:sp>
        <p:nvSpPr>
          <p:cNvPr id="1127427" name="Foot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lang="en-US" sz="1400"/>
          </a:p>
        </p:txBody>
      </p:sp>
      <p:sp>
        <p:nvSpPr>
          <p:cNvPr id="5" name="Rectangle 4"/>
          <p:cNvSpPr/>
          <p:nvPr/>
        </p:nvSpPr>
        <p:spPr>
          <a:xfrm>
            <a:off x="7338132" y="194053"/>
            <a:ext cx="1622856" cy="19934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3375073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4"/>
          <p:cNvSpPr>
            <a:spLocks noGrp="1" noChangeArrowheads="1"/>
          </p:cNvSpPr>
          <p:nvPr>
            <p:ph type="title"/>
          </p:nvPr>
        </p:nvSpPr>
        <p:spPr/>
        <p:txBody>
          <a:bodyPr/>
          <a:lstStyle/>
          <a:p>
            <a:r>
              <a:rPr lang="en-US" smtClean="0"/>
              <a:t>Mistake Proofing (Poka-Yoke)</a:t>
            </a:r>
          </a:p>
        </p:txBody>
      </p:sp>
      <p:sp>
        <p:nvSpPr>
          <p:cNvPr id="2" name="Text Placeholder 1"/>
          <p:cNvSpPr>
            <a:spLocks noGrp="1"/>
          </p:cNvSpPr>
          <p:nvPr>
            <p:ph type="body" idx="1"/>
          </p:nvPr>
        </p:nvSpPr>
        <p:spPr/>
        <p:txBody>
          <a:bodyPr/>
          <a:lstStyle/>
          <a:p>
            <a:r>
              <a:rPr lang="en-US" dirty="0" smtClean="0"/>
              <a:t>Review:</a:t>
            </a:r>
            <a:endParaRPr lang="en-US" dirty="0"/>
          </a:p>
        </p:txBody>
      </p:sp>
      <p:sp>
        <p:nvSpPr>
          <p:cNvPr id="258051" name="Footer Placeholder 3"/>
          <p:cNvSpPr>
            <a:spLocks noGrp="1"/>
          </p:cNvSpPr>
          <p:nvPr>
            <p:ph type="ftr" sz="quarter" idx="11"/>
          </p:nvPr>
        </p:nvSpPr>
        <p:spPr>
          <a:noFill/>
        </p:spPr>
        <p:txBody>
          <a:bodyPr/>
          <a:lstStyle/>
          <a:p>
            <a:endParaRPr lang="en-US" smtClean="0"/>
          </a:p>
        </p:txBody>
      </p:sp>
    </p:spTree>
    <p:extLst>
      <p:ext uri="{BB962C8B-B14F-4D97-AF65-F5344CB8AC3E}">
        <p14:creationId xmlns="" xmlns:p14="http://schemas.microsoft.com/office/powerpoint/2010/main" val="3830754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ChangeArrowheads="1"/>
          </p:cNvSpPr>
          <p:nvPr>
            <p:ph type="title"/>
          </p:nvPr>
        </p:nvSpPr>
        <p:spPr>
          <a:xfrm>
            <a:off x="533400" y="617441"/>
            <a:ext cx="8153400" cy="1211359"/>
          </a:xfrm>
        </p:spPr>
        <p:txBody>
          <a:bodyPr/>
          <a:lstStyle/>
          <a:p>
            <a:r>
              <a:rPr lang="en-US" dirty="0" smtClean="0"/>
              <a:t>Mistake Proofing (</a:t>
            </a:r>
            <a:r>
              <a:rPr lang="en-US" dirty="0" err="1" smtClean="0"/>
              <a:t>Poka</a:t>
            </a:r>
            <a:r>
              <a:rPr lang="en-US" dirty="0" smtClean="0"/>
              <a:t> Yoke)</a:t>
            </a:r>
          </a:p>
        </p:txBody>
      </p:sp>
      <p:sp>
        <p:nvSpPr>
          <p:cNvPr id="262146" name="Rectangle 3"/>
          <p:cNvSpPr>
            <a:spLocks noGrp="1" noChangeArrowheads="1"/>
          </p:cNvSpPr>
          <p:nvPr>
            <p:ph idx="1"/>
          </p:nvPr>
        </p:nvSpPr>
        <p:spPr/>
        <p:txBody>
          <a:bodyPr/>
          <a:lstStyle/>
          <a:p>
            <a:r>
              <a:rPr lang="en-US" dirty="0" err="1" smtClean="0"/>
              <a:t>Poka</a:t>
            </a:r>
            <a:r>
              <a:rPr lang="en-US" dirty="0" smtClean="0"/>
              <a:t> Yoke = error proofing</a:t>
            </a:r>
          </a:p>
          <a:p>
            <a:r>
              <a:rPr lang="en-US" dirty="0" smtClean="0"/>
              <a:t>It is something in a product, process, or procedure that physically or procedurally prevents a person from doing something incorrectly.</a:t>
            </a:r>
          </a:p>
        </p:txBody>
      </p:sp>
      <p:pic>
        <p:nvPicPr>
          <p:cNvPr id="2" name="Picture 1"/>
          <p:cNvPicPr>
            <a:picLocks noChangeAspect="1"/>
          </p:cNvPicPr>
          <p:nvPr/>
        </p:nvPicPr>
        <p:blipFill>
          <a:blip r:embed="rId3"/>
          <a:stretch>
            <a:fillRect/>
          </a:stretch>
        </p:blipFill>
        <p:spPr>
          <a:xfrm>
            <a:off x="2697562" y="4239266"/>
            <a:ext cx="3505200" cy="2324100"/>
          </a:xfrm>
          <a:prstGeom prst="rect">
            <a:avLst/>
          </a:prstGeom>
        </p:spPr>
      </p:pic>
      <p:sp>
        <p:nvSpPr>
          <p:cNvPr id="5" name="TextBox 4"/>
          <p:cNvSpPr txBox="1"/>
          <p:nvPr/>
        </p:nvSpPr>
        <p:spPr>
          <a:xfrm>
            <a:off x="8021053" y="6435030"/>
            <a:ext cx="1122947" cy="369332"/>
          </a:xfrm>
          <a:prstGeom prst="rect">
            <a:avLst/>
          </a:prstGeom>
          <a:noFill/>
        </p:spPr>
        <p:txBody>
          <a:bodyPr wrap="square" rtlCol="0">
            <a:spAutoFit/>
          </a:bodyPr>
          <a:lstStyle/>
          <a:p>
            <a:r>
              <a:rPr lang="en-US" dirty="0" smtClean="0">
                <a:solidFill>
                  <a:schemeClr val="bg1"/>
                </a:solidFill>
              </a:rPr>
              <a:t>45</a:t>
            </a:r>
            <a:endParaRPr lang="en-US" dirty="0">
              <a:solidFill>
                <a:schemeClr val="bg1"/>
              </a:solidFill>
            </a:endParaRPr>
          </a:p>
        </p:txBody>
      </p:sp>
    </p:spTree>
    <p:extLst>
      <p:ext uri="{BB962C8B-B14F-4D97-AF65-F5344CB8AC3E}">
        <p14:creationId xmlns="" xmlns:p14="http://schemas.microsoft.com/office/powerpoint/2010/main" val="2112931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p:cNvSpPr>
            <a:spLocks noGrp="1" noChangeArrowheads="1"/>
          </p:cNvSpPr>
          <p:nvPr>
            <p:ph type="title"/>
          </p:nvPr>
        </p:nvSpPr>
        <p:spPr>
          <a:xfrm>
            <a:off x="571500" y="990600"/>
            <a:ext cx="8153400" cy="838200"/>
          </a:xfrm>
        </p:spPr>
        <p:txBody>
          <a:bodyPr/>
          <a:lstStyle/>
          <a:p>
            <a:r>
              <a:rPr lang="en-US" smtClean="0"/>
              <a:t>Different Kinds of Errors</a:t>
            </a:r>
          </a:p>
        </p:txBody>
      </p:sp>
      <p:sp>
        <p:nvSpPr>
          <p:cNvPr id="264194" name="Rectangle 3"/>
          <p:cNvSpPr>
            <a:spLocks noGrp="1" noChangeArrowheads="1"/>
          </p:cNvSpPr>
          <p:nvPr>
            <p:ph sz="half" idx="1"/>
          </p:nvPr>
        </p:nvSpPr>
        <p:spPr/>
        <p:txBody>
          <a:bodyPr/>
          <a:lstStyle/>
          <a:p>
            <a:r>
              <a:rPr lang="en-US" sz="3200" smtClean="0"/>
              <a:t>Forgetfulness</a:t>
            </a:r>
          </a:p>
          <a:p>
            <a:r>
              <a:rPr lang="en-US" sz="3200" smtClean="0"/>
              <a:t>Misunderstanding</a:t>
            </a:r>
          </a:p>
          <a:p>
            <a:r>
              <a:rPr lang="en-US" sz="3200" smtClean="0"/>
              <a:t>Misidentification</a:t>
            </a:r>
          </a:p>
          <a:p>
            <a:r>
              <a:rPr lang="en-US" sz="3200" smtClean="0"/>
              <a:t>Inexperience</a:t>
            </a:r>
          </a:p>
          <a:p>
            <a:r>
              <a:rPr lang="en-US" sz="3200" smtClean="0"/>
              <a:t>Willful</a:t>
            </a:r>
          </a:p>
          <a:p>
            <a:endParaRPr lang="en-US" sz="3200" smtClean="0"/>
          </a:p>
        </p:txBody>
      </p:sp>
      <p:sp>
        <p:nvSpPr>
          <p:cNvPr id="264195" name="Rectangle 4"/>
          <p:cNvSpPr>
            <a:spLocks noGrp="1" noChangeArrowheads="1"/>
          </p:cNvSpPr>
          <p:nvPr>
            <p:ph sz="half" idx="2"/>
          </p:nvPr>
        </p:nvSpPr>
        <p:spPr/>
        <p:txBody>
          <a:bodyPr/>
          <a:lstStyle/>
          <a:p>
            <a:r>
              <a:rPr lang="en-US" sz="3200" smtClean="0"/>
              <a:t>Inadvertent</a:t>
            </a:r>
          </a:p>
          <a:p>
            <a:r>
              <a:rPr lang="en-US" sz="3200" smtClean="0"/>
              <a:t>Judgment</a:t>
            </a:r>
          </a:p>
          <a:p>
            <a:r>
              <a:rPr lang="en-US" sz="3200" smtClean="0"/>
              <a:t>No standards</a:t>
            </a:r>
          </a:p>
          <a:p>
            <a:r>
              <a:rPr lang="en-US" sz="3200" smtClean="0"/>
              <a:t>Unexpected situations</a:t>
            </a:r>
          </a:p>
          <a:p>
            <a:r>
              <a:rPr lang="en-US" sz="3200" smtClean="0"/>
              <a:t>Intentional</a:t>
            </a:r>
          </a:p>
          <a:p>
            <a:endParaRPr lang="en-US" sz="3200" smtClean="0"/>
          </a:p>
        </p:txBody>
      </p:sp>
    </p:spTree>
    <p:extLst>
      <p:ext uri="{BB962C8B-B14F-4D97-AF65-F5344CB8AC3E}">
        <p14:creationId xmlns="" xmlns:p14="http://schemas.microsoft.com/office/powerpoint/2010/main" val="1455206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457199" y="609600"/>
            <a:ext cx="8457465" cy="1143000"/>
          </a:xfrm>
        </p:spPr>
        <p:txBody>
          <a:bodyPr>
            <a:normAutofit fontScale="90000"/>
          </a:bodyPr>
          <a:lstStyle/>
          <a:p>
            <a:r>
              <a:rPr lang="en-US" dirty="0" smtClean="0"/>
              <a:t>Sources of Errors in Education</a:t>
            </a:r>
          </a:p>
        </p:txBody>
      </p:sp>
      <p:sp>
        <p:nvSpPr>
          <p:cNvPr id="265218" name="Rectangle 3"/>
          <p:cNvSpPr>
            <a:spLocks noGrp="1" noChangeArrowheads="1"/>
          </p:cNvSpPr>
          <p:nvPr>
            <p:ph sz="half" idx="1"/>
          </p:nvPr>
        </p:nvSpPr>
        <p:spPr/>
        <p:txBody>
          <a:bodyPr/>
          <a:lstStyle/>
          <a:p>
            <a:r>
              <a:rPr lang="en-US" dirty="0" smtClean="0"/>
              <a:t>Omitted answers</a:t>
            </a:r>
          </a:p>
          <a:p>
            <a:r>
              <a:rPr lang="en-US" dirty="0" smtClean="0"/>
              <a:t>Calculation errors</a:t>
            </a:r>
          </a:p>
          <a:p>
            <a:r>
              <a:rPr lang="en-US" dirty="0" smtClean="0"/>
              <a:t>Errors in setting up work pieces</a:t>
            </a:r>
          </a:p>
          <a:p>
            <a:r>
              <a:rPr lang="en-US" dirty="0" smtClean="0"/>
              <a:t>Missing materials</a:t>
            </a:r>
          </a:p>
          <a:p>
            <a:r>
              <a:rPr lang="en-US" dirty="0" smtClean="0"/>
              <a:t>Wrong experimental method</a:t>
            </a:r>
          </a:p>
          <a:p>
            <a:endParaRPr lang="en-US" dirty="0" smtClean="0"/>
          </a:p>
        </p:txBody>
      </p:sp>
      <p:sp>
        <p:nvSpPr>
          <p:cNvPr id="265219" name="Rectangle 4"/>
          <p:cNvSpPr>
            <a:spLocks noGrp="1" noChangeArrowheads="1"/>
          </p:cNvSpPr>
          <p:nvPr>
            <p:ph sz="half" idx="2"/>
          </p:nvPr>
        </p:nvSpPr>
        <p:spPr/>
        <p:txBody>
          <a:bodyPr/>
          <a:lstStyle/>
          <a:p>
            <a:r>
              <a:rPr lang="en-US" dirty="0" smtClean="0"/>
              <a:t>Processing wrong workplace</a:t>
            </a:r>
          </a:p>
          <a:p>
            <a:r>
              <a:rPr lang="en-US" dirty="0" err="1" smtClean="0"/>
              <a:t>Misoperation</a:t>
            </a:r>
            <a:endParaRPr lang="en-US" dirty="0" smtClean="0"/>
          </a:p>
          <a:p>
            <a:r>
              <a:rPr lang="en-US" dirty="0" smtClean="0"/>
              <a:t>Adjustment error</a:t>
            </a:r>
          </a:p>
          <a:p>
            <a:r>
              <a:rPr lang="en-US" dirty="0" smtClean="0"/>
              <a:t>Equipment not set up properly</a:t>
            </a:r>
          </a:p>
          <a:p>
            <a:r>
              <a:rPr lang="en-US" dirty="0" smtClean="0"/>
              <a:t>Tools and jigs improperly prepared</a:t>
            </a:r>
          </a:p>
        </p:txBody>
      </p:sp>
    </p:spTree>
    <p:extLst>
      <p:ext uri="{BB962C8B-B14F-4D97-AF65-F5344CB8AC3E}">
        <p14:creationId xmlns="" xmlns:p14="http://schemas.microsoft.com/office/powerpoint/2010/main" val="3932296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2"/>
          <p:cNvSpPr>
            <a:spLocks noGrp="1"/>
          </p:cNvSpPr>
          <p:nvPr>
            <p:ph type="title"/>
          </p:nvPr>
        </p:nvSpPr>
        <p:spPr>
          <a:xfrm>
            <a:off x="435429" y="1017814"/>
            <a:ext cx="8508999" cy="1143000"/>
          </a:xfrm>
        </p:spPr>
        <p:txBody>
          <a:bodyPr/>
          <a:lstStyle/>
          <a:p>
            <a:r>
              <a:rPr lang="en-US" dirty="0" smtClean="0"/>
              <a:t>Mistake Proofing our Electric Sockets</a:t>
            </a:r>
          </a:p>
        </p:txBody>
      </p:sp>
      <p:pic>
        <p:nvPicPr>
          <p:cNvPr id="271362" name="Picture 2" descr="http://www.free-logistics.com/images/rsgallery/original/Poka%20Yoke_design.PNG"/>
          <p:cNvPicPr>
            <a:picLocks noChangeAspect="1" noChangeArrowheads="1"/>
          </p:cNvPicPr>
          <p:nvPr/>
        </p:nvPicPr>
        <p:blipFill>
          <a:blip r:embed="rId2"/>
          <a:srcRect/>
          <a:stretch>
            <a:fillRect/>
          </a:stretch>
        </p:blipFill>
        <p:spPr bwMode="auto">
          <a:xfrm>
            <a:off x="1423104" y="2324100"/>
            <a:ext cx="5668260" cy="3888014"/>
          </a:xfrm>
          <a:prstGeom prst="rect">
            <a:avLst/>
          </a:prstGeom>
          <a:noFill/>
          <a:ln w="9525">
            <a:noFill/>
            <a:miter lim="800000"/>
            <a:headEnd/>
            <a:tailEnd/>
          </a:ln>
        </p:spPr>
      </p:pic>
    </p:spTree>
    <p:extLst>
      <p:ext uri="{BB962C8B-B14F-4D97-AF65-F5344CB8AC3E}">
        <p14:creationId xmlns="" xmlns:p14="http://schemas.microsoft.com/office/powerpoint/2010/main" val="1475175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 y="594519"/>
            <a:ext cx="9325429" cy="1237910"/>
          </a:xfrm>
        </p:spPr>
        <p:txBody>
          <a:bodyPr/>
          <a:lstStyle/>
          <a:p>
            <a:r>
              <a:rPr lang="en-US" dirty="0" smtClean="0"/>
              <a:t>Practical Mistake Proofing Solutions</a:t>
            </a:r>
            <a:endParaRPr lang="en-PH" dirty="0"/>
          </a:p>
        </p:txBody>
      </p:sp>
      <p:pic>
        <p:nvPicPr>
          <p:cNvPr id="7577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8579" y="4292459"/>
            <a:ext cx="3624944" cy="2412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578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77685" y="1684866"/>
            <a:ext cx="2206172" cy="2941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5781"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9570" y="4753429"/>
            <a:ext cx="3468916" cy="1951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5782"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299857" y="1832429"/>
            <a:ext cx="3846286" cy="2167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406063" y="6368716"/>
            <a:ext cx="737937" cy="369332"/>
          </a:xfrm>
          <a:prstGeom prst="rect">
            <a:avLst/>
          </a:prstGeom>
          <a:noFill/>
        </p:spPr>
        <p:txBody>
          <a:bodyPr wrap="square" rtlCol="0">
            <a:spAutoFit/>
          </a:bodyPr>
          <a:lstStyle/>
          <a:p>
            <a:r>
              <a:rPr lang="en-US" dirty="0" smtClean="0">
                <a:solidFill>
                  <a:schemeClr val="bg1"/>
                </a:solidFill>
              </a:rPr>
              <a:t>49</a:t>
            </a:r>
            <a:endParaRPr lang="en-US" dirty="0">
              <a:solidFill>
                <a:schemeClr val="bg1"/>
              </a:solidFill>
            </a:endParaRPr>
          </a:p>
        </p:txBody>
      </p:sp>
    </p:spTree>
    <p:extLst>
      <p:ext uri="{BB962C8B-B14F-4D97-AF65-F5344CB8AC3E}">
        <p14:creationId xmlns="" xmlns:p14="http://schemas.microsoft.com/office/powerpoint/2010/main" val="647240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Process Simplification</a:t>
            </a:r>
          </a:p>
          <a:p>
            <a:r>
              <a:rPr lang="en-US" dirty="0" smtClean="0"/>
              <a:t>Visual Management</a:t>
            </a:r>
          </a:p>
          <a:p>
            <a:r>
              <a:rPr lang="en-US" dirty="0" smtClean="0"/>
              <a:t>Good Housekeeping</a:t>
            </a:r>
          </a:p>
          <a:p>
            <a:r>
              <a:rPr lang="en-US" dirty="0" smtClean="0"/>
              <a:t>Mistake Proofing</a:t>
            </a:r>
          </a:p>
          <a:p>
            <a:r>
              <a:rPr lang="en-US" dirty="0" smtClean="0"/>
              <a:t>Idea Generation Technique</a:t>
            </a:r>
          </a:p>
          <a:p>
            <a:r>
              <a:rPr lang="en-US" dirty="0" smtClean="0"/>
              <a:t>Future Process Map</a:t>
            </a:r>
          </a:p>
          <a:p>
            <a:endParaRPr lang="en-US" dirty="0"/>
          </a:p>
        </p:txBody>
      </p:sp>
    </p:spTree>
    <p:extLst>
      <p:ext uri="{BB962C8B-B14F-4D97-AF65-F5344CB8AC3E}">
        <p14:creationId xmlns="" xmlns:p14="http://schemas.microsoft.com/office/powerpoint/2010/main" val="2836867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2"/>
          <p:cNvSpPr>
            <a:spLocks noGrp="1"/>
          </p:cNvSpPr>
          <p:nvPr>
            <p:ph type="title"/>
          </p:nvPr>
        </p:nvSpPr>
        <p:spPr>
          <a:xfrm>
            <a:off x="457200" y="609599"/>
            <a:ext cx="3806371" cy="4107543"/>
          </a:xfrm>
        </p:spPr>
        <p:txBody>
          <a:bodyPr/>
          <a:lstStyle/>
          <a:p>
            <a:r>
              <a:rPr lang="en-US" dirty="0" smtClean="0"/>
              <a:t>Avoiding Excess Hand Carry Size in Airlines</a:t>
            </a:r>
          </a:p>
        </p:txBody>
      </p:sp>
      <p:pic>
        <p:nvPicPr>
          <p:cNvPr id="279555" name="Picture 2" descr="http://3.bp.blogspot.com/-AMF4tqEBKqA/TscCmxXQbII/AAAAAAAABBg/DjID_Ksj6bI/s400/DSC00035.JPG">
            <a:hlinkClick r:id="rId2"/>
          </p:cNvPr>
          <p:cNvPicPr>
            <a:picLocks noChangeAspect="1" noChangeArrowheads="1"/>
          </p:cNvPicPr>
          <p:nvPr/>
        </p:nvPicPr>
        <p:blipFill>
          <a:blip r:embed="rId3"/>
          <a:srcRect/>
          <a:stretch>
            <a:fillRect/>
          </a:stretch>
        </p:blipFill>
        <p:spPr bwMode="auto">
          <a:xfrm>
            <a:off x="4586514" y="892629"/>
            <a:ext cx="3714750" cy="4953000"/>
          </a:xfrm>
          <a:prstGeom prst="rect">
            <a:avLst/>
          </a:prstGeom>
          <a:noFill/>
          <a:ln w="9525">
            <a:noFill/>
            <a:miter lim="800000"/>
            <a:headEnd/>
            <a:tailEnd/>
          </a:ln>
        </p:spPr>
      </p:pic>
    </p:spTree>
    <p:extLst>
      <p:ext uri="{BB962C8B-B14F-4D97-AF65-F5344CB8AC3E}">
        <p14:creationId xmlns="" xmlns:p14="http://schemas.microsoft.com/office/powerpoint/2010/main" val="189569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2"/>
          <p:cNvSpPr>
            <a:spLocks noGrp="1"/>
          </p:cNvSpPr>
          <p:nvPr>
            <p:ph type="title"/>
          </p:nvPr>
        </p:nvSpPr>
        <p:spPr>
          <a:xfrm>
            <a:off x="457200" y="1117599"/>
            <a:ext cx="6934200" cy="1143000"/>
          </a:xfrm>
        </p:spPr>
        <p:txBody>
          <a:bodyPr/>
          <a:lstStyle/>
          <a:p>
            <a:r>
              <a:rPr lang="en-US" dirty="0" smtClean="0"/>
              <a:t>Disposal Bin </a:t>
            </a:r>
            <a:br>
              <a:rPr lang="en-US" dirty="0" smtClean="0"/>
            </a:br>
            <a:r>
              <a:rPr lang="en-US" dirty="0" err="1" smtClean="0"/>
              <a:t>Poka</a:t>
            </a:r>
            <a:r>
              <a:rPr lang="en-US" dirty="0" smtClean="0"/>
              <a:t> Yoke</a:t>
            </a:r>
            <a:br>
              <a:rPr lang="en-US" dirty="0" smtClean="0"/>
            </a:br>
            <a:endParaRPr lang="en-US" dirty="0" smtClean="0"/>
          </a:p>
        </p:txBody>
      </p:sp>
      <p:pic>
        <p:nvPicPr>
          <p:cNvPr id="284675" name="Picture 2" descr="http://leanblog.org/wp-content/uploads/2011/03/photo-1.jpg"/>
          <p:cNvPicPr>
            <a:picLocks noChangeAspect="1" noChangeArrowheads="1"/>
          </p:cNvPicPr>
          <p:nvPr/>
        </p:nvPicPr>
        <p:blipFill>
          <a:blip r:embed="rId2"/>
          <a:srcRect/>
          <a:stretch>
            <a:fillRect/>
          </a:stretch>
        </p:blipFill>
        <p:spPr bwMode="auto">
          <a:xfrm>
            <a:off x="457200" y="2630714"/>
            <a:ext cx="3773488" cy="2819400"/>
          </a:xfrm>
          <a:prstGeom prst="rect">
            <a:avLst/>
          </a:prstGeom>
          <a:noFill/>
          <a:ln w="9525">
            <a:noFill/>
            <a:miter lim="800000"/>
            <a:headEnd/>
            <a:tailEnd/>
          </a:ln>
        </p:spPr>
      </p:pic>
      <p:pic>
        <p:nvPicPr>
          <p:cNvPr id="284676" name="Picture 3"/>
          <p:cNvPicPr>
            <a:picLocks noChangeAspect="1" noChangeArrowheads="1"/>
          </p:cNvPicPr>
          <p:nvPr/>
        </p:nvPicPr>
        <p:blipFill>
          <a:blip r:embed="rId3"/>
          <a:srcRect l="11250" t="9000" r="55624" b="20000"/>
          <a:stretch>
            <a:fillRect/>
          </a:stretch>
        </p:blipFill>
        <p:spPr bwMode="auto">
          <a:xfrm>
            <a:off x="4495800" y="762000"/>
            <a:ext cx="4038600" cy="5410200"/>
          </a:xfrm>
          <a:prstGeom prst="rect">
            <a:avLst/>
          </a:prstGeom>
          <a:noFill/>
          <a:ln w="9525">
            <a:noFill/>
            <a:miter lim="800000"/>
            <a:headEnd/>
            <a:tailEnd/>
          </a:ln>
        </p:spPr>
      </p:pic>
    </p:spTree>
    <p:extLst>
      <p:ext uri="{BB962C8B-B14F-4D97-AF65-F5344CB8AC3E}">
        <p14:creationId xmlns="" xmlns:p14="http://schemas.microsoft.com/office/powerpoint/2010/main" val="2742073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2"/>
          <p:cNvSpPr>
            <a:spLocks noGrp="1"/>
          </p:cNvSpPr>
          <p:nvPr>
            <p:ph type="title"/>
          </p:nvPr>
        </p:nvSpPr>
        <p:spPr/>
        <p:txBody>
          <a:bodyPr/>
          <a:lstStyle/>
          <a:p>
            <a:r>
              <a:rPr lang="en-US" smtClean="0"/>
              <a:t>Summary</a:t>
            </a:r>
          </a:p>
        </p:txBody>
      </p:sp>
      <p:sp>
        <p:nvSpPr>
          <p:cNvPr id="286721" name="Content Placeholder 1"/>
          <p:cNvSpPr>
            <a:spLocks noGrp="1"/>
          </p:cNvSpPr>
          <p:nvPr>
            <p:ph idx="1"/>
          </p:nvPr>
        </p:nvSpPr>
        <p:spPr/>
        <p:txBody>
          <a:bodyPr/>
          <a:lstStyle/>
          <a:p>
            <a:r>
              <a:rPr lang="en-US" dirty="0" smtClean="0"/>
              <a:t>Simple </a:t>
            </a:r>
          </a:p>
          <a:p>
            <a:pPr lvl="1"/>
            <a:r>
              <a:rPr lang="en-US" sz="2000" dirty="0" smtClean="0"/>
              <a:t>(Does not require continuous attention from the operator (ideally, it should work even if the operator is not aware of it)</a:t>
            </a:r>
            <a:endParaRPr lang="en-US" sz="1200" dirty="0" smtClean="0"/>
          </a:p>
          <a:p>
            <a:r>
              <a:rPr lang="en-US" dirty="0" smtClean="0"/>
              <a:t>Inexpensive</a:t>
            </a:r>
          </a:p>
          <a:p>
            <a:r>
              <a:rPr lang="en-US" dirty="0" smtClean="0"/>
              <a:t>Immediate feedback</a:t>
            </a:r>
          </a:p>
          <a:p>
            <a:r>
              <a:rPr lang="en-US" dirty="0" smtClean="0"/>
              <a:t>Corrective action</a:t>
            </a:r>
          </a:p>
        </p:txBody>
      </p:sp>
      <p:sp>
        <p:nvSpPr>
          <p:cNvPr id="4" name="TextBox 3"/>
          <p:cNvSpPr txBox="1"/>
          <p:nvPr/>
        </p:nvSpPr>
        <p:spPr>
          <a:xfrm>
            <a:off x="8037095" y="6432884"/>
            <a:ext cx="1106905" cy="369332"/>
          </a:xfrm>
          <a:prstGeom prst="rect">
            <a:avLst/>
          </a:prstGeom>
          <a:noFill/>
        </p:spPr>
        <p:txBody>
          <a:bodyPr wrap="square" rtlCol="0">
            <a:spAutoFit/>
          </a:bodyPr>
          <a:lstStyle/>
          <a:p>
            <a:r>
              <a:rPr lang="en-US" dirty="0" smtClean="0">
                <a:solidFill>
                  <a:schemeClr val="bg1"/>
                </a:solidFill>
              </a:rPr>
              <a:t>52</a:t>
            </a:r>
            <a:endParaRPr lang="en-US" dirty="0">
              <a:solidFill>
                <a:schemeClr val="bg1"/>
              </a:solidFill>
            </a:endParaRPr>
          </a:p>
        </p:txBody>
      </p:sp>
    </p:spTree>
    <p:extLst>
      <p:ext uri="{BB962C8B-B14F-4D97-AF65-F5344CB8AC3E}">
        <p14:creationId xmlns="" xmlns:p14="http://schemas.microsoft.com/office/powerpoint/2010/main" val="2379188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7" name="Rectangle 2"/>
          <p:cNvSpPr>
            <a:spLocks noGrp="1" noChangeArrowheads="1"/>
          </p:cNvSpPr>
          <p:nvPr>
            <p:ph type="title"/>
          </p:nvPr>
        </p:nvSpPr>
        <p:spPr/>
        <p:txBody>
          <a:bodyPr/>
          <a:lstStyle/>
          <a:p>
            <a:r>
              <a:rPr lang="en-US" dirty="0"/>
              <a:t>Idea generation techniques </a:t>
            </a:r>
            <a:endParaRPr lang="en-US" dirty="0" smtClean="0"/>
          </a:p>
        </p:txBody>
      </p:sp>
      <p:sp>
        <p:nvSpPr>
          <p:cNvPr id="1509378" name="Rectangle 3"/>
          <p:cNvSpPr>
            <a:spLocks noGrp="1" noChangeArrowheads="1"/>
          </p:cNvSpPr>
          <p:nvPr>
            <p:ph type="body" idx="1"/>
          </p:nvPr>
        </p:nvSpPr>
        <p:spPr>
          <a:xfrm>
            <a:off x="722313" y="3748973"/>
            <a:ext cx="7772400" cy="657927"/>
          </a:xfrm>
        </p:spPr>
        <p:txBody>
          <a:bodyPr anchor="ctr"/>
          <a:lstStyle/>
          <a:p>
            <a:r>
              <a:rPr lang="en-US" dirty="0" smtClean="0"/>
              <a:t>Generating Solutions</a:t>
            </a:r>
          </a:p>
        </p:txBody>
      </p:sp>
    </p:spTree>
    <p:extLst>
      <p:ext uri="{BB962C8B-B14F-4D97-AF65-F5344CB8AC3E}">
        <p14:creationId xmlns="" xmlns:p14="http://schemas.microsoft.com/office/powerpoint/2010/main" val="42686810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5" name="Rectangle 2"/>
          <p:cNvSpPr>
            <a:spLocks noGrp="1" noChangeArrowheads="1"/>
          </p:cNvSpPr>
          <p:nvPr>
            <p:ph type="title"/>
          </p:nvPr>
        </p:nvSpPr>
        <p:spPr>
          <a:xfrm>
            <a:off x="381000" y="829130"/>
            <a:ext cx="7545858" cy="1127319"/>
          </a:xfrm>
        </p:spPr>
        <p:txBody>
          <a:bodyPr/>
          <a:lstStyle/>
          <a:p>
            <a:r>
              <a:rPr lang="en-US" dirty="0" smtClean="0"/>
              <a:t>Generating Solution Ideas</a:t>
            </a:r>
          </a:p>
        </p:txBody>
      </p:sp>
      <p:sp>
        <p:nvSpPr>
          <p:cNvPr id="1516546" name="Rectangle 3"/>
          <p:cNvSpPr>
            <a:spLocks noGrp="1" noChangeArrowheads="1"/>
          </p:cNvSpPr>
          <p:nvPr>
            <p:ph idx="1"/>
          </p:nvPr>
        </p:nvSpPr>
        <p:spPr>
          <a:xfrm>
            <a:off x="381000" y="2082876"/>
            <a:ext cx="8178800" cy="1639888"/>
          </a:xfrm>
        </p:spPr>
        <p:txBody>
          <a:bodyPr>
            <a:normAutofit/>
          </a:bodyPr>
          <a:lstStyle/>
          <a:p>
            <a:pPr>
              <a:lnSpc>
                <a:spcPct val="90000"/>
              </a:lnSpc>
            </a:pPr>
            <a:r>
              <a:rPr lang="en-US" sz="2500" dirty="0" smtClean="0"/>
              <a:t>Review what you know about the process and the verified cause.</a:t>
            </a:r>
          </a:p>
          <a:p>
            <a:pPr>
              <a:lnSpc>
                <a:spcPct val="90000"/>
              </a:lnSpc>
            </a:pPr>
            <a:r>
              <a:rPr lang="en-US" sz="2500" dirty="0" smtClean="0"/>
              <a:t>Brainstorm solution ideas; use creativity techniques.</a:t>
            </a:r>
          </a:p>
          <a:p>
            <a:pPr>
              <a:lnSpc>
                <a:spcPct val="90000"/>
              </a:lnSpc>
            </a:pPr>
            <a:r>
              <a:rPr lang="en-US" sz="2500" dirty="0" smtClean="0"/>
              <a:t>Combine ideas into solutions.</a:t>
            </a:r>
          </a:p>
          <a:p>
            <a:pPr>
              <a:lnSpc>
                <a:spcPct val="90000"/>
              </a:lnSpc>
            </a:pPr>
            <a:endParaRPr lang="en-US" sz="1800" dirty="0" smtClean="0"/>
          </a:p>
        </p:txBody>
      </p:sp>
      <p:pic>
        <p:nvPicPr>
          <p:cNvPr id="1516547" name="Picture 8" descr="Combineideas_HRC"/>
          <p:cNvPicPr>
            <a:picLocks noChangeAspect="1" noChangeArrowheads="1"/>
          </p:cNvPicPr>
          <p:nvPr/>
        </p:nvPicPr>
        <p:blipFill>
          <a:blip r:embed="rId3"/>
          <a:srcRect/>
          <a:stretch>
            <a:fillRect/>
          </a:stretch>
        </p:blipFill>
        <p:spPr bwMode="auto">
          <a:xfrm>
            <a:off x="3369190" y="3656534"/>
            <a:ext cx="5484297" cy="3145904"/>
          </a:xfrm>
          <a:prstGeom prst="rect">
            <a:avLst/>
          </a:prstGeom>
          <a:noFill/>
          <a:ln w="9525">
            <a:noFill/>
            <a:miter lim="800000"/>
            <a:headEnd/>
            <a:tailEnd/>
          </a:ln>
        </p:spPr>
      </p:pic>
    </p:spTree>
    <p:extLst>
      <p:ext uri="{BB962C8B-B14F-4D97-AF65-F5344CB8AC3E}">
        <p14:creationId xmlns="" xmlns:p14="http://schemas.microsoft.com/office/powerpoint/2010/main" val="1082006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3" name="Rectangle 2"/>
          <p:cNvSpPr>
            <a:spLocks noGrp="1" noChangeArrowheads="1"/>
          </p:cNvSpPr>
          <p:nvPr>
            <p:ph type="title"/>
          </p:nvPr>
        </p:nvSpPr>
        <p:spPr/>
        <p:txBody>
          <a:bodyPr>
            <a:normAutofit/>
          </a:bodyPr>
          <a:lstStyle/>
          <a:p>
            <a:r>
              <a:rPr lang="en-US" dirty="0" smtClean="0"/>
              <a:t>Creativity Techniques</a:t>
            </a:r>
          </a:p>
        </p:txBody>
      </p:sp>
      <p:sp>
        <p:nvSpPr>
          <p:cNvPr id="1518594" name="Rectangle 3"/>
          <p:cNvSpPr>
            <a:spLocks noGrp="1" noChangeArrowheads="1"/>
          </p:cNvSpPr>
          <p:nvPr>
            <p:ph sz="half" idx="1"/>
          </p:nvPr>
        </p:nvSpPr>
        <p:spPr/>
        <p:txBody>
          <a:bodyPr/>
          <a:lstStyle/>
          <a:p>
            <a:r>
              <a:rPr lang="en-US" sz="2800" b="1" dirty="0" smtClean="0"/>
              <a:t>Quick and Dirty</a:t>
            </a:r>
            <a:endParaRPr lang="en-US" sz="2800" dirty="0" smtClean="0"/>
          </a:p>
          <a:p>
            <a:pPr lvl="1">
              <a:buClr>
                <a:schemeClr val="hlink"/>
              </a:buClr>
            </a:pPr>
            <a:r>
              <a:rPr lang="en-US" sz="2400" dirty="0" smtClean="0"/>
              <a:t>Think Like a Kid</a:t>
            </a:r>
          </a:p>
          <a:p>
            <a:pPr lvl="1">
              <a:buClr>
                <a:schemeClr val="hlink"/>
              </a:buClr>
            </a:pPr>
            <a:r>
              <a:rPr lang="en-US" sz="2400" dirty="0" smtClean="0"/>
              <a:t>Challenge the Rules</a:t>
            </a:r>
          </a:p>
          <a:p>
            <a:pPr lvl="1">
              <a:buClr>
                <a:schemeClr val="hlink"/>
              </a:buClr>
            </a:pPr>
            <a:r>
              <a:rPr lang="en-US" sz="2400" dirty="0" smtClean="0"/>
              <a:t>Set a Deadline</a:t>
            </a:r>
          </a:p>
          <a:p>
            <a:pPr lvl="1">
              <a:buClr>
                <a:schemeClr val="hlink"/>
              </a:buClr>
            </a:pPr>
            <a:r>
              <a:rPr lang="en-US" sz="2400" dirty="0" smtClean="0"/>
              <a:t>Get Rid of Excuses</a:t>
            </a:r>
          </a:p>
        </p:txBody>
      </p:sp>
      <p:sp>
        <p:nvSpPr>
          <p:cNvPr id="2" name="Content Placeholder 1"/>
          <p:cNvSpPr>
            <a:spLocks noGrp="1"/>
          </p:cNvSpPr>
          <p:nvPr>
            <p:ph sz="half" idx="2"/>
          </p:nvPr>
        </p:nvSpPr>
        <p:spPr/>
        <p:txBody>
          <a:bodyPr/>
          <a:lstStyle/>
          <a:p>
            <a:r>
              <a:rPr lang="en-US" b="1" dirty="0"/>
              <a:t>Short Time Investment</a:t>
            </a:r>
            <a:endParaRPr lang="en-US" dirty="0"/>
          </a:p>
          <a:p>
            <a:pPr lvl="1">
              <a:buClr>
                <a:schemeClr val="hlink"/>
              </a:buClr>
            </a:pPr>
            <a:r>
              <a:rPr lang="en-US" dirty="0"/>
              <a:t>Candid Comments</a:t>
            </a:r>
          </a:p>
          <a:p>
            <a:pPr lvl="1">
              <a:buClr>
                <a:schemeClr val="hlink"/>
              </a:buClr>
            </a:pPr>
            <a:r>
              <a:rPr lang="en-US" dirty="0"/>
              <a:t>Musical Chairs</a:t>
            </a:r>
          </a:p>
          <a:p>
            <a:pPr lvl="1">
              <a:buClr>
                <a:schemeClr val="hlink"/>
              </a:buClr>
            </a:pPr>
            <a:r>
              <a:rPr lang="en-US" dirty="0"/>
              <a:t>Edison</a:t>
            </a:r>
          </a:p>
          <a:p>
            <a:endParaRPr lang="en-US" dirty="0"/>
          </a:p>
        </p:txBody>
      </p:sp>
      <p:sp>
        <p:nvSpPr>
          <p:cNvPr id="1518595" name="Rectangle 4"/>
          <p:cNvSpPr>
            <a:spLocks noChangeArrowheads="1"/>
          </p:cNvSpPr>
          <p:nvPr/>
        </p:nvSpPr>
        <p:spPr bwMode="auto">
          <a:xfrm>
            <a:off x="4800600" y="2209800"/>
            <a:ext cx="3810000" cy="29718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2800" dirty="0"/>
          </a:p>
        </p:txBody>
      </p:sp>
      <p:sp>
        <p:nvSpPr>
          <p:cNvPr id="6" name="TextBox 5"/>
          <p:cNvSpPr txBox="1"/>
          <p:nvPr/>
        </p:nvSpPr>
        <p:spPr>
          <a:xfrm>
            <a:off x="8133347" y="6432884"/>
            <a:ext cx="1010653" cy="369332"/>
          </a:xfrm>
          <a:prstGeom prst="rect">
            <a:avLst/>
          </a:prstGeom>
          <a:noFill/>
        </p:spPr>
        <p:txBody>
          <a:bodyPr wrap="square" rtlCol="0">
            <a:spAutoFit/>
          </a:bodyPr>
          <a:lstStyle/>
          <a:p>
            <a:r>
              <a:rPr lang="en-US" dirty="0" smtClean="0">
                <a:solidFill>
                  <a:schemeClr val="bg1"/>
                </a:solidFill>
              </a:rPr>
              <a:t>55</a:t>
            </a:r>
            <a:endParaRPr lang="en-US" dirty="0">
              <a:solidFill>
                <a:schemeClr val="bg1"/>
              </a:solidFill>
            </a:endParaRPr>
          </a:p>
        </p:txBody>
      </p:sp>
    </p:spTree>
    <p:extLst>
      <p:ext uri="{BB962C8B-B14F-4D97-AF65-F5344CB8AC3E}">
        <p14:creationId xmlns="" xmlns:p14="http://schemas.microsoft.com/office/powerpoint/2010/main" val="446407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09" name="Rectangle 2"/>
          <p:cNvSpPr>
            <a:spLocks noGrp="1" noChangeArrowheads="1"/>
          </p:cNvSpPr>
          <p:nvPr>
            <p:ph type="title"/>
          </p:nvPr>
        </p:nvSpPr>
        <p:spPr>
          <a:xfrm>
            <a:off x="638175" y="381000"/>
            <a:ext cx="7772400" cy="1143000"/>
          </a:xfrm>
        </p:spPr>
        <p:txBody>
          <a:bodyPr/>
          <a:lstStyle/>
          <a:p>
            <a:r>
              <a:rPr lang="en-US" dirty="0" smtClean="0"/>
              <a:t>Building on Creative Ideas</a:t>
            </a:r>
          </a:p>
        </p:txBody>
      </p:sp>
      <p:grpSp>
        <p:nvGrpSpPr>
          <p:cNvPr id="1527810" name="Group 3"/>
          <p:cNvGrpSpPr>
            <a:grpSpLocks/>
          </p:cNvGrpSpPr>
          <p:nvPr/>
        </p:nvGrpSpPr>
        <p:grpSpPr bwMode="auto">
          <a:xfrm>
            <a:off x="1600200" y="3829050"/>
            <a:ext cx="6105530" cy="2114550"/>
            <a:chOff x="1138" y="2530"/>
            <a:chExt cx="3846" cy="1583"/>
          </a:xfrm>
        </p:grpSpPr>
        <p:sp>
          <p:nvSpPr>
            <p:cNvPr id="1527847" name="Rectangle 4"/>
            <p:cNvSpPr>
              <a:spLocks noChangeArrowheads="1"/>
            </p:cNvSpPr>
            <p:nvPr/>
          </p:nvSpPr>
          <p:spPr bwMode="auto">
            <a:xfrm>
              <a:off x="1138" y="3046"/>
              <a:ext cx="785" cy="475"/>
            </a:xfrm>
            <a:prstGeom prst="rect">
              <a:avLst/>
            </a:prstGeom>
            <a:solidFill>
              <a:srgbClr val="FFFFFF"/>
            </a:solidFill>
            <a:ln w="26988">
              <a:solidFill>
                <a:srgbClr val="000000"/>
              </a:solidFill>
              <a:miter lim="800000"/>
              <a:headEnd/>
              <a:tailEnd/>
            </a:ln>
          </p:spPr>
          <p:txBody>
            <a:bodyPr/>
            <a:lstStyle/>
            <a:p>
              <a:endParaRPr lang="en-US"/>
            </a:p>
          </p:txBody>
        </p:sp>
        <p:sp>
          <p:nvSpPr>
            <p:cNvPr id="1527848" name="Line 5"/>
            <p:cNvSpPr>
              <a:spLocks noChangeShapeType="1"/>
            </p:cNvSpPr>
            <p:nvPr/>
          </p:nvSpPr>
          <p:spPr bwMode="auto">
            <a:xfrm>
              <a:off x="1474" y="3693"/>
              <a:ext cx="3239" cy="1"/>
            </a:xfrm>
            <a:prstGeom prst="line">
              <a:avLst/>
            </a:prstGeom>
            <a:noFill/>
            <a:ln w="14288">
              <a:solidFill>
                <a:srgbClr val="000000"/>
              </a:solidFill>
              <a:round/>
              <a:headEnd/>
              <a:tailEnd/>
            </a:ln>
          </p:spPr>
          <p:txBody>
            <a:bodyPr/>
            <a:lstStyle/>
            <a:p>
              <a:endParaRPr lang="en-US"/>
            </a:p>
          </p:txBody>
        </p:sp>
        <p:sp>
          <p:nvSpPr>
            <p:cNvPr id="1527849" name="Rectangle 6"/>
            <p:cNvSpPr>
              <a:spLocks noChangeArrowheads="1"/>
            </p:cNvSpPr>
            <p:nvPr/>
          </p:nvSpPr>
          <p:spPr bwMode="auto">
            <a:xfrm>
              <a:off x="1242" y="3805"/>
              <a:ext cx="449"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Far-fetched</a:t>
              </a:r>
              <a:endParaRPr lang="en-US" sz="2400">
                <a:latin typeface="Times New Roman" pitchFamily="18" charset="0"/>
              </a:endParaRPr>
            </a:p>
          </p:txBody>
        </p:sp>
        <p:sp>
          <p:nvSpPr>
            <p:cNvPr id="1527850" name="Rectangle 7"/>
            <p:cNvSpPr>
              <a:spLocks noChangeArrowheads="1"/>
            </p:cNvSpPr>
            <p:nvPr/>
          </p:nvSpPr>
          <p:spPr bwMode="auto">
            <a:xfrm>
              <a:off x="1681" y="3805"/>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51" name="Rectangle 8"/>
            <p:cNvSpPr>
              <a:spLocks noChangeArrowheads="1"/>
            </p:cNvSpPr>
            <p:nvPr/>
          </p:nvSpPr>
          <p:spPr bwMode="auto">
            <a:xfrm>
              <a:off x="1388" y="3899"/>
              <a:ext cx="167"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idea</a:t>
              </a:r>
              <a:endParaRPr lang="en-US" sz="2400">
                <a:latin typeface="Times New Roman" pitchFamily="18" charset="0"/>
              </a:endParaRPr>
            </a:p>
          </p:txBody>
        </p:sp>
        <p:sp>
          <p:nvSpPr>
            <p:cNvPr id="1527852" name="Rectangle 9"/>
            <p:cNvSpPr>
              <a:spLocks noChangeArrowheads="1"/>
            </p:cNvSpPr>
            <p:nvPr/>
          </p:nvSpPr>
          <p:spPr bwMode="auto">
            <a:xfrm>
              <a:off x="2126" y="3796"/>
              <a:ext cx="352"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Kernel of</a:t>
              </a:r>
              <a:endParaRPr lang="en-US" sz="2400">
                <a:latin typeface="Times New Roman" pitchFamily="18" charset="0"/>
              </a:endParaRPr>
            </a:p>
          </p:txBody>
        </p:sp>
        <p:sp>
          <p:nvSpPr>
            <p:cNvPr id="1527853" name="Rectangle 10"/>
            <p:cNvSpPr>
              <a:spLocks noChangeArrowheads="1"/>
            </p:cNvSpPr>
            <p:nvPr/>
          </p:nvSpPr>
          <p:spPr bwMode="auto">
            <a:xfrm>
              <a:off x="2470" y="3796"/>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54" name="Rectangle 11"/>
            <p:cNvSpPr>
              <a:spLocks noChangeArrowheads="1"/>
            </p:cNvSpPr>
            <p:nvPr/>
          </p:nvSpPr>
          <p:spPr bwMode="auto">
            <a:xfrm>
              <a:off x="2100" y="3892"/>
              <a:ext cx="406"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something</a:t>
              </a:r>
              <a:endParaRPr lang="en-US" sz="2400">
                <a:latin typeface="Times New Roman" pitchFamily="18" charset="0"/>
              </a:endParaRPr>
            </a:p>
          </p:txBody>
        </p:sp>
        <p:sp>
          <p:nvSpPr>
            <p:cNvPr id="1527855" name="Rectangle 12"/>
            <p:cNvSpPr>
              <a:spLocks noChangeArrowheads="1"/>
            </p:cNvSpPr>
            <p:nvPr/>
          </p:nvSpPr>
          <p:spPr bwMode="auto">
            <a:xfrm>
              <a:off x="2496" y="3892"/>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56" name="Rectangle 13"/>
            <p:cNvSpPr>
              <a:spLocks noChangeArrowheads="1"/>
            </p:cNvSpPr>
            <p:nvPr/>
          </p:nvSpPr>
          <p:spPr bwMode="auto">
            <a:xfrm>
              <a:off x="2186" y="3985"/>
              <a:ext cx="235" cy="125"/>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useful</a:t>
              </a:r>
              <a:endParaRPr lang="en-US" sz="2400">
                <a:latin typeface="Times New Roman" pitchFamily="18" charset="0"/>
              </a:endParaRPr>
            </a:p>
          </p:txBody>
        </p:sp>
        <p:sp>
          <p:nvSpPr>
            <p:cNvPr id="1527857" name="Rectangle 14"/>
            <p:cNvSpPr>
              <a:spLocks noChangeArrowheads="1"/>
            </p:cNvSpPr>
            <p:nvPr/>
          </p:nvSpPr>
          <p:spPr bwMode="auto">
            <a:xfrm>
              <a:off x="2866" y="3796"/>
              <a:ext cx="489"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Threshold of</a:t>
              </a:r>
              <a:endParaRPr lang="en-US" sz="2400">
                <a:latin typeface="Times New Roman" pitchFamily="18" charset="0"/>
              </a:endParaRPr>
            </a:p>
          </p:txBody>
        </p:sp>
        <p:sp>
          <p:nvSpPr>
            <p:cNvPr id="1527858" name="Rectangle 15"/>
            <p:cNvSpPr>
              <a:spLocks noChangeArrowheads="1"/>
            </p:cNvSpPr>
            <p:nvPr/>
          </p:nvSpPr>
          <p:spPr bwMode="auto">
            <a:xfrm>
              <a:off x="3348" y="3796"/>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59" name="Rectangle 16"/>
            <p:cNvSpPr>
              <a:spLocks noChangeArrowheads="1"/>
            </p:cNvSpPr>
            <p:nvPr/>
          </p:nvSpPr>
          <p:spPr bwMode="auto">
            <a:xfrm>
              <a:off x="2866" y="3892"/>
              <a:ext cx="485"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acceptability</a:t>
              </a:r>
              <a:endParaRPr lang="en-US" sz="2400">
                <a:latin typeface="Times New Roman" pitchFamily="18" charset="0"/>
              </a:endParaRPr>
            </a:p>
          </p:txBody>
        </p:sp>
        <p:sp>
          <p:nvSpPr>
            <p:cNvPr id="1527860" name="Rectangle 17"/>
            <p:cNvSpPr>
              <a:spLocks noChangeArrowheads="1"/>
            </p:cNvSpPr>
            <p:nvPr/>
          </p:nvSpPr>
          <p:spPr bwMode="auto">
            <a:xfrm>
              <a:off x="3679" y="3796"/>
              <a:ext cx="49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Good idea—</a:t>
              </a:r>
              <a:endParaRPr lang="en-US" sz="2400">
                <a:latin typeface="Times New Roman" pitchFamily="18" charset="0"/>
              </a:endParaRPr>
            </a:p>
          </p:txBody>
        </p:sp>
        <p:sp>
          <p:nvSpPr>
            <p:cNvPr id="1527861" name="Rectangle 18"/>
            <p:cNvSpPr>
              <a:spLocks noChangeArrowheads="1"/>
            </p:cNvSpPr>
            <p:nvPr/>
          </p:nvSpPr>
          <p:spPr bwMode="auto">
            <a:xfrm>
              <a:off x="4162" y="3796"/>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62" name="Rectangle 19"/>
            <p:cNvSpPr>
              <a:spLocks noChangeArrowheads="1"/>
            </p:cNvSpPr>
            <p:nvPr/>
          </p:nvSpPr>
          <p:spPr bwMode="auto">
            <a:xfrm>
              <a:off x="3817" y="3892"/>
              <a:ext cx="211"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could</a:t>
              </a:r>
              <a:endParaRPr lang="en-US" sz="2400">
                <a:latin typeface="Times New Roman" pitchFamily="18" charset="0"/>
              </a:endParaRPr>
            </a:p>
          </p:txBody>
        </p:sp>
        <p:sp>
          <p:nvSpPr>
            <p:cNvPr id="1527863" name="Rectangle 20"/>
            <p:cNvSpPr>
              <a:spLocks noChangeArrowheads="1"/>
            </p:cNvSpPr>
            <p:nvPr/>
          </p:nvSpPr>
          <p:spPr bwMode="auto">
            <a:xfrm>
              <a:off x="4024" y="3892"/>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64" name="Rectangle 21"/>
            <p:cNvSpPr>
              <a:spLocks noChangeArrowheads="1"/>
            </p:cNvSpPr>
            <p:nvPr/>
          </p:nvSpPr>
          <p:spPr bwMode="auto">
            <a:xfrm>
              <a:off x="3722" y="3987"/>
              <a:ext cx="406"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implement</a:t>
              </a:r>
              <a:endParaRPr lang="en-US" sz="2400">
                <a:latin typeface="Times New Roman" pitchFamily="18" charset="0"/>
              </a:endParaRPr>
            </a:p>
          </p:txBody>
        </p:sp>
        <p:sp>
          <p:nvSpPr>
            <p:cNvPr id="1527865" name="Rectangle 22"/>
            <p:cNvSpPr>
              <a:spLocks noChangeArrowheads="1"/>
            </p:cNvSpPr>
            <p:nvPr/>
          </p:nvSpPr>
          <p:spPr bwMode="auto">
            <a:xfrm>
              <a:off x="4515" y="3787"/>
              <a:ext cx="469"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Perfect idea</a:t>
              </a:r>
              <a:endParaRPr lang="en-US" sz="2400">
                <a:latin typeface="Times New Roman" pitchFamily="18" charset="0"/>
              </a:endParaRPr>
            </a:p>
          </p:txBody>
        </p:sp>
        <p:grpSp>
          <p:nvGrpSpPr>
            <p:cNvPr id="1527866" name="Group 23"/>
            <p:cNvGrpSpPr>
              <a:grpSpLocks/>
            </p:cNvGrpSpPr>
            <p:nvPr/>
          </p:nvGrpSpPr>
          <p:grpSpPr bwMode="auto">
            <a:xfrm>
              <a:off x="1457" y="3598"/>
              <a:ext cx="3257" cy="181"/>
              <a:chOff x="1457" y="3598"/>
              <a:chExt cx="3257" cy="181"/>
            </a:xfrm>
          </p:grpSpPr>
          <p:sp>
            <p:nvSpPr>
              <p:cNvPr id="1527881" name="Line 24"/>
              <p:cNvSpPr>
                <a:spLocks noChangeShapeType="1"/>
              </p:cNvSpPr>
              <p:nvPr/>
            </p:nvSpPr>
            <p:spPr bwMode="auto">
              <a:xfrm flipV="1">
                <a:off x="1457" y="3598"/>
                <a:ext cx="1" cy="181"/>
              </a:xfrm>
              <a:prstGeom prst="line">
                <a:avLst/>
              </a:prstGeom>
              <a:noFill/>
              <a:ln w="14288">
                <a:solidFill>
                  <a:srgbClr val="000000"/>
                </a:solidFill>
                <a:round/>
                <a:headEnd/>
                <a:tailEnd/>
              </a:ln>
            </p:spPr>
            <p:txBody>
              <a:bodyPr/>
              <a:lstStyle/>
              <a:p>
                <a:endParaRPr lang="en-US"/>
              </a:p>
            </p:txBody>
          </p:sp>
          <p:sp>
            <p:nvSpPr>
              <p:cNvPr id="1527882" name="Line 25"/>
              <p:cNvSpPr>
                <a:spLocks noChangeShapeType="1"/>
              </p:cNvSpPr>
              <p:nvPr/>
            </p:nvSpPr>
            <p:spPr bwMode="auto">
              <a:xfrm flipV="1">
                <a:off x="4713" y="3598"/>
                <a:ext cx="1" cy="181"/>
              </a:xfrm>
              <a:prstGeom prst="line">
                <a:avLst/>
              </a:prstGeom>
              <a:noFill/>
              <a:ln w="14288">
                <a:solidFill>
                  <a:srgbClr val="000000"/>
                </a:solidFill>
                <a:round/>
                <a:headEnd/>
                <a:tailEnd/>
              </a:ln>
            </p:spPr>
            <p:txBody>
              <a:bodyPr/>
              <a:lstStyle/>
              <a:p>
                <a:endParaRPr lang="en-US"/>
              </a:p>
            </p:txBody>
          </p:sp>
          <p:sp>
            <p:nvSpPr>
              <p:cNvPr id="1527883" name="Line 26"/>
              <p:cNvSpPr>
                <a:spLocks noChangeShapeType="1"/>
              </p:cNvSpPr>
              <p:nvPr/>
            </p:nvSpPr>
            <p:spPr bwMode="auto">
              <a:xfrm flipV="1">
                <a:off x="2275" y="3598"/>
                <a:ext cx="1" cy="181"/>
              </a:xfrm>
              <a:prstGeom prst="line">
                <a:avLst/>
              </a:prstGeom>
              <a:noFill/>
              <a:ln w="14288">
                <a:solidFill>
                  <a:srgbClr val="000000"/>
                </a:solidFill>
                <a:round/>
                <a:headEnd/>
                <a:tailEnd/>
              </a:ln>
            </p:spPr>
            <p:txBody>
              <a:bodyPr/>
              <a:lstStyle/>
              <a:p>
                <a:endParaRPr lang="en-US"/>
              </a:p>
            </p:txBody>
          </p:sp>
          <p:sp>
            <p:nvSpPr>
              <p:cNvPr id="1527884" name="Line 27"/>
              <p:cNvSpPr>
                <a:spLocks noChangeShapeType="1"/>
              </p:cNvSpPr>
              <p:nvPr/>
            </p:nvSpPr>
            <p:spPr bwMode="auto">
              <a:xfrm flipV="1">
                <a:off x="3085" y="3606"/>
                <a:ext cx="1" cy="173"/>
              </a:xfrm>
              <a:prstGeom prst="line">
                <a:avLst/>
              </a:prstGeom>
              <a:noFill/>
              <a:ln w="41275">
                <a:solidFill>
                  <a:srgbClr val="000000"/>
                </a:solidFill>
                <a:round/>
                <a:headEnd/>
                <a:tailEnd/>
              </a:ln>
            </p:spPr>
            <p:txBody>
              <a:bodyPr/>
              <a:lstStyle/>
              <a:p>
                <a:endParaRPr lang="en-US"/>
              </a:p>
            </p:txBody>
          </p:sp>
          <p:sp>
            <p:nvSpPr>
              <p:cNvPr id="1527885" name="Line 28"/>
              <p:cNvSpPr>
                <a:spLocks noChangeShapeType="1"/>
              </p:cNvSpPr>
              <p:nvPr/>
            </p:nvSpPr>
            <p:spPr bwMode="auto">
              <a:xfrm flipV="1">
                <a:off x="3903" y="3598"/>
                <a:ext cx="1" cy="181"/>
              </a:xfrm>
              <a:prstGeom prst="line">
                <a:avLst/>
              </a:prstGeom>
              <a:noFill/>
              <a:ln w="14288">
                <a:solidFill>
                  <a:srgbClr val="000000"/>
                </a:solidFill>
                <a:round/>
                <a:headEnd/>
                <a:tailEnd/>
              </a:ln>
            </p:spPr>
            <p:txBody>
              <a:bodyPr/>
              <a:lstStyle/>
              <a:p>
                <a:endParaRPr lang="en-US"/>
              </a:p>
            </p:txBody>
          </p:sp>
        </p:grpSp>
        <p:sp>
          <p:nvSpPr>
            <p:cNvPr id="1527867" name="Rectangle 29"/>
            <p:cNvSpPr>
              <a:spLocks noChangeArrowheads="1"/>
            </p:cNvSpPr>
            <p:nvPr/>
          </p:nvSpPr>
          <p:spPr bwMode="auto">
            <a:xfrm>
              <a:off x="1423" y="3081"/>
              <a:ext cx="232"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Stop</a:t>
              </a:r>
              <a:endParaRPr lang="en-US" sz="2400">
                <a:latin typeface="Times New Roman" pitchFamily="18" charset="0"/>
              </a:endParaRPr>
            </a:p>
          </p:txBody>
        </p:sp>
        <p:sp>
          <p:nvSpPr>
            <p:cNvPr id="1527868" name="Rectangle 30"/>
            <p:cNvSpPr>
              <a:spLocks noChangeArrowheads="1"/>
            </p:cNvSpPr>
            <p:nvPr/>
          </p:nvSpPr>
          <p:spPr bwMode="auto">
            <a:xfrm>
              <a:off x="1655" y="3081"/>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69" name="Rectangle 31"/>
            <p:cNvSpPr>
              <a:spLocks noChangeArrowheads="1"/>
            </p:cNvSpPr>
            <p:nvPr/>
          </p:nvSpPr>
          <p:spPr bwMode="auto">
            <a:xfrm>
              <a:off x="1285" y="3201"/>
              <a:ext cx="516"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answering</a:t>
              </a:r>
              <a:endParaRPr lang="en-US" sz="2400">
                <a:latin typeface="Times New Roman" pitchFamily="18" charset="0"/>
              </a:endParaRPr>
            </a:p>
          </p:txBody>
        </p:sp>
        <p:sp>
          <p:nvSpPr>
            <p:cNvPr id="1527870" name="Rectangle 32"/>
            <p:cNvSpPr>
              <a:spLocks noChangeArrowheads="1"/>
            </p:cNvSpPr>
            <p:nvPr/>
          </p:nvSpPr>
          <p:spPr bwMode="auto">
            <a:xfrm>
              <a:off x="1793" y="3201"/>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71" name="Rectangle 33"/>
            <p:cNvSpPr>
              <a:spLocks noChangeArrowheads="1"/>
            </p:cNvSpPr>
            <p:nvPr/>
          </p:nvSpPr>
          <p:spPr bwMode="auto">
            <a:xfrm>
              <a:off x="1203" y="3323"/>
              <a:ext cx="692" cy="150"/>
            </a:xfrm>
            <a:prstGeom prst="rect">
              <a:avLst/>
            </a:prstGeom>
            <a:noFill/>
            <a:ln w="9525">
              <a:noFill/>
              <a:miter lim="800000"/>
              <a:headEnd/>
              <a:tailEnd/>
            </a:ln>
          </p:spPr>
          <p:txBody>
            <a:bodyPr wrap="none" lIns="0" tIns="0" rIns="0" bIns="0">
              <a:spAutoFit/>
            </a:bodyPr>
            <a:lstStyle/>
            <a:p>
              <a:pPr eaLnBrk="0" hangingPunct="0"/>
              <a:r>
                <a:rPr lang="en-US" sz="1300" b="1" i="1" dirty="0" smtClean="0">
                  <a:solidFill>
                    <a:srgbClr val="000000"/>
                  </a:solidFill>
                </a:rPr>
                <a:t>the questions</a:t>
              </a:r>
              <a:endParaRPr lang="en-US" sz="2400" dirty="0">
                <a:latin typeface="Times New Roman" pitchFamily="18" charset="0"/>
              </a:endParaRPr>
            </a:p>
          </p:txBody>
        </p:sp>
        <p:sp>
          <p:nvSpPr>
            <p:cNvPr id="1527872" name="Rectangle 34"/>
            <p:cNvSpPr>
              <a:spLocks noChangeArrowheads="1"/>
            </p:cNvSpPr>
            <p:nvPr/>
          </p:nvSpPr>
          <p:spPr bwMode="auto">
            <a:xfrm>
              <a:off x="4048" y="3099"/>
              <a:ext cx="699" cy="449"/>
            </a:xfrm>
            <a:prstGeom prst="rect">
              <a:avLst/>
            </a:prstGeom>
            <a:noFill/>
            <a:ln w="9525">
              <a:noFill/>
              <a:miter lim="800000"/>
              <a:headEnd/>
              <a:tailEnd/>
            </a:ln>
          </p:spPr>
          <p:txBody>
            <a:bodyPr wrap="square" lIns="0" tIns="0" rIns="0" bIns="0">
              <a:spAutoFit/>
            </a:bodyPr>
            <a:lstStyle/>
            <a:p>
              <a:pPr eaLnBrk="0" hangingPunct="0"/>
              <a:r>
                <a:rPr lang="en-US" sz="1300" b="1" i="1" dirty="0" smtClean="0">
                  <a:solidFill>
                    <a:srgbClr val="000000"/>
                  </a:solidFill>
                </a:rPr>
                <a:t>Encourage more  questions</a:t>
              </a:r>
              <a:endParaRPr lang="en-US" sz="2400" dirty="0">
                <a:latin typeface="Times New Roman" pitchFamily="18" charset="0"/>
              </a:endParaRPr>
            </a:p>
          </p:txBody>
        </p:sp>
        <p:sp>
          <p:nvSpPr>
            <p:cNvPr id="1527873" name="Rectangle 35"/>
            <p:cNvSpPr>
              <a:spLocks noChangeArrowheads="1"/>
            </p:cNvSpPr>
            <p:nvPr/>
          </p:nvSpPr>
          <p:spPr bwMode="auto">
            <a:xfrm>
              <a:off x="4618" y="3099"/>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75" name="Rectangle 37"/>
            <p:cNvSpPr>
              <a:spLocks noChangeArrowheads="1"/>
            </p:cNvSpPr>
            <p:nvPr/>
          </p:nvSpPr>
          <p:spPr bwMode="auto">
            <a:xfrm>
              <a:off x="4747" y="3219"/>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77" name="Rectangle 39"/>
            <p:cNvSpPr>
              <a:spLocks noChangeArrowheads="1"/>
            </p:cNvSpPr>
            <p:nvPr/>
          </p:nvSpPr>
          <p:spPr bwMode="auto">
            <a:xfrm>
              <a:off x="4721" y="3340"/>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79" name="Rectangle 41"/>
            <p:cNvSpPr>
              <a:spLocks noChangeArrowheads="1"/>
            </p:cNvSpPr>
            <p:nvPr/>
          </p:nvSpPr>
          <p:spPr bwMode="auto">
            <a:xfrm>
              <a:off x="4014" y="3080"/>
              <a:ext cx="794" cy="518"/>
            </a:xfrm>
            <a:prstGeom prst="rect">
              <a:avLst/>
            </a:prstGeom>
            <a:noFill/>
            <a:ln w="26988">
              <a:solidFill>
                <a:srgbClr val="000000"/>
              </a:solidFill>
              <a:miter lim="800000"/>
              <a:headEnd/>
              <a:tailEnd/>
            </a:ln>
          </p:spPr>
          <p:txBody>
            <a:bodyPr/>
            <a:lstStyle/>
            <a:p>
              <a:endParaRPr lang="en-US"/>
            </a:p>
          </p:txBody>
        </p:sp>
        <p:sp>
          <p:nvSpPr>
            <p:cNvPr id="1527880" name="Arc 42"/>
            <p:cNvSpPr>
              <a:spLocks/>
            </p:cNvSpPr>
            <p:nvPr/>
          </p:nvSpPr>
          <p:spPr bwMode="auto">
            <a:xfrm>
              <a:off x="1538" y="2530"/>
              <a:ext cx="2856" cy="496"/>
            </a:xfrm>
            <a:custGeom>
              <a:avLst/>
              <a:gdLst>
                <a:gd name="T0" fmla="*/ 0 w 43198"/>
                <a:gd name="T1" fmla="*/ 489 h 21600"/>
                <a:gd name="T2" fmla="*/ 2856 w 43198"/>
                <a:gd name="T3" fmla="*/ 496 h 21600"/>
                <a:gd name="T4" fmla="*/ 1428 w 43198"/>
                <a:gd name="T5" fmla="*/ 496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0" y="21297"/>
                  </a:moveTo>
                  <a:cubicBezTo>
                    <a:pt x="165" y="9486"/>
                    <a:pt x="9786" y="-1"/>
                    <a:pt x="21598" y="0"/>
                  </a:cubicBezTo>
                  <a:cubicBezTo>
                    <a:pt x="33527" y="0"/>
                    <a:pt x="43198" y="9670"/>
                    <a:pt x="43198" y="21600"/>
                  </a:cubicBezTo>
                </a:path>
                <a:path w="43198" h="21600" stroke="0" extrusionOk="0">
                  <a:moveTo>
                    <a:pt x="0" y="21297"/>
                  </a:moveTo>
                  <a:cubicBezTo>
                    <a:pt x="165" y="9486"/>
                    <a:pt x="9786" y="-1"/>
                    <a:pt x="21598" y="0"/>
                  </a:cubicBezTo>
                  <a:cubicBezTo>
                    <a:pt x="33527" y="0"/>
                    <a:pt x="43198" y="9670"/>
                    <a:pt x="43198" y="21600"/>
                  </a:cubicBezTo>
                  <a:lnTo>
                    <a:pt x="21598" y="21600"/>
                  </a:lnTo>
                  <a:close/>
                </a:path>
              </a:pathLst>
            </a:custGeom>
            <a:noFill/>
            <a:ln w="57150">
              <a:solidFill>
                <a:srgbClr val="000000"/>
              </a:solidFill>
              <a:round/>
              <a:headEnd/>
              <a:tailEnd type="stealth" w="med" len="med"/>
            </a:ln>
          </p:spPr>
          <p:txBody>
            <a:bodyPr wrap="none" anchor="ctr"/>
            <a:lstStyle/>
            <a:p>
              <a:endParaRPr lang="en-US"/>
            </a:p>
          </p:txBody>
        </p:sp>
      </p:grpSp>
      <p:grpSp>
        <p:nvGrpSpPr>
          <p:cNvPr id="1527811" name="Group 43"/>
          <p:cNvGrpSpPr>
            <a:grpSpLocks/>
          </p:cNvGrpSpPr>
          <p:nvPr/>
        </p:nvGrpSpPr>
        <p:grpSpPr bwMode="auto">
          <a:xfrm>
            <a:off x="990600" y="1524000"/>
            <a:ext cx="6103938" cy="1990725"/>
            <a:chOff x="1121" y="858"/>
            <a:chExt cx="3845" cy="1497"/>
          </a:xfrm>
        </p:grpSpPr>
        <p:sp>
          <p:nvSpPr>
            <p:cNvPr id="1527812" name="Line 44"/>
            <p:cNvSpPr>
              <a:spLocks noChangeShapeType="1"/>
            </p:cNvSpPr>
            <p:nvPr/>
          </p:nvSpPr>
          <p:spPr bwMode="auto">
            <a:xfrm>
              <a:off x="1457" y="1936"/>
              <a:ext cx="3238" cy="1"/>
            </a:xfrm>
            <a:prstGeom prst="line">
              <a:avLst/>
            </a:prstGeom>
            <a:noFill/>
            <a:ln w="14288">
              <a:solidFill>
                <a:srgbClr val="000000"/>
              </a:solidFill>
              <a:round/>
              <a:headEnd/>
              <a:tailEnd/>
            </a:ln>
          </p:spPr>
          <p:txBody>
            <a:bodyPr/>
            <a:lstStyle/>
            <a:p>
              <a:endParaRPr lang="en-US"/>
            </a:p>
          </p:txBody>
        </p:sp>
        <p:sp>
          <p:nvSpPr>
            <p:cNvPr id="1527813" name="Rectangle 45"/>
            <p:cNvSpPr>
              <a:spLocks noChangeArrowheads="1"/>
            </p:cNvSpPr>
            <p:nvPr/>
          </p:nvSpPr>
          <p:spPr bwMode="auto">
            <a:xfrm>
              <a:off x="1225" y="2048"/>
              <a:ext cx="449"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Far-fetched</a:t>
              </a:r>
              <a:endParaRPr lang="en-US" sz="2400">
                <a:latin typeface="Times New Roman" pitchFamily="18" charset="0"/>
              </a:endParaRPr>
            </a:p>
          </p:txBody>
        </p:sp>
        <p:sp>
          <p:nvSpPr>
            <p:cNvPr id="1527814" name="Rectangle 46"/>
            <p:cNvSpPr>
              <a:spLocks noChangeArrowheads="1"/>
            </p:cNvSpPr>
            <p:nvPr/>
          </p:nvSpPr>
          <p:spPr bwMode="auto">
            <a:xfrm>
              <a:off x="1664" y="2048"/>
              <a:ext cx="24"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15" name="Rectangle 47"/>
            <p:cNvSpPr>
              <a:spLocks noChangeArrowheads="1"/>
            </p:cNvSpPr>
            <p:nvPr/>
          </p:nvSpPr>
          <p:spPr bwMode="auto">
            <a:xfrm>
              <a:off x="1371" y="2143"/>
              <a:ext cx="167"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idea</a:t>
              </a:r>
              <a:endParaRPr lang="en-US" sz="2400">
                <a:latin typeface="Times New Roman" pitchFamily="18" charset="0"/>
              </a:endParaRPr>
            </a:p>
          </p:txBody>
        </p:sp>
        <p:sp>
          <p:nvSpPr>
            <p:cNvPr id="1527816" name="Rectangle 48"/>
            <p:cNvSpPr>
              <a:spLocks noChangeArrowheads="1"/>
            </p:cNvSpPr>
            <p:nvPr/>
          </p:nvSpPr>
          <p:spPr bwMode="auto">
            <a:xfrm>
              <a:off x="2093" y="2039"/>
              <a:ext cx="352"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Kernel of</a:t>
              </a:r>
              <a:endParaRPr lang="en-US" sz="2400">
                <a:latin typeface="Times New Roman" pitchFamily="18" charset="0"/>
              </a:endParaRPr>
            </a:p>
          </p:txBody>
        </p:sp>
        <p:sp>
          <p:nvSpPr>
            <p:cNvPr id="1527817" name="Rectangle 49"/>
            <p:cNvSpPr>
              <a:spLocks noChangeArrowheads="1"/>
            </p:cNvSpPr>
            <p:nvPr/>
          </p:nvSpPr>
          <p:spPr bwMode="auto">
            <a:xfrm>
              <a:off x="2437" y="2039"/>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18" name="Rectangle 50"/>
            <p:cNvSpPr>
              <a:spLocks noChangeArrowheads="1"/>
            </p:cNvSpPr>
            <p:nvPr/>
          </p:nvSpPr>
          <p:spPr bwMode="auto">
            <a:xfrm>
              <a:off x="2067" y="2134"/>
              <a:ext cx="406"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something</a:t>
              </a:r>
              <a:endParaRPr lang="en-US" sz="2400">
                <a:latin typeface="Times New Roman" pitchFamily="18" charset="0"/>
              </a:endParaRPr>
            </a:p>
          </p:txBody>
        </p:sp>
        <p:sp>
          <p:nvSpPr>
            <p:cNvPr id="1527819" name="Rectangle 51"/>
            <p:cNvSpPr>
              <a:spLocks noChangeArrowheads="1"/>
            </p:cNvSpPr>
            <p:nvPr/>
          </p:nvSpPr>
          <p:spPr bwMode="auto">
            <a:xfrm>
              <a:off x="2463" y="2134"/>
              <a:ext cx="24"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20" name="Rectangle 52"/>
            <p:cNvSpPr>
              <a:spLocks noChangeArrowheads="1"/>
            </p:cNvSpPr>
            <p:nvPr/>
          </p:nvSpPr>
          <p:spPr bwMode="auto">
            <a:xfrm>
              <a:off x="2153" y="2228"/>
              <a:ext cx="235"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useful</a:t>
              </a:r>
              <a:endParaRPr lang="en-US" sz="2400">
                <a:latin typeface="Times New Roman" pitchFamily="18" charset="0"/>
              </a:endParaRPr>
            </a:p>
          </p:txBody>
        </p:sp>
        <p:sp>
          <p:nvSpPr>
            <p:cNvPr id="1527821" name="Rectangle 53"/>
            <p:cNvSpPr>
              <a:spLocks noChangeArrowheads="1"/>
            </p:cNvSpPr>
            <p:nvPr/>
          </p:nvSpPr>
          <p:spPr bwMode="auto">
            <a:xfrm>
              <a:off x="2865" y="2039"/>
              <a:ext cx="489"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Threshold of</a:t>
              </a:r>
              <a:endParaRPr lang="en-US" sz="2400">
                <a:latin typeface="Times New Roman" pitchFamily="18" charset="0"/>
              </a:endParaRPr>
            </a:p>
          </p:txBody>
        </p:sp>
        <p:sp>
          <p:nvSpPr>
            <p:cNvPr id="1527822" name="Rectangle 54"/>
            <p:cNvSpPr>
              <a:spLocks noChangeArrowheads="1"/>
            </p:cNvSpPr>
            <p:nvPr/>
          </p:nvSpPr>
          <p:spPr bwMode="auto">
            <a:xfrm>
              <a:off x="3347" y="2039"/>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23" name="Rectangle 55"/>
            <p:cNvSpPr>
              <a:spLocks noChangeArrowheads="1"/>
            </p:cNvSpPr>
            <p:nvPr/>
          </p:nvSpPr>
          <p:spPr bwMode="auto">
            <a:xfrm>
              <a:off x="2865" y="2134"/>
              <a:ext cx="485"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acceptability</a:t>
              </a:r>
              <a:endParaRPr lang="en-US" sz="2400">
                <a:latin typeface="Times New Roman" pitchFamily="18" charset="0"/>
              </a:endParaRPr>
            </a:p>
          </p:txBody>
        </p:sp>
        <p:sp>
          <p:nvSpPr>
            <p:cNvPr id="1527824" name="Rectangle 56"/>
            <p:cNvSpPr>
              <a:spLocks noChangeArrowheads="1"/>
            </p:cNvSpPr>
            <p:nvPr/>
          </p:nvSpPr>
          <p:spPr bwMode="auto">
            <a:xfrm>
              <a:off x="3662" y="2039"/>
              <a:ext cx="49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Good idea—</a:t>
              </a:r>
              <a:endParaRPr lang="en-US" sz="2400">
                <a:latin typeface="Times New Roman" pitchFamily="18" charset="0"/>
              </a:endParaRPr>
            </a:p>
          </p:txBody>
        </p:sp>
        <p:sp>
          <p:nvSpPr>
            <p:cNvPr id="1527825" name="Rectangle 57"/>
            <p:cNvSpPr>
              <a:spLocks noChangeArrowheads="1"/>
            </p:cNvSpPr>
            <p:nvPr/>
          </p:nvSpPr>
          <p:spPr bwMode="auto">
            <a:xfrm>
              <a:off x="4144" y="2039"/>
              <a:ext cx="24"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26" name="Rectangle 58"/>
            <p:cNvSpPr>
              <a:spLocks noChangeArrowheads="1"/>
            </p:cNvSpPr>
            <p:nvPr/>
          </p:nvSpPr>
          <p:spPr bwMode="auto">
            <a:xfrm>
              <a:off x="3800" y="2134"/>
              <a:ext cx="211"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could</a:t>
              </a:r>
              <a:endParaRPr lang="en-US" sz="2400">
                <a:latin typeface="Times New Roman" pitchFamily="18" charset="0"/>
              </a:endParaRPr>
            </a:p>
          </p:txBody>
        </p:sp>
        <p:sp>
          <p:nvSpPr>
            <p:cNvPr id="1527827" name="Rectangle 59"/>
            <p:cNvSpPr>
              <a:spLocks noChangeArrowheads="1"/>
            </p:cNvSpPr>
            <p:nvPr/>
          </p:nvSpPr>
          <p:spPr bwMode="auto">
            <a:xfrm>
              <a:off x="4006" y="2134"/>
              <a:ext cx="24" cy="127"/>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1527828" name="Rectangle 60"/>
            <p:cNvSpPr>
              <a:spLocks noChangeArrowheads="1"/>
            </p:cNvSpPr>
            <p:nvPr/>
          </p:nvSpPr>
          <p:spPr bwMode="auto">
            <a:xfrm>
              <a:off x="3705" y="2229"/>
              <a:ext cx="406"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implement</a:t>
              </a:r>
              <a:endParaRPr lang="en-US" sz="2400">
                <a:latin typeface="Times New Roman" pitchFamily="18" charset="0"/>
              </a:endParaRPr>
            </a:p>
          </p:txBody>
        </p:sp>
        <p:sp>
          <p:nvSpPr>
            <p:cNvPr id="1527829" name="Rectangle 61"/>
            <p:cNvSpPr>
              <a:spLocks noChangeArrowheads="1"/>
            </p:cNvSpPr>
            <p:nvPr/>
          </p:nvSpPr>
          <p:spPr bwMode="auto">
            <a:xfrm>
              <a:off x="4497" y="2031"/>
              <a:ext cx="469" cy="126"/>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Perfect idea</a:t>
              </a:r>
              <a:endParaRPr lang="en-US" sz="2400">
                <a:latin typeface="Times New Roman" pitchFamily="18" charset="0"/>
              </a:endParaRPr>
            </a:p>
          </p:txBody>
        </p:sp>
        <p:grpSp>
          <p:nvGrpSpPr>
            <p:cNvPr id="1527830" name="Group 62"/>
            <p:cNvGrpSpPr>
              <a:grpSpLocks/>
            </p:cNvGrpSpPr>
            <p:nvPr/>
          </p:nvGrpSpPr>
          <p:grpSpPr bwMode="auto">
            <a:xfrm>
              <a:off x="1440" y="1841"/>
              <a:ext cx="3256" cy="181"/>
              <a:chOff x="1440" y="1729"/>
              <a:chExt cx="3256" cy="181"/>
            </a:xfrm>
          </p:grpSpPr>
          <p:sp>
            <p:nvSpPr>
              <p:cNvPr id="1527842" name="Line 63"/>
              <p:cNvSpPr>
                <a:spLocks noChangeShapeType="1"/>
              </p:cNvSpPr>
              <p:nvPr/>
            </p:nvSpPr>
            <p:spPr bwMode="auto">
              <a:xfrm flipV="1">
                <a:off x="1440" y="1729"/>
                <a:ext cx="1" cy="181"/>
              </a:xfrm>
              <a:prstGeom prst="line">
                <a:avLst/>
              </a:prstGeom>
              <a:noFill/>
              <a:ln w="14288">
                <a:solidFill>
                  <a:srgbClr val="000000"/>
                </a:solidFill>
                <a:round/>
                <a:headEnd/>
                <a:tailEnd/>
              </a:ln>
            </p:spPr>
            <p:txBody>
              <a:bodyPr/>
              <a:lstStyle/>
              <a:p>
                <a:endParaRPr lang="en-US"/>
              </a:p>
            </p:txBody>
          </p:sp>
          <p:sp>
            <p:nvSpPr>
              <p:cNvPr id="1527843" name="Line 64"/>
              <p:cNvSpPr>
                <a:spLocks noChangeShapeType="1"/>
              </p:cNvSpPr>
              <p:nvPr/>
            </p:nvSpPr>
            <p:spPr bwMode="auto">
              <a:xfrm flipV="1">
                <a:off x="4695" y="1729"/>
                <a:ext cx="1" cy="181"/>
              </a:xfrm>
              <a:prstGeom prst="line">
                <a:avLst/>
              </a:prstGeom>
              <a:noFill/>
              <a:ln w="14288">
                <a:solidFill>
                  <a:srgbClr val="000000"/>
                </a:solidFill>
                <a:round/>
                <a:headEnd/>
                <a:tailEnd/>
              </a:ln>
            </p:spPr>
            <p:txBody>
              <a:bodyPr/>
              <a:lstStyle/>
              <a:p>
                <a:endParaRPr lang="en-US"/>
              </a:p>
            </p:txBody>
          </p:sp>
          <p:sp>
            <p:nvSpPr>
              <p:cNvPr id="1527844" name="Line 65"/>
              <p:cNvSpPr>
                <a:spLocks noChangeShapeType="1"/>
              </p:cNvSpPr>
              <p:nvPr/>
            </p:nvSpPr>
            <p:spPr bwMode="auto">
              <a:xfrm flipV="1">
                <a:off x="2258" y="1729"/>
                <a:ext cx="1" cy="181"/>
              </a:xfrm>
              <a:prstGeom prst="line">
                <a:avLst/>
              </a:prstGeom>
              <a:noFill/>
              <a:ln w="14288">
                <a:solidFill>
                  <a:srgbClr val="000000"/>
                </a:solidFill>
                <a:round/>
                <a:headEnd/>
                <a:tailEnd/>
              </a:ln>
            </p:spPr>
            <p:txBody>
              <a:bodyPr/>
              <a:lstStyle/>
              <a:p>
                <a:endParaRPr lang="en-US"/>
              </a:p>
            </p:txBody>
          </p:sp>
          <p:sp>
            <p:nvSpPr>
              <p:cNvPr id="1527845" name="Line 66"/>
              <p:cNvSpPr>
                <a:spLocks noChangeShapeType="1"/>
              </p:cNvSpPr>
              <p:nvPr/>
            </p:nvSpPr>
            <p:spPr bwMode="auto">
              <a:xfrm flipV="1">
                <a:off x="3068" y="1738"/>
                <a:ext cx="1" cy="172"/>
              </a:xfrm>
              <a:prstGeom prst="line">
                <a:avLst/>
              </a:prstGeom>
              <a:noFill/>
              <a:ln w="41275">
                <a:solidFill>
                  <a:srgbClr val="000000"/>
                </a:solidFill>
                <a:round/>
                <a:headEnd/>
                <a:tailEnd/>
              </a:ln>
            </p:spPr>
            <p:txBody>
              <a:bodyPr/>
              <a:lstStyle/>
              <a:p>
                <a:endParaRPr lang="en-US"/>
              </a:p>
            </p:txBody>
          </p:sp>
          <p:sp>
            <p:nvSpPr>
              <p:cNvPr id="1527846" name="Line 67"/>
              <p:cNvSpPr>
                <a:spLocks noChangeShapeType="1"/>
              </p:cNvSpPr>
              <p:nvPr/>
            </p:nvSpPr>
            <p:spPr bwMode="auto">
              <a:xfrm flipV="1">
                <a:off x="3886" y="1729"/>
                <a:ext cx="1" cy="181"/>
              </a:xfrm>
              <a:prstGeom prst="line">
                <a:avLst/>
              </a:prstGeom>
              <a:noFill/>
              <a:ln w="14288">
                <a:solidFill>
                  <a:srgbClr val="000000"/>
                </a:solidFill>
                <a:round/>
                <a:headEnd/>
                <a:tailEnd/>
              </a:ln>
            </p:spPr>
            <p:txBody>
              <a:bodyPr/>
              <a:lstStyle/>
              <a:p>
                <a:endParaRPr lang="en-US"/>
              </a:p>
            </p:txBody>
          </p:sp>
        </p:grpSp>
        <p:sp>
          <p:nvSpPr>
            <p:cNvPr id="1527832" name="Rectangle 69"/>
            <p:cNvSpPr>
              <a:spLocks noChangeArrowheads="1"/>
            </p:cNvSpPr>
            <p:nvPr/>
          </p:nvSpPr>
          <p:spPr bwMode="auto">
            <a:xfrm>
              <a:off x="4050" y="1393"/>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34" name="Rectangle 71"/>
            <p:cNvSpPr>
              <a:spLocks noChangeArrowheads="1"/>
            </p:cNvSpPr>
            <p:nvPr/>
          </p:nvSpPr>
          <p:spPr bwMode="auto">
            <a:xfrm>
              <a:off x="4213" y="1514"/>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36" name="Rectangle 73"/>
            <p:cNvSpPr>
              <a:spLocks noChangeArrowheads="1"/>
            </p:cNvSpPr>
            <p:nvPr/>
          </p:nvSpPr>
          <p:spPr bwMode="auto">
            <a:xfrm>
              <a:off x="1121" y="1263"/>
              <a:ext cx="785" cy="475"/>
            </a:xfrm>
            <a:prstGeom prst="rect">
              <a:avLst/>
            </a:prstGeom>
            <a:solidFill>
              <a:srgbClr val="FFFFFF"/>
            </a:solidFill>
            <a:ln w="26988">
              <a:solidFill>
                <a:srgbClr val="000000"/>
              </a:solidFill>
              <a:miter lim="800000"/>
              <a:headEnd/>
              <a:tailEnd/>
            </a:ln>
          </p:spPr>
          <p:txBody>
            <a:bodyPr/>
            <a:lstStyle/>
            <a:p>
              <a:endParaRPr lang="en-US"/>
            </a:p>
          </p:txBody>
        </p:sp>
        <p:sp>
          <p:nvSpPr>
            <p:cNvPr id="1527837" name="Rectangle 74"/>
            <p:cNvSpPr>
              <a:spLocks noChangeArrowheads="1"/>
            </p:cNvSpPr>
            <p:nvPr/>
          </p:nvSpPr>
          <p:spPr bwMode="auto">
            <a:xfrm>
              <a:off x="3472" y="1349"/>
              <a:ext cx="785" cy="475"/>
            </a:xfrm>
            <a:prstGeom prst="rect">
              <a:avLst/>
            </a:prstGeom>
            <a:noFill/>
            <a:ln w="26988">
              <a:solidFill>
                <a:srgbClr val="000000"/>
              </a:solidFill>
              <a:miter lim="800000"/>
              <a:headEnd/>
              <a:tailEnd/>
            </a:ln>
          </p:spPr>
          <p:txBody>
            <a:bodyPr/>
            <a:lstStyle/>
            <a:p>
              <a:endParaRPr lang="en-US"/>
            </a:p>
          </p:txBody>
        </p:sp>
        <p:sp>
          <p:nvSpPr>
            <p:cNvPr id="1527838" name="Rectangle 75"/>
            <p:cNvSpPr>
              <a:spLocks noChangeArrowheads="1"/>
            </p:cNvSpPr>
            <p:nvPr/>
          </p:nvSpPr>
          <p:spPr bwMode="auto">
            <a:xfrm>
              <a:off x="1380" y="1368"/>
              <a:ext cx="279" cy="149"/>
            </a:xfrm>
            <a:prstGeom prst="rect">
              <a:avLst/>
            </a:prstGeom>
            <a:noFill/>
            <a:ln w="9525">
              <a:noFill/>
              <a:miter lim="800000"/>
              <a:headEnd/>
              <a:tailEnd/>
            </a:ln>
          </p:spPr>
          <p:txBody>
            <a:bodyPr wrap="none" lIns="0" tIns="0" rIns="0" bIns="0">
              <a:spAutoFit/>
            </a:bodyPr>
            <a:lstStyle/>
            <a:p>
              <a:pPr eaLnBrk="0" hangingPunct="0"/>
              <a:r>
                <a:rPr lang="en-US" sz="1300" b="1" i="1" dirty="0">
                  <a:solidFill>
                    <a:srgbClr val="000000"/>
                  </a:solidFill>
                </a:rPr>
                <a:t>Lie to</a:t>
              </a:r>
              <a:endParaRPr lang="en-US" sz="2400" dirty="0">
                <a:latin typeface="Times New Roman" pitchFamily="18" charset="0"/>
              </a:endParaRPr>
            </a:p>
          </p:txBody>
        </p:sp>
        <p:sp>
          <p:nvSpPr>
            <p:cNvPr id="1527839" name="Rectangle 76"/>
            <p:cNvSpPr>
              <a:spLocks noChangeArrowheads="1"/>
            </p:cNvSpPr>
            <p:nvPr/>
          </p:nvSpPr>
          <p:spPr bwMode="auto">
            <a:xfrm>
              <a:off x="1655" y="1368"/>
              <a:ext cx="29" cy="149"/>
            </a:xfrm>
            <a:prstGeom prst="rect">
              <a:avLst/>
            </a:prstGeom>
            <a:noFill/>
            <a:ln w="9525">
              <a:noFill/>
              <a:miter lim="800000"/>
              <a:headEnd/>
              <a:tailEnd/>
            </a:ln>
          </p:spPr>
          <p:txBody>
            <a:bodyPr wrap="none" lIns="0" tIns="0" rIns="0" bIns="0">
              <a:spAutoFit/>
            </a:bodyPr>
            <a:lstStyle/>
            <a:p>
              <a:pPr eaLnBrk="0" hangingPunct="0"/>
              <a:r>
                <a:rPr lang="en-US" sz="1300" b="1" i="1">
                  <a:solidFill>
                    <a:srgbClr val="000000"/>
                  </a:solidFill>
                </a:rPr>
                <a:t> </a:t>
              </a:r>
              <a:endParaRPr lang="en-US" sz="2400">
                <a:latin typeface="Times New Roman" pitchFamily="18" charset="0"/>
              </a:endParaRPr>
            </a:p>
          </p:txBody>
        </p:sp>
        <p:sp>
          <p:nvSpPr>
            <p:cNvPr id="1527840" name="Rectangle 77"/>
            <p:cNvSpPr>
              <a:spLocks noChangeArrowheads="1"/>
            </p:cNvSpPr>
            <p:nvPr/>
          </p:nvSpPr>
          <p:spPr bwMode="auto">
            <a:xfrm>
              <a:off x="1250" y="1488"/>
              <a:ext cx="393" cy="150"/>
            </a:xfrm>
            <a:prstGeom prst="rect">
              <a:avLst/>
            </a:prstGeom>
            <a:noFill/>
            <a:ln w="9525">
              <a:noFill/>
              <a:miter lim="800000"/>
              <a:headEnd/>
              <a:tailEnd/>
            </a:ln>
          </p:spPr>
          <p:txBody>
            <a:bodyPr wrap="none" lIns="0" tIns="0" rIns="0" bIns="0">
              <a:spAutoFit/>
            </a:bodyPr>
            <a:lstStyle/>
            <a:p>
              <a:pPr eaLnBrk="0" hangingPunct="0"/>
              <a:r>
                <a:rPr lang="en-US" sz="1300" b="1" i="1" dirty="0" smtClean="0">
                  <a:solidFill>
                    <a:srgbClr val="000000"/>
                  </a:solidFill>
                </a:rPr>
                <a:t>Parents</a:t>
              </a:r>
              <a:endParaRPr lang="en-US" sz="2400" dirty="0">
                <a:latin typeface="Times New Roman" pitchFamily="18" charset="0"/>
              </a:endParaRPr>
            </a:p>
          </p:txBody>
        </p:sp>
        <p:sp>
          <p:nvSpPr>
            <p:cNvPr id="1527841" name="Arc 78"/>
            <p:cNvSpPr>
              <a:spLocks/>
            </p:cNvSpPr>
            <p:nvPr/>
          </p:nvSpPr>
          <p:spPr bwMode="auto">
            <a:xfrm>
              <a:off x="1443" y="858"/>
              <a:ext cx="2432" cy="400"/>
            </a:xfrm>
            <a:custGeom>
              <a:avLst/>
              <a:gdLst>
                <a:gd name="T0" fmla="*/ 0 w 43198"/>
                <a:gd name="T1" fmla="*/ 365 h 23336"/>
                <a:gd name="T2" fmla="*/ 2428 w 43198"/>
                <a:gd name="T3" fmla="*/ 400 h 23336"/>
                <a:gd name="T4" fmla="*/ 1216 w 43198"/>
                <a:gd name="T5" fmla="*/ 370 h 23336"/>
                <a:gd name="T6" fmla="*/ 0 60000 65536"/>
                <a:gd name="T7" fmla="*/ 0 60000 65536"/>
                <a:gd name="T8" fmla="*/ 0 60000 65536"/>
                <a:gd name="T9" fmla="*/ 0 w 43198"/>
                <a:gd name="T10" fmla="*/ 0 h 23336"/>
                <a:gd name="T11" fmla="*/ 43198 w 43198"/>
                <a:gd name="T12" fmla="*/ 23336 h 23336"/>
              </a:gdLst>
              <a:ahLst/>
              <a:cxnLst>
                <a:cxn ang="T6">
                  <a:pos x="T0" y="T1"/>
                </a:cxn>
                <a:cxn ang="T7">
                  <a:pos x="T2" y="T3"/>
                </a:cxn>
                <a:cxn ang="T8">
                  <a:pos x="T4" y="T5"/>
                </a:cxn>
              </a:cxnLst>
              <a:rect l="T9" t="T10" r="T11" b="T12"/>
              <a:pathLst>
                <a:path w="43198" h="23336" fill="none" extrusionOk="0">
                  <a:moveTo>
                    <a:pt x="0" y="21297"/>
                  </a:moveTo>
                  <a:cubicBezTo>
                    <a:pt x="165" y="9486"/>
                    <a:pt x="9786" y="-1"/>
                    <a:pt x="21598" y="0"/>
                  </a:cubicBezTo>
                  <a:cubicBezTo>
                    <a:pt x="33527" y="0"/>
                    <a:pt x="43198" y="9670"/>
                    <a:pt x="43198" y="21600"/>
                  </a:cubicBezTo>
                  <a:cubicBezTo>
                    <a:pt x="43198" y="22179"/>
                    <a:pt x="43174" y="22758"/>
                    <a:pt x="43128" y="23336"/>
                  </a:cubicBezTo>
                </a:path>
                <a:path w="43198" h="23336" stroke="0" extrusionOk="0">
                  <a:moveTo>
                    <a:pt x="0" y="21297"/>
                  </a:moveTo>
                  <a:cubicBezTo>
                    <a:pt x="165" y="9486"/>
                    <a:pt x="9786" y="-1"/>
                    <a:pt x="21598" y="0"/>
                  </a:cubicBezTo>
                  <a:cubicBezTo>
                    <a:pt x="33527" y="0"/>
                    <a:pt x="43198" y="9670"/>
                    <a:pt x="43198" y="21600"/>
                  </a:cubicBezTo>
                  <a:cubicBezTo>
                    <a:pt x="43198" y="22179"/>
                    <a:pt x="43174" y="22758"/>
                    <a:pt x="43128" y="23336"/>
                  </a:cubicBezTo>
                  <a:lnTo>
                    <a:pt x="21598" y="21600"/>
                  </a:lnTo>
                  <a:close/>
                </a:path>
              </a:pathLst>
            </a:custGeom>
            <a:noFill/>
            <a:ln w="57150">
              <a:solidFill>
                <a:srgbClr val="000000"/>
              </a:solidFill>
              <a:round/>
              <a:headEnd/>
              <a:tailEnd type="stealth" w="med" len="med"/>
            </a:ln>
          </p:spPr>
          <p:txBody>
            <a:bodyPr wrap="none" anchor="ctr"/>
            <a:lstStyle/>
            <a:p>
              <a:endParaRPr lang="en-US"/>
            </a:p>
          </p:txBody>
        </p:sp>
      </p:grpSp>
      <p:sp>
        <p:nvSpPr>
          <p:cNvPr id="2" name="TextBox 1"/>
          <p:cNvSpPr txBox="1"/>
          <p:nvPr/>
        </p:nvSpPr>
        <p:spPr>
          <a:xfrm>
            <a:off x="4887933" y="2220677"/>
            <a:ext cx="1057255" cy="400110"/>
          </a:xfrm>
          <a:prstGeom prst="rect">
            <a:avLst/>
          </a:prstGeom>
          <a:noFill/>
          <a:ln w="9525">
            <a:noFill/>
            <a:miter lim="800000"/>
            <a:headEnd/>
            <a:tailEnd/>
          </a:ln>
        </p:spPr>
        <p:txBody>
          <a:bodyPr wrap="square" lIns="0" tIns="0" rIns="0" bIns="0">
            <a:spAutoFit/>
          </a:bodyPr>
          <a:lstStyle>
            <a:defPPr>
              <a:defRPr lang="en-US"/>
            </a:defPPr>
            <a:lvl1pPr eaLnBrk="0" hangingPunct="0">
              <a:defRPr sz="1300" b="1" i="1">
                <a:solidFill>
                  <a:srgbClr val="000000"/>
                </a:solidFill>
              </a:defRPr>
            </a:lvl1pPr>
          </a:lstStyle>
          <a:p>
            <a:r>
              <a:rPr lang="en-US" dirty="0"/>
              <a:t>Make them partners</a:t>
            </a:r>
          </a:p>
        </p:txBody>
      </p:sp>
    </p:spTree>
    <p:extLst>
      <p:ext uri="{BB962C8B-B14F-4D97-AF65-F5344CB8AC3E}">
        <p14:creationId xmlns="" xmlns:p14="http://schemas.microsoft.com/office/powerpoint/2010/main" val="2058223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jpg"/>
          <p:cNvPicPr>
            <a:picLocks noChangeAspect="1"/>
          </p:cNvPicPr>
          <p:nvPr/>
        </p:nvPicPr>
        <p:blipFill>
          <a:blip r:embed="rId2" cstate="print"/>
          <a:stretch>
            <a:fillRect/>
          </a:stretch>
        </p:blipFill>
        <p:spPr>
          <a:xfrm>
            <a:off x="-304800" y="-228600"/>
            <a:ext cx="9753600" cy="7315200"/>
          </a:xfrm>
          <a:prstGeom prst="rect">
            <a:avLst/>
          </a:prstGeom>
        </p:spPr>
      </p:pic>
      <p:sp>
        <p:nvSpPr>
          <p:cNvPr id="3" name="Subtitle 2"/>
          <p:cNvSpPr>
            <a:spLocks noGrp="1"/>
          </p:cNvSpPr>
          <p:nvPr>
            <p:ph type="subTitle" idx="1"/>
          </p:nvPr>
        </p:nvSpPr>
        <p:spPr>
          <a:xfrm>
            <a:off x="838200" y="1053367"/>
            <a:ext cx="8305800" cy="5576033"/>
          </a:xfrm>
        </p:spPr>
        <p:txBody>
          <a:bodyPr>
            <a:noAutofit/>
          </a:bodyPr>
          <a:lstStyle/>
          <a:p>
            <a:pPr lvl="0" algn="l" eaLnBrk="0" fontAlgn="base" hangingPunct="0">
              <a:spcBef>
                <a:spcPct val="0"/>
              </a:spcBef>
              <a:spcAft>
                <a:spcPct val="0"/>
              </a:spcAft>
              <a:buClrTx/>
              <a:buSzTx/>
            </a:pPr>
            <a:endParaRPr lang="en-PH" dirty="0">
              <a:solidFill>
                <a:schemeClr val="tx1"/>
              </a:solidFill>
              <a:latin typeface="Arial" pitchFamily="34" charset="0"/>
              <a:cs typeface="Arial" pitchFamily="34" charset="0"/>
            </a:endParaRPr>
          </a:p>
          <a:p>
            <a:pPr algn="l"/>
            <a:r>
              <a:rPr lang="en-US" dirty="0" smtClean="0">
                <a:solidFill>
                  <a:schemeClr val="bg1"/>
                </a:solidFill>
              </a:rPr>
              <a:t>    </a:t>
            </a:r>
            <a:endParaRPr lang="en-US" dirty="0">
              <a:solidFill>
                <a:schemeClr val="bg1"/>
              </a:solidFill>
            </a:endParaRPr>
          </a:p>
        </p:txBody>
      </p:sp>
      <p:sp>
        <p:nvSpPr>
          <p:cNvPr id="2" name="Rectangle 1"/>
          <p:cNvSpPr/>
          <p:nvPr/>
        </p:nvSpPr>
        <p:spPr>
          <a:xfrm>
            <a:off x="1524000" y="6927"/>
            <a:ext cx="7086600" cy="1046440"/>
          </a:xfrm>
          <a:prstGeom prst="rect">
            <a:avLst/>
          </a:prstGeom>
        </p:spPr>
        <p:txBody>
          <a:bodyPr wrap="square">
            <a:spAutoFit/>
          </a:bodyPr>
          <a:lstStyle/>
          <a:p>
            <a:pPr lvl="0" eaLnBrk="0" fontAlgn="base" hangingPunct="0">
              <a:spcBef>
                <a:spcPct val="0"/>
              </a:spcBef>
              <a:spcAft>
                <a:spcPct val="0"/>
              </a:spcAft>
            </a:pPr>
            <a:r>
              <a:rPr kumimoji="0" lang="en-PH" sz="3600" b="0" i="0" u="none" strike="noStrike" cap="none" normalizeH="0" baseline="0" dirty="0" smtClean="0">
                <a:ln>
                  <a:noFill/>
                </a:ln>
                <a:solidFill>
                  <a:schemeClr val="tx1"/>
                </a:solidFill>
                <a:effectLst/>
                <a:latin typeface="Calibri" pitchFamily="34" charset="0"/>
                <a:cs typeface="Arial" pitchFamily="34" charset="0"/>
              </a:rPr>
              <a:t>	</a:t>
            </a:r>
            <a:endParaRPr kumimoji="0" lang="en-PH" sz="3600" b="0" i="0" u="none" strike="noStrike" cap="none" normalizeH="0" baseline="0" dirty="0" smtClean="0">
              <a:ln>
                <a:noFill/>
              </a:ln>
              <a:solidFill>
                <a:schemeClr val="tx1"/>
              </a:solidFill>
              <a:effectLst/>
              <a:latin typeface="Bell MT" pitchFamily="18" charset="0"/>
              <a:cs typeface="Arial" pitchFamily="34" charset="0"/>
            </a:endParaRPr>
          </a:p>
          <a:p>
            <a:pPr lvl="0" eaLnBrk="0" fontAlgn="base" hangingPunct="0">
              <a:spcBef>
                <a:spcPct val="0"/>
              </a:spcBef>
              <a:spcAft>
                <a:spcPct val="0"/>
              </a:spcAft>
            </a:pPr>
            <a:endParaRPr kumimoji="0" lang="en-PH" sz="2600" b="0" i="0" u="none" strike="noStrike" cap="none" normalizeH="0" baseline="0" dirty="0" smtClean="0">
              <a:ln>
                <a:noFill/>
              </a:ln>
              <a:solidFill>
                <a:schemeClr val="tx1"/>
              </a:solidFill>
              <a:effectLst/>
              <a:latin typeface="Bell MT" pitchFamily="18" charset="0"/>
              <a:cs typeface="Arial" pitchFamily="34" charset="0"/>
            </a:endParaRPr>
          </a:p>
        </p:txBody>
      </p:sp>
      <p:sp>
        <p:nvSpPr>
          <p:cNvPr id="4" name="Rectangle 3"/>
          <p:cNvSpPr/>
          <p:nvPr/>
        </p:nvSpPr>
        <p:spPr>
          <a:xfrm>
            <a:off x="1219200" y="1053367"/>
            <a:ext cx="7924800" cy="400110"/>
          </a:xfrm>
          <a:prstGeom prst="rect">
            <a:avLst/>
          </a:prstGeom>
        </p:spPr>
        <p:txBody>
          <a:bodyPr wrap="square">
            <a:spAutoFit/>
          </a:bodyPr>
          <a:lstStyle/>
          <a:p>
            <a:pPr lvl="0" eaLnBrk="0" fontAlgn="base" hangingPunct="0">
              <a:spcBef>
                <a:spcPct val="0"/>
              </a:spcBef>
              <a:spcAft>
                <a:spcPct val="0"/>
              </a:spcAft>
              <a:buFontTx/>
              <a:buChar char="•"/>
            </a:pPr>
            <a:endParaRPr lang="en-US" sz="2000" dirty="0">
              <a:latin typeface="Bell MT" pitchFamily="18" charset="0"/>
              <a:cs typeface="Arial" pitchFamily="34" charset="0"/>
            </a:endParaRPr>
          </a:p>
        </p:txBody>
      </p:sp>
      <p:sp>
        <p:nvSpPr>
          <p:cNvPr id="6" name="Rectangle 5"/>
          <p:cNvSpPr/>
          <p:nvPr/>
        </p:nvSpPr>
        <p:spPr>
          <a:xfrm>
            <a:off x="1219200" y="1253423"/>
            <a:ext cx="8077200" cy="707886"/>
          </a:xfrm>
          <a:prstGeom prst="rect">
            <a:avLst/>
          </a:prstGeom>
        </p:spPr>
        <p:txBody>
          <a:bodyPr wrap="square">
            <a:spAutoFit/>
          </a:bodyPr>
          <a:lstStyle/>
          <a:p>
            <a:pPr lvl="1" eaLnBrk="0" fontAlgn="base" hangingPunct="0">
              <a:spcBef>
                <a:spcPct val="0"/>
              </a:spcBef>
              <a:spcAft>
                <a:spcPct val="0"/>
              </a:spcAft>
              <a:buFontTx/>
              <a:buChar char="•"/>
            </a:pPr>
            <a:endParaRPr lang="en-US" sz="2000" dirty="0">
              <a:solidFill>
                <a:srgbClr val="1F497D"/>
              </a:solidFill>
              <a:latin typeface="Bell MT" pitchFamily="18" charset="0"/>
              <a:cs typeface="Arial" pitchFamily="34" charset="0"/>
            </a:endParaRPr>
          </a:p>
          <a:p>
            <a:pPr lvl="1" eaLnBrk="0" fontAlgn="base" hangingPunct="0">
              <a:spcBef>
                <a:spcPct val="0"/>
              </a:spcBef>
              <a:spcAft>
                <a:spcPct val="0"/>
              </a:spcAft>
              <a:buFontTx/>
              <a:buChar char="•"/>
            </a:pPr>
            <a:endParaRPr lang="en-PH" sz="2000" dirty="0">
              <a:latin typeface="Bell MT" pitchFamily="18" charset="0"/>
              <a:cs typeface="Arial" pitchFamily="34" charset="0"/>
            </a:endParaRPr>
          </a:p>
        </p:txBody>
      </p:sp>
      <p:sp>
        <p:nvSpPr>
          <p:cNvPr id="8" name="Rectangle 7"/>
          <p:cNvSpPr/>
          <p:nvPr/>
        </p:nvSpPr>
        <p:spPr>
          <a:xfrm>
            <a:off x="1219200" y="1053367"/>
            <a:ext cx="7924800" cy="369332"/>
          </a:xfrm>
          <a:prstGeom prst="rect">
            <a:avLst/>
          </a:prstGeom>
        </p:spPr>
        <p:txBody>
          <a:bodyPr wrap="square">
            <a:spAutoFit/>
          </a:bodyPr>
          <a:lstStyle/>
          <a:p>
            <a:pPr lvl="0" eaLnBrk="0" fontAlgn="base" hangingPunct="0">
              <a:spcBef>
                <a:spcPct val="0"/>
              </a:spcBef>
              <a:spcAft>
                <a:spcPct val="0"/>
              </a:spcAft>
            </a:pPr>
            <a:endParaRPr lang="en-PH" dirty="0">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 xmlns:p14="http://schemas.microsoft.com/office/powerpoint/2010/main" val="1118404984"/>
              </p:ext>
            </p:extLst>
          </p:nvPr>
        </p:nvGraphicFramePr>
        <p:xfrm>
          <a:off x="1" y="6926"/>
          <a:ext cx="8915406" cy="7148228"/>
        </p:xfrm>
        <a:graphic>
          <a:graphicData uri="http://schemas.openxmlformats.org/drawingml/2006/table">
            <a:tbl>
              <a:tblPr/>
              <a:tblGrid>
                <a:gridCol w="2057402"/>
                <a:gridCol w="2438401"/>
                <a:gridCol w="2057401"/>
                <a:gridCol w="2362202"/>
              </a:tblGrid>
              <a:tr h="220560">
                <a:tc gridSpan="4">
                  <a:txBody>
                    <a:bodyPr/>
                    <a:lstStyle/>
                    <a:p>
                      <a:pPr algn="ctr" fontAlgn="ctr"/>
                      <a:r>
                        <a:rPr lang="en-US" sz="1400" b="1" i="0" u="none" strike="noStrike" dirty="0">
                          <a:solidFill>
                            <a:srgbClr val="000000"/>
                          </a:solidFill>
                          <a:effectLst/>
                          <a:latin typeface="Calibri"/>
                        </a:rPr>
                        <a:t>PRIORITIZING ROOT CAUSES</a:t>
                      </a:r>
                    </a:p>
                  </a:txBody>
                  <a:tcPr marL="5522" marR="5522" marT="552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20560">
                <a:tc gridSpan="3">
                  <a:txBody>
                    <a:bodyPr/>
                    <a:lstStyle/>
                    <a:p>
                      <a:pPr algn="ctr" fontAlgn="ctr"/>
                      <a:r>
                        <a:rPr lang="en-US" sz="1400" b="1" i="0" u="none" strike="noStrike" dirty="0">
                          <a:solidFill>
                            <a:srgbClr val="000000"/>
                          </a:solidFill>
                          <a:effectLst/>
                          <a:latin typeface="Calibri"/>
                        </a:rPr>
                        <a:t>PRIORITIZED ROOT CAUSES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dirty="0">
                          <a:solidFill>
                            <a:srgbClr val="000000"/>
                          </a:solidFill>
                          <a:effectLst/>
                          <a:latin typeface="Calibri"/>
                        </a:rPr>
                        <a:t>SOLUTIONS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54">
                <a:tc>
                  <a:txBody>
                    <a:bodyPr/>
                    <a:lstStyle/>
                    <a:p>
                      <a:pPr algn="l" fontAlgn="b"/>
                      <a:r>
                        <a:rPr lang="en-US" sz="1400" b="0" i="0" u="none" strike="noStrike">
                          <a:solidFill>
                            <a:srgbClr val="000000"/>
                          </a:solidFill>
                          <a:effectLst/>
                          <a:latin typeface="Calibri"/>
                        </a:rPr>
                        <a:t> </a:t>
                      </a:r>
                    </a:p>
                  </a:txBody>
                  <a:tcPr marL="5522" marR="5522" marT="5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5522" marR="5522" marT="5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5522" marR="5522" marT="5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5522" marR="5522" marT="5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60">
                <a:tc>
                  <a:txBody>
                    <a:bodyPr/>
                    <a:lstStyle/>
                    <a:p>
                      <a:pPr algn="l" fontAlgn="ctr"/>
                      <a:r>
                        <a:rPr lang="en-US" sz="1400" b="1" i="0" u="none" strike="noStrike">
                          <a:solidFill>
                            <a:srgbClr val="000000"/>
                          </a:solidFill>
                          <a:effectLst/>
                          <a:latin typeface="Calibri"/>
                        </a:rPr>
                        <a:t>People:</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758">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1" u="none" strike="noStrike" dirty="0" smtClean="0">
                          <a:solidFill>
                            <a:srgbClr val="0070C0"/>
                          </a:solidFill>
                          <a:effectLst/>
                          <a:latin typeface="+mn-lt"/>
                        </a:rPr>
                        <a:t>Student </a:t>
                      </a:r>
                      <a:endParaRPr lang="en-US" sz="1400" b="0" i="0" u="none" strike="noStrike" dirty="0">
                        <a:solidFill>
                          <a:srgbClr val="000000"/>
                        </a:solidFill>
                        <a:effectLst/>
                        <a:latin typeface="Calibri"/>
                      </a:endParaRP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1" u="none" strike="noStrike" dirty="0" smtClean="0">
                          <a:solidFill>
                            <a:srgbClr val="0070C0"/>
                          </a:solidFill>
                          <a:effectLst/>
                          <a:latin typeface="+mn-lt"/>
                        </a:rPr>
                        <a:t>-Poor comprehension and retention</a:t>
                      </a:r>
                    </a:p>
                    <a:p>
                      <a:pPr marL="0" marR="0" indent="0" algn="l" defTabSz="914400" rtl="0" eaLnBrk="1" fontAlgn="ctr" latinLnBrk="0" hangingPunct="1">
                        <a:lnSpc>
                          <a:spcPct val="100000"/>
                        </a:lnSpc>
                        <a:spcBef>
                          <a:spcPts val="0"/>
                        </a:spcBef>
                        <a:spcAft>
                          <a:spcPts val="0"/>
                        </a:spcAft>
                        <a:buClrTx/>
                        <a:buSzTx/>
                        <a:buFontTx/>
                        <a:buNone/>
                        <a:tabLst/>
                        <a:defRPr/>
                      </a:pPr>
                      <a:r>
                        <a:rPr lang="en-US" sz="1400" b="1" i="1" u="none" strike="noStrike" dirty="0" smtClean="0">
                          <a:solidFill>
                            <a:srgbClr val="0070C0"/>
                          </a:solidFill>
                          <a:effectLst/>
                          <a:latin typeface="+mn-lt"/>
                        </a:rPr>
                        <a:t>-Basic mathematical operations not mastered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1" u="none" strike="noStrike" dirty="0" smtClean="0">
                          <a:solidFill>
                            <a:srgbClr val="0070C0"/>
                          </a:solidFill>
                          <a:effectLst/>
                          <a:latin typeface="+mn-lt"/>
                        </a:rPr>
                        <a:t>Remediation</a:t>
                      </a:r>
                    </a:p>
                    <a:p>
                      <a:pPr algn="ctr" fontAlgn="ctr"/>
                      <a:endParaRPr lang="en-US" sz="1400" b="0" i="0" u="none" strike="noStrike" dirty="0" smtClean="0">
                        <a:solidFill>
                          <a:srgbClr val="000000"/>
                        </a:solidFill>
                        <a:effectLst/>
                        <a:latin typeface="Calibri"/>
                      </a:endParaRP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50">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Teacher</a:t>
                      </a:r>
                    </a:p>
                    <a:p>
                      <a:pPr algn="ctr" fontAlgn="ctr"/>
                      <a:endParaRPr lang="en-US" sz="1400" b="1" i="1" u="none" strike="noStrike" dirty="0">
                        <a:solidFill>
                          <a:srgbClr val="0070C0"/>
                        </a:solidFill>
                        <a:effectLst/>
                        <a:latin typeface="Calibri"/>
                      </a:endParaRP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Less Training </a:t>
                      </a:r>
                    </a:p>
                    <a:p>
                      <a:pPr algn="ctr" fontAlgn="ctr"/>
                      <a:r>
                        <a:rPr lang="en-US" sz="1400" b="0" i="0" u="none" strike="noStrike" dirty="0" smtClean="0">
                          <a:solidFill>
                            <a:srgbClr val="000000"/>
                          </a:solidFill>
                          <a:effectLst/>
                          <a:latin typeface="+mn-lt"/>
                        </a:rPr>
                        <a:t>and exposure</a:t>
                      </a:r>
                    </a:p>
                    <a:p>
                      <a:pPr algn="l" fontAlgn="ctr"/>
                      <a:endParaRPr lang="en-US" sz="1400" b="1" i="1" u="none" strike="noStrike" dirty="0">
                        <a:solidFill>
                          <a:srgbClr val="0070C0"/>
                        </a:solidFill>
                        <a:effectLst/>
                        <a:latin typeface="Calibri"/>
                      </a:endParaRP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Coaching/ mentoring</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557">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Parent</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Regular Parent-Teachers Conference</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60">
                <a:tc>
                  <a:txBody>
                    <a:bodyPr/>
                    <a:lstStyle/>
                    <a:p>
                      <a:pPr algn="l" fontAlgn="ctr"/>
                      <a:r>
                        <a:rPr lang="en-US" sz="1400" b="1" i="0" u="none" strike="noStrike" dirty="0">
                          <a:solidFill>
                            <a:srgbClr val="000000"/>
                          </a:solidFill>
                          <a:effectLst/>
                          <a:latin typeface="Calibri"/>
                        </a:rPr>
                        <a:t>Procedure:</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0553">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Less Manipulative and engaging activities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Coaching/mentoring</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557">
                <a:tc>
                  <a:txBody>
                    <a:bodyPr/>
                    <a:lstStyle/>
                    <a:p>
                      <a:pPr algn="l"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No ICT-based activities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Coaching/mentoring</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60">
                <a:tc>
                  <a:txBody>
                    <a:bodyPr/>
                    <a:lstStyle/>
                    <a:p>
                      <a:pPr algn="l" fontAlgn="ctr"/>
                      <a:r>
                        <a:rPr lang="en-US" sz="1400" b="1" i="0" u="none" strike="noStrike" dirty="0">
                          <a:solidFill>
                            <a:srgbClr val="000000"/>
                          </a:solidFill>
                          <a:effectLst/>
                          <a:latin typeface="Calibri"/>
                        </a:rPr>
                        <a:t>Instructional Materials: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6761">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Instructional materials not attractive / inappropriate  to students' learning style</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not exposed to trainings in the preparation of updated instructional materials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Train teachers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60">
                <a:tc>
                  <a:txBody>
                    <a:bodyPr/>
                    <a:lstStyle/>
                    <a:p>
                      <a:pPr algn="l" fontAlgn="ctr"/>
                      <a:r>
                        <a:rPr lang="en-US" sz="1400" b="1" i="0" u="none" strike="noStrike" dirty="0">
                          <a:solidFill>
                            <a:srgbClr val="000000"/>
                          </a:solidFill>
                          <a:effectLst/>
                          <a:latin typeface="Calibri"/>
                        </a:rPr>
                        <a:t>Equipment:</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960">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Insufficient no. of LCD projectors</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Ask financial assistance from the PTA</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60">
                <a:tc>
                  <a:txBody>
                    <a:bodyPr/>
                    <a:lstStyle/>
                    <a:p>
                      <a:pPr algn="l" fontAlgn="ctr"/>
                      <a:r>
                        <a:rPr lang="en-US" sz="1400" b="1" i="0" u="none" strike="noStrike" dirty="0">
                          <a:solidFill>
                            <a:srgbClr val="000000"/>
                          </a:solidFill>
                          <a:effectLst/>
                          <a:latin typeface="Calibri"/>
                        </a:rPr>
                        <a:t>Environment:</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557">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Classroom not well-ventilated</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Enhance classroom structuring</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557">
                <a:tc>
                  <a:txBody>
                    <a:bodyPr/>
                    <a:lstStyle/>
                    <a:p>
                      <a:pPr algn="l"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Classroom size is substandard</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6703413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9471"/>
            <a:ext cx="7772400" cy="1362075"/>
          </a:xfrm>
        </p:spPr>
        <p:txBody>
          <a:bodyPr/>
          <a:lstStyle/>
          <a:p>
            <a:r>
              <a:rPr lang="en-US" dirty="0" smtClean="0"/>
              <a:t>ACTIVITY:</a:t>
            </a:r>
            <a:endParaRPr lang="en-US" dirty="0"/>
          </a:p>
        </p:txBody>
      </p:sp>
      <p:sp>
        <p:nvSpPr>
          <p:cNvPr id="3" name="Text Placeholder 2"/>
          <p:cNvSpPr>
            <a:spLocks noGrp="1"/>
          </p:cNvSpPr>
          <p:nvPr>
            <p:ph type="body" idx="1"/>
          </p:nvPr>
        </p:nvSpPr>
        <p:spPr>
          <a:xfrm>
            <a:off x="722313" y="914385"/>
            <a:ext cx="7772400" cy="3692105"/>
          </a:xfrm>
        </p:spPr>
        <p:txBody>
          <a:bodyPr/>
          <a:lstStyle/>
          <a:p>
            <a:r>
              <a:rPr lang="en-US" dirty="0" smtClean="0"/>
              <a:t>For each of the root cause identified from step 5, develop solutions using any of the four principles of visual management.</a:t>
            </a:r>
          </a:p>
          <a:p>
            <a:r>
              <a:rPr lang="en-US" dirty="0" smtClean="0"/>
              <a:t>	- Know what is happening</a:t>
            </a:r>
          </a:p>
          <a:p>
            <a:r>
              <a:rPr lang="en-US" dirty="0" smtClean="0"/>
              <a:t>	- Know what to do next</a:t>
            </a:r>
          </a:p>
          <a:p>
            <a:r>
              <a:rPr lang="en-US" dirty="0" smtClean="0"/>
              <a:t>	- Know how to do the work</a:t>
            </a:r>
          </a:p>
          <a:p>
            <a:r>
              <a:rPr lang="en-US" dirty="0" smtClean="0"/>
              <a:t>	- Know how well work was done</a:t>
            </a:r>
          </a:p>
          <a:p>
            <a:r>
              <a:rPr lang="en-US" dirty="0" smtClean="0"/>
              <a:t>FORMAT:</a:t>
            </a:r>
          </a:p>
          <a:p>
            <a:r>
              <a:rPr lang="en-US" dirty="0" smtClean="0"/>
              <a:t>Develop Solution</a:t>
            </a:r>
          </a:p>
          <a:p>
            <a:r>
              <a:rPr lang="en-US" dirty="0" smtClean="0"/>
              <a:t>Focus Problem Statement:</a:t>
            </a:r>
          </a:p>
        </p:txBody>
      </p:sp>
      <p:graphicFrame>
        <p:nvGraphicFramePr>
          <p:cNvPr id="4" name="Table 3"/>
          <p:cNvGraphicFramePr>
            <a:graphicFrameLocks noGrp="1"/>
          </p:cNvGraphicFramePr>
          <p:nvPr/>
        </p:nvGraphicFramePr>
        <p:xfrm>
          <a:off x="1224950" y="4813092"/>
          <a:ext cx="6642342" cy="1409949"/>
        </p:xfrm>
        <a:graphic>
          <a:graphicData uri="http://schemas.openxmlformats.org/drawingml/2006/table">
            <a:tbl>
              <a:tblPr firstRow="1" bandRow="1">
                <a:tableStyleId>{5C22544A-7EE6-4342-B048-85BDC9FD1C3A}</a:tableStyleId>
              </a:tblPr>
              <a:tblGrid>
                <a:gridCol w="3321171"/>
                <a:gridCol w="3321171"/>
              </a:tblGrid>
              <a:tr h="336486">
                <a:tc>
                  <a:txBody>
                    <a:bodyPr/>
                    <a:lstStyle/>
                    <a:p>
                      <a:pPr algn="ctr"/>
                      <a:r>
                        <a:rPr lang="en-US" dirty="0" smtClean="0"/>
                        <a:t>ROOT</a:t>
                      </a:r>
                      <a:r>
                        <a:rPr lang="en-US" baseline="0" dirty="0" smtClean="0"/>
                        <a:t> CAUSE</a:t>
                      </a:r>
                      <a:endParaRPr lang="en-US" dirty="0"/>
                    </a:p>
                  </a:txBody>
                  <a:tcPr/>
                </a:tc>
                <a:tc>
                  <a:txBody>
                    <a:bodyPr/>
                    <a:lstStyle/>
                    <a:p>
                      <a:pPr algn="ctr"/>
                      <a:r>
                        <a:rPr lang="en-US" dirty="0" smtClean="0"/>
                        <a:t>SOLUTIONS</a:t>
                      </a:r>
                      <a:endParaRPr lang="en-US" dirty="0"/>
                    </a:p>
                  </a:txBody>
                  <a:tcPr/>
                </a:tc>
              </a:tr>
              <a:tr h="1044189">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3593432" y="625629"/>
            <a:ext cx="3128210" cy="461665"/>
          </a:xfrm>
          <a:prstGeom prst="rect">
            <a:avLst/>
          </a:prstGeom>
          <a:noFill/>
        </p:spPr>
        <p:txBody>
          <a:bodyPr wrap="square" rtlCol="0">
            <a:spAutoFit/>
          </a:bodyPr>
          <a:lstStyle/>
          <a:p>
            <a:r>
              <a:rPr lang="en-US" sz="2400" dirty="0" smtClean="0"/>
              <a:t>Time: 20 minutes</a:t>
            </a:r>
            <a:endParaRPr lang="en-US" sz="2400" dirty="0"/>
          </a:p>
        </p:txBody>
      </p:sp>
    </p:spTree>
    <p:extLst>
      <p:ext uri="{BB962C8B-B14F-4D97-AF65-F5344CB8AC3E}">
        <p14:creationId xmlns="" xmlns:p14="http://schemas.microsoft.com/office/powerpoint/2010/main" val="1916524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Process Map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1652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 Simplification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4280139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What is a Future State Map?</a:t>
            </a:r>
            <a:endParaRPr lang="en-US" dirty="0"/>
          </a:p>
        </p:txBody>
      </p:sp>
      <p:sp>
        <p:nvSpPr>
          <p:cNvPr id="3" name="Content Placeholder 2"/>
          <p:cNvSpPr>
            <a:spLocks noGrp="1"/>
          </p:cNvSpPr>
          <p:nvPr>
            <p:ph idx="1"/>
          </p:nvPr>
        </p:nvSpPr>
        <p:spPr/>
        <p:txBody>
          <a:bodyPr>
            <a:normAutofit/>
          </a:bodyPr>
          <a:lstStyle/>
          <a:p>
            <a:r>
              <a:rPr lang="en-US" sz="3600" dirty="0" smtClean="0"/>
              <a:t>A process map which includes the changes or the improvements implemented in the process.</a:t>
            </a:r>
            <a:endParaRPr lang="en-US" sz="3600" dirty="0"/>
          </a:p>
        </p:txBody>
      </p:sp>
    </p:spTree>
    <p:extLst>
      <p:ext uri="{BB962C8B-B14F-4D97-AF65-F5344CB8AC3E}">
        <p14:creationId xmlns="" xmlns:p14="http://schemas.microsoft.com/office/powerpoint/2010/main" val="39191744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937"/>
            <a:ext cx="8229600" cy="2197767"/>
          </a:xfrm>
        </p:spPr>
        <p:txBody>
          <a:bodyPr/>
          <a:lstStyle/>
          <a:p>
            <a:r>
              <a:rPr lang="en-US" dirty="0" smtClean="0"/>
              <a:t>Comparing the Current Process Map and Future Process Map</a:t>
            </a:r>
            <a:endParaRPr lang="en-US" dirty="0"/>
          </a:p>
        </p:txBody>
      </p:sp>
      <p:sp>
        <p:nvSpPr>
          <p:cNvPr id="3" name="Content Placeholder 2"/>
          <p:cNvSpPr>
            <a:spLocks noGrp="1"/>
          </p:cNvSpPr>
          <p:nvPr>
            <p:ph idx="1"/>
          </p:nvPr>
        </p:nvSpPr>
        <p:spPr>
          <a:xfrm>
            <a:off x="457200" y="3615046"/>
            <a:ext cx="8229600" cy="2336565"/>
          </a:xfrm>
        </p:spPr>
        <p:txBody>
          <a:bodyPr>
            <a:normAutofit/>
          </a:bodyPr>
          <a:lstStyle/>
          <a:p>
            <a:r>
              <a:rPr lang="en-US" sz="3200" dirty="0" smtClean="0"/>
              <a:t>To have a basis of explaining and highlighting the changes in the process:</a:t>
            </a:r>
          </a:p>
          <a:p>
            <a:pPr lvl="1"/>
            <a:r>
              <a:rPr lang="en-US" sz="2800" dirty="0" smtClean="0"/>
              <a:t>What the changes will be?</a:t>
            </a:r>
          </a:p>
          <a:p>
            <a:pPr lvl="1"/>
            <a:r>
              <a:rPr lang="en-US" sz="2800" dirty="0" smtClean="0"/>
              <a:t>How the changes will be implemented?</a:t>
            </a:r>
            <a:endParaRPr lang="en-US" sz="2800" dirty="0"/>
          </a:p>
        </p:txBody>
      </p:sp>
    </p:spTree>
    <p:extLst>
      <p:ext uri="{BB962C8B-B14F-4D97-AF65-F5344CB8AC3E}">
        <p14:creationId xmlns="" xmlns:p14="http://schemas.microsoft.com/office/powerpoint/2010/main" val="12521549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Example of Current vs. Future Process Map</a:t>
            </a:r>
            <a:endParaRPr lang="en-US" dirty="0"/>
          </a:p>
        </p:txBody>
      </p:sp>
      <p:sp>
        <p:nvSpPr>
          <p:cNvPr id="7" name="Rounded Rectangle 6"/>
          <p:cNvSpPr/>
          <p:nvPr/>
        </p:nvSpPr>
        <p:spPr>
          <a:xfrm>
            <a:off x="1427400" y="2015503"/>
            <a:ext cx="2753233"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Teacher comes to class</a:t>
            </a:r>
          </a:p>
        </p:txBody>
      </p:sp>
      <p:sp>
        <p:nvSpPr>
          <p:cNvPr id="8" name="Rounded Rectangle 7"/>
          <p:cNvSpPr/>
          <p:nvPr/>
        </p:nvSpPr>
        <p:spPr>
          <a:xfrm>
            <a:off x="1427400" y="3221470"/>
            <a:ext cx="2753234"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Teacher erases blackboard content</a:t>
            </a:r>
            <a:endParaRPr lang="en-US" sz="1600" dirty="0"/>
          </a:p>
        </p:txBody>
      </p:sp>
      <p:sp>
        <p:nvSpPr>
          <p:cNvPr id="9" name="Rounded Rectangle 8"/>
          <p:cNvSpPr/>
          <p:nvPr/>
        </p:nvSpPr>
        <p:spPr>
          <a:xfrm>
            <a:off x="1427400" y="4478893"/>
            <a:ext cx="2753233"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Teacher writes discussion notes on the blackboard</a:t>
            </a:r>
            <a:endParaRPr lang="en-US" sz="1600" dirty="0"/>
          </a:p>
        </p:txBody>
      </p:sp>
      <p:sp>
        <p:nvSpPr>
          <p:cNvPr id="10" name="Rounded Rectangle 9"/>
          <p:cNvSpPr/>
          <p:nvPr/>
        </p:nvSpPr>
        <p:spPr>
          <a:xfrm>
            <a:off x="1427401" y="5773559"/>
            <a:ext cx="2753233"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Teacher starts discussion of lesson</a:t>
            </a:r>
            <a:endParaRPr lang="en-US" sz="1600" dirty="0"/>
          </a:p>
        </p:txBody>
      </p:sp>
      <p:cxnSp>
        <p:nvCxnSpPr>
          <p:cNvPr id="12" name="Straight Arrow Connector 11"/>
          <p:cNvCxnSpPr>
            <a:stCxn id="7" idx="2"/>
            <a:endCxn id="8" idx="0"/>
          </p:cNvCxnSpPr>
          <p:nvPr/>
        </p:nvCxnSpPr>
        <p:spPr>
          <a:xfrm>
            <a:off x="2804017" y="2929903"/>
            <a:ext cx="0" cy="291567"/>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4" name="Straight Arrow Connector 13"/>
          <p:cNvCxnSpPr>
            <a:stCxn id="8" idx="2"/>
            <a:endCxn id="9" idx="0"/>
          </p:cNvCxnSpPr>
          <p:nvPr/>
        </p:nvCxnSpPr>
        <p:spPr>
          <a:xfrm>
            <a:off x="2804017" y="4135870"/>
            <a:ext cx="0" cy="343023"/>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6" name="Straight Arrow Connector 15"/>
          <p:cNvCxnSpPr>
            <a:stCxn id="9" idx="2"/>
            <a:endCxn id="10" idx="0"/>
          </p:cNvCxnSpPr>
          <p:nvPr/>
        </p:nvCxnSpPr>
        <p:spPr>
          <a:xfrm>
            <a:off x="2804017" y="5393293"/>
            <a:ext cx="1" cy="380266"/>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sp>
        <p:nvSpPr>
          <p:cNvPr id="17" name="Rectangle 16"/>
          <p:cNvSpPr/>
          <p:nvPr/>
        </p:nvSpPr>
        <p:spPr>
          <a:xfrm>
            <a:off x="405716" y="2381557"/>
            <a:ext cx="793789" cy="39339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t>
            </a:r>
          </a:p>
          <a:p>
            <a:pPr algn="ctr"/>
            <a:r>
              <a:rPr lang="en-US" dirty="0" smtClean="0"/>
              <a:t>U</a:t>
            </a:r>
          </a:p>
          <a:p>
            <a:pPr algn="ctr"/>
            <a:r>
              <a:rPr lang="en-US" dirty="0" smtClean="0"/>
              <a:t>R</a:t>
            </a:r>
          </a:p>
          <a:p>
            <a:pPr algn="ctr"/>
            <a:r>
              <a:rPr lang="en-US" dirty="0" smtClean="0"/>
              <a:t>R</a:t>
            </a:r>
          </a:p>
          <a:p>
            <a:pPr algn="ctr"/>
            <a:r>
              <a:rPr lang="en-US" dirty="0" smtClean="0"/>
              <a:t>E</a:t>
            </a:r>
            <a:br>
              <a:rPr lang="en-US" dirty="0" smtClean="0"/>
            </a:br>
            <a:r>
              <a:rPr lang="en-US" dirty="0" smtClean="0"/>
              <a:t>N</a:t>
            </a:r>
          </a:p>
          <a:p>
            <a:pPr algn="ctr"/>
            <a:r>
              <a:rPr lang="en-US" dirty="0" smtClean="0"/>
              <a:t>T</a:t>
            </a:r>
          </a:p>
          <a:p>
            <a:pPr algn="ctr"/>
            <a:endParaRPr lang="en-US" dirty="0" smtClean="0"/>
          </a:p>
          <a:p>
            <a:pPr algn="ctr"/>
            <a:r>
              <a:rPr lang="en-US" dirty="0" smtClean="0"/>
              <a:t>M</a:t>
            </a:r>
          </a:p>
          <a:p>
            <a:pPr algn="ctr"/>
            <a:r>
              <a:rPr lang="en-US" dirty="0" smtClean="0"/>
              <a:t>A</a:t>
            </a:r>
          </a:p>
          <a:p>
            <a:pPr algn="ctr"/>
            <a:r>
              <a:rPr lang="en-US" dirty="0"/>
              <a:t>P</a:t>
            </a:r>
          </a:p>
        </p:txBody>
      </p:sp>
      <p:sp>
        <p:nvSpPr>
          <p:cNvPr id="18" name="Rectangle 17"/>
          <p:cNvSpPr/>
          <p:nvPr/>
        </p:nvSpPr>
        <p:spPr>
          <a:xfrm>
            <a:off x="4897493" y="2381557"/>
            <a:ext cx="793789" cy="39339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a:t>
            </a:r>
          </a:p>
          <a:p>
            <a:pPr algn="ctr"/>
            <a:r>
              <a:rPr lang="en-US" dirty="0" smtClean="0"/>
              <a:t>U</a:t>
            </a:r>
          </a:p>
          <a:p>
            <a:pPr algn="ctr"/>
            <a:r>
              <a:rPr lang="en-US" dirty="0" smtClean="0"/>
              <a:t>T</a:t>
            </a:r>
          </a:p>
          <a:p>
            <a:pPr algn="ctr"/>
            <a:r>
              <a:rPr lang="en-US" dirty="0" smtClean="0"/>
              <a:t>U</a:t>
            </a:r>
          </a:p>
          <a:p>
            <a:pPr algn="ctr"/>
            <a:r>
              <a:rPr lang="en-US" dirty="0" smtClean="0"/>
              <a:t>R</a:t>
            </a:r>
          </a:p>
          <a:p>
            <a:pPr algn="ctr"/>
            <a:r>
              <a:rPr lang="en-US" dirty="0"/>
              <a:t>E</a:t>
            </a:r>
            <a:endParaRPr lang="en-US" dirty="0" smtClean="0"/>
          </a:p>
          <a:p>
            <a:pPr algn="ctr"/>
            <a:endParaRPr lang="en-US" dirty="0" smtClean="0"/>
          </a:p>
          <a:p>
            <a:pPr algn="ctr"/>
            <a:r>
              <a:rPr lang="en-US" dirty="0" smtClean="0"/>
              <a:t>M</a:t>
            </a:r>
          </a:p>
          <a:p>
            <a:pPr algn="ctr"/>
            <a:r>
              <a:rPr lang="en-US" dirty="0" smtClean="0"/>
              <a:t>A</a:t>
            </a:r>
          </a:p>
          <a:p>
            <a:pPr algn="ctr"/>
            <a:r>
              <a:rPr lang="en-US" dirty="0"/>
              <a:t>P</a:t>
            </a:r>
          </a:p>
        </p:txBody>
      </p:sp>
      <p:sp>
        <p:nvSpPr>
          <p:cNvPr id="19" name="Rounded Rectangle 18"/>
          <p:cNvSpPr/>
          <p:nvPr/>
        </p:nvSpPr>
        <p:spPr>
          <a:xfrm>
            <a:off x="5954449" y="2562374"/>
            <a:ext cx="2753233"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Teacher comes to class</a:t>
            </a:r>
            <a:endParaRPr lang="en-US" sz="1600" dirty="0"/>
          </a:p>
        </p:txBody>
      </p:sp>
      <p:sp>
        <p:nvSpPr>
          <p:cNvPr id="20" name="Rounded Rectangle 19"/>
          <p:cNvSpPr/>
          <p:nvPr/>
        </p:nvSpPr>
        <p:spPr>
          <a:xfrm>
            <a:off x="5954449" y="3768341"/>
            <a:ext cx="2753234"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Teacher posts visual aid on the blackboard</a:t>
            </a:r>
            <a:endParaRPr lang="en-US" sz="1600" dirty="0"/>
          </a:p>
        </p:txBody>
      </p:sp>
      <p:sp>
        <p:nvSpPr>
          <p:cNvPr id="22" name="Rounded Rectangle 21"/>
          <p:cNvSpPr/>
          <p:nvPr/>
        </p:nvSpPr>
        <p:spPr>
          <a:xfrm>
            <a:off x="5954449" y="5025764"/>
            <a:ext cx="2753233"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Teacher starts discussion of lesson</a:t>
            </a:r>
            <a:endParaRPr lang="en-US" sz="1600" dirty="0"/>
          </a:p>
        </p:txBody>
      </p:sp>
      <p:cxnSp>
        <p:nvCxnSpPr>
          <p:cNvPr id="23" name="Straight Arrow Connector 22"/>
          <p:cNvCxnSpPr>
            <a:stCxn id="19" idx="2"/>
            <a:endCxn id="20" idx="0"/>
          </p:cNvCxnSpPr>
          <p:nvPr/>
        </p:nvCxnSpPr>
        <p:spPr>
          <a:xfrm>
            <a:off x="7331066" y="3476774"/>
            <a:ext cx="0" cy="291567"/>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24" name="Straight Arrow Connector 23"/>
          <p:cNvCxnSpPr>
            <a:stCxn id="20" idx="2"/>
          </p:cNvCxnSpPr>
          <p:nvPr/>
        </p:nvCxnSpPr>
        <p:spPr>
          <a:xfrm>
            <a:off x="7331066" y="4682741"/>
            <a:ext cx="0" cy="343023"/>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spTree>
    <p:extLst>
      <p:ext uri="{BB962C8B-B14F-4D97-AF65-F5344CB8AC3E}">
        <p14:creationId xmlns="" xmlns:p14="http://schemas.microsoft.com/office/powerpoint/2010/main" val="882990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5" name="TextBox 4"/>
          <p:cNvSpPr txBox="1"/>
          <p:nvPr/>
        </p:nvSpPr>
        <p:spPr>
          <a:xfrm>
            <a:off x="1138989" y="1752600"/>
            <a:ext cx="6882064" cy="954107"/>
          </a:xfrm>
          <a:prstGeom prst="rect">
            <a:avLst/>
          </a:prstGeom>
          <a:noFill/>
        </p:spPr>
        <p:txBody>
          <a:bodyPr wrap="square" rtlCol="0">
            <a:spAutoFit/>
          </a:bodyPr>
          <a:lstStyle/>
          <a:p>
            <a:r>
              <a:rPr lang="en-US" sz="2800" dirty="0" smtClean="0"/>
              <a:t>Work as a team and map out your future process using SIPOC.</a:t>
            </a:r>
            <a:endParaRPr lang="en-US" sz="2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989" y="1383634"/>
            <a:ext cx="6882064" cy="4154984"/>
          </a:xfrm>
          <a:prstGeom prst="rect">
            <a:avLst/>
          </a:prstGeom>
          <a:noFill/>
        </p:spPr>
        <p:txBody>
          <a:bodyPr wrap="square" rtlCol="0">
            <a:spAutoFit/>
          </a:bodyPr>
          <a:lstStyle/>
          <a:p>
            <a:pPr algn="just"/>
            <a:r>
              <a:rPr lang="en-US" sz="6600" b="1" dirty="0" smtClean="0">
                <a:solidFill>
                  <a:schemeClr val="accent3">
                    <a:lumMod val="75000"/>
                  </a:schemeClr>
                </a:solidFill>
                <a:latin typeface="Edwardian Script ITC" pitchFamily="66" charset="0"/>
              </a:rPr>
              <a:t>“The important thing about a problem is not its solution, but the strength we gain in finding the solution.”</a:t>
            </a:r>
            <a:endParaRPr lang="en-US" sz="6600" b="1" dirty="0">
              <a:solidFill>
                <a:schemeClr val="accent3">
                  <a:lumMod val="75000"/>
                </a:schemeClr>
              </a:solidFill>
              <a:latin typeface="Edwardian Script ITC"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410422" cy="1143000"/>
          </a:xfrm>
        </p:spPr>
        <p:txBody>
          <a:bodyPr/>
          <a:lstStyle/>
          <a:p>
            <a:r>
              <a:rPr lang="en-US" dirty="0" smtClean="0"/>
              <a:t>What is Process Simplification?</a:t>
            </a:r>
            <a:endParaRPr lang="en-US" dirty="0"/>
          </a:p>
        </p:txBody>
      </p:sp>
      <p:sp>
        <p:nvSpPr>
          <p:cNvPr id="5" name="Content Placeholder 4"/>
          <p:cNvSpPr>
            <a:spLocks noGrp="1"/>
          </p:cNvSpPr>
          <p:nvPr>
            <p:ph idx="1"/>
          </p:nvPr>
        </p:nvSpPr>
        <p:spPr/>
        <p:txBody>
          <a:bodyPr>
            <a:normAutofit/>
          </a:bodyPr>
          <a:lstStyle/>
          <a:p>
            <a:r>
              <a:rPr lang="en-US" sz="4000" dirty="0" smtClean="0"/>
              <a:t>An activity that involves breaking down the process into smaller task</a:t>
            </a:r>
          </a:p>
          <a:p>
            <a:r>
              <a:rPr lang="en-US" sz="4000" dirty="0" smtClean="0"/>
              <a:t>Classifying each task whether it is necessary, redundant or wasteful.</a:t>
            </a:r>
            <a:endParaRPr lang="en-US" sz="4000" dirty="0"/>
          </a:p>
        </p:txBody>
      </p:sp>
      <p:sp>
        <p:nvSpPr>
          <p:cNvPr id="6" name="TextBox 5"/>
          <p:cNvSpPr txBox="1"/>
          <p:nvPr/>
        </p:nvSpPr>
        <p:spPr>
          <a:xfrm>
            <a:off x="8273367" y="6432884"/>
            <a:ext cx="413433"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Tree>
    <p:extLst>
      <p:ext uri="{BB962C8B-B14F-4D97-AF65-F5344CB8AC3E}">
        <p14:creationId xmlns="" xmlns:p14="http://schemas.microsoft.com/office/powerpoint/2010/main" val="266383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Simplification</a:t>
            </a:r>
            <a:endParaRPr lang="en-US" dirty="0"/>
          </a:p>
        </p:txBody>
      </p:sp>
      <p:sp>
        <p:nvSpPr>
          <p:cNvPr id="3" name="Content Placeholder 2"/>
          <p:cNvSpPr>
            <a:spLocks noGrp="1"/>
          </p:cNvSpPr>
          <p:nvPr>
            <p:ph idx="1"/>
          </p:nvPr>
        </p:nvSpPr>
        <p:spPr/>
        <p:txBody>
          <a:bodyPr>
            <a:normAutofit/>
          </a:bodyPr>
          <a:lstStyle/>
          <a:p>
            <a:r>
              <a:rPr lang="en-US" sz="3200" dirty="0"/>
              <a:t>Eliminate wasteful or non-value adding actions</a:t>
            </a:r>
          </a:p>
          <a:p>
            <a:r>
              <a:rPr lang="en-US" sz="3200" dirty="0"/>
              <a:t>Reduce process cycle time</a:t>
            </a:r>
          </a:p>
          <a:p>
            <a:r>
              <a:rPr lang="en-US" sz="3200" dirty="0"/>
              <a:t>Remove defects or disconnections between process tasks</a:t>
            </a:r>
          </a:p>
          <a:p>
            <a:r>
              <a:rPr lang="en-US" sz="3200" dirty="0"/>
              <a:t>Increase employee involvement</a:t>
            </a:r>
          </a:p>
          <a:p>
            <a:r>
              <a:rPr lang="en-US" sz="3200" dirty="0"/>
              <a:t>Reduce process cost</a:t>
            </a:r>
          </a:p>
          <a:p>
            <a:endParaRPr lang="en-US" sz="3200" dirty="0"/>
          </a:p>
        </p:txBody>
      </p:sp>
      <p:sp>
        <p:nvSpPr>
          <p:cNvPr id="4" name="TextBox 3"/>
          <p:cNvSpPr txBox="1"/>
          <p:nvPr/>
        </p:nvSpPr>
        <p:spPr>
          <a:xfrm>
            <a:off x="8454189" y="6352674"/>
            <a:ext cx="481264" cy="369332"/>
          </a:xfrm>
          <a:prstGeom prst="rect">
            <a:avLst/>
          </a:prstGeom>
          <a:noFill/>
        </p:spPr>
        <p:txBody>
          <a:bodyPr wrap="square" rtlCol="0">
            <a:spAutoFit/>
          </a:bodyPr>
          <a:lstStyle/>
          <a:p>
            <a:r>
              <a:rPr lang="en-US" dirty="0" smtClean="0">
                <a:solidFill>
                  <a:schemeClr val="bg1"/>
                </a:solidFill>
              </a:rPr>
              <a:t>8</a:t>
            </a:r>
            <a:endParaRPr lang="en-US" dirty="0">
              <a:solidFill>
                <a:schemeClr val="bg1"/>
              </a:solidFill>
            </a:endParaRPr>
          </a:p>
        </p:txBody>
      </p:sp>
    </p:spTree>
    <p:extLst>
      <p:ext uri="{BB962C8B-B14F-4D97-AF65-F5344CB8AC3E}">
        <p14:creationId xmlns="" xmlns:p14="http://schemas.microsoft.com/office/powerpoint/2010/main" val="3524577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t>
            </a:r>
            <a:r>
              <a:rPr lang="en-US" dirty="0"/>
              <a:t>of an Activity</a:t>
            </a:r>
          </a:p>
        </p:txBody>
      </p:sp>
      <p:sp>
        <p:nvSpPr>
          <p:cNvPr id="4" name="Text Box 3"/>
          <p:cNvSpPr txBox="1">
            <a:spLocks noChangeArrowheads="1"/>
          </p:cNvSpPr>
          <p:nvPr/>
        </p:nvSpPr>
        <p:spPr bwMode="auto">
          <a:xfrm>
            <a:off x="2994950" y="2219174"/>
            <a:ext cx="3522662" cy="466725"/>
          </a:xfrm>
          <a:prstGeom prst="rect">
            <a:avLst/>
          </a:prstGeom>
          <a:noFill/>
          <a:ln w="9525">
            <a:solidFill>
              <a:schemeClr val="tx1"/>
            </a:solidFill>
            <a:miter lim="800000"/>
            <a:headEnd/>
            <a:tailEnd/>
          </a:ln>
        </p:spPr>
        <p:txBody>
          <a:bodyPr>
            <a:spAutoFit/>
          </a:bodyPr>
          <a:lstStyle/>
          <a:p>
            <a:pPr algn="ctr">
              <a:spcBef>
                <a:spcPct val="50000"/>
              </a:spcBef>
            </a:pPr>
            <a:r>
              <a:rPr lang="en-US" sz="2400"/>
              <a:t>Value Adding (5%)</a:t>
            </a:r>
          </a:p>
        </p:txBody>
      </p:sp>
      <p:sp>
        <p:nvSpPr>
          <p:cNvPr id="5" name="Text Box 4"/>
          <p:cNvSpPr txBox="1">
            <a:spLocks noChangeArrowheads="1"/>
          </p:cNvSpPr>
          <p:nvPr/>
        </p:nvSpPr>
        <p:spPr bwMode="auto">
          <a:xfrm>
            <a:off x="2994950" y="2770037"/>
            <a:ext cx="3522662" cy="831850"/>
          </a:xfrm>
          <a:prstGeom prst="rect">
            <a:avLst/>
          </a:prstGeom>
          <a:noFill/>
          <a:ln w="9525">
            <a:solidFill>
              <a:schemeClr val="tx1"/>
            </a:solidFill>
            <a:miter lim="800000"/>
            <a:headEnd/>
            <a:tailEnd/>
          </a:ln>
        </p:spPr>
        <p:txBody>
          <a:bodyPr>
            <a:spAutoFit/>
          </a:bodyPr>
          <a:lstStyle/>
          <a:p>
            <a:pPr algn="ctr">
              <a:spcBef>
                <a:spcPct val="50000"/>
              </a:spcBef>
            </a:pPr>
            <a:r>
              <a:rPr lang="en-US" sz="2400"/>
              <a:t>Necessary but non Value Adding (35%)</a:t>
            </a:r>
          </a:p>
        </p:txBody>
      </p:sp>
      <p:sp>
        <p:nvSpPr>
          <p:cNvPr id="6" name="Text Box 5"/>
          <p:cNvSpPr txBox="1">
            <a:spLocks noChangeArrowheads="1"/>
          </p:cNvSpPr>
          <p:nvPr/>
        </p:nvSpPr>
        <p:spPr bwMode="auto">
          <a:xfrm>
            <a:off x="2994950" y="3781274"/>
            <a:ext cx="3522662" cy="1927225"/>
          </a:xfrm>
          <a:prstGeom prst="rect">
            <a:avLst/>
          </a:prstGeom>
          <a:noFill/>
          <a:ln w="9525">
            <a:solidFill>
              <a:schemeClr val="tx1"/>
            </a:solidFill>
            <a:miter lim="800000"/>
            <a:headEnd/>
            <a:tailEnd/>
          </a:ln>
        </p:spPr>
        <p:txBody>
          <a:bodyPr>
            <a:spAutoFit/>
          </a:bodyPr>
          <a:lstStyle/>
          <a:p>
            <a:pPr algn="ctr">
              <a:spcBef>
                <a:spcPct val="50000"/>
              </a:spcBef>
            </a:pPr>
            <a:endParaRPr lang="en-US" sz="2400"/>
          </a:p>
          <a:p>
            <a:pPr algn="ctr">
              <a:spcBef>
                <a:spcPct val="50000"/>
              </a:spcBef>
            </a:pPr>
            <a:r>
              <a:rPr lang="en-US" sz="2400"/>
              <a:t>Non Value Adding (60%)</a:t>
            </a:r>
          </a:p>
          <a:p>
            <a:pPr algn="ctr">
              <a:spcBef>
                <a:spcPct val="50000"/>
              </a:spcBef>
            </a:pPr>
            <a:endParaRPr lang="en-US" sz="2400"/>
          </a:p>
        </p:txBody>
      </p:sp>
      <p:sp>
        <p:nvSpPr>
          <p:cNvPr id="7" name="Text Box 6"/>
          <p:cNvSpPr txBox="1">
            <a:spLocks noChangeArrowheads="1"/>
          </p:cNvSpPr>
          <p:nvPr/>
        </p:nvSpPr>
        <p:spPr bwMode="auto">
          <a:xfrm rot="10800000">
            <a:off x="2015462" y="2241399"/>
            <a:ext cx="742950" cy="3457575"/>
          </a:xfrm>
          <a:prstGeom prst="rect">
            <a:avLst/>
          </a:prstGeom>
          <a:noFill/>
          <a:ln w="9525">
            <a:solidFill>
              <a:schemeClr val="tx1"/>
            </a:solidFill>
            <a:miter lim="800000"/>
            <a:headEnd/>
            <a:tailEnd/>
          </a:ln>
        </p:spPr>
        <p:txBody>
          <a:bodyPr vert="eaVert">
            <a:spAutoFit/>
          </a:bodyPr>
          <a:lstStyle/>
          <a:p>
            <a:pPr algn="ctr">
              <a:spcBef>
                <a:spcPct val="50000"/>
              </a:spcBef>
            </a:pPr>
            <a:r>
              <a:rPr lang="en-US" sz="3600"/>
              <a:t>Activity</a:t>
            </a:r>
          </a:p>
        </p:txBody>
      </p:sp>
      <p:sp>
        <p:nvSpPr>
          <p:cNvPr id="8" name="TextBox 7"/>
          <p:cNvSpPr txBox="1"/>
          <p:nvPr/>
        </p:nvSpPr>
        <p:spPr>
          <a:xfrm>
            <a:off x="8357937" y="6432884"/>
            <a:ext cx="497305"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spTree>
    <p:extLst>
      <p:ext uri="{BB962C8B-B14F-4D97-AF65-F5344CB8AC3E}">
        <p14:creationId xmlns="" xmlns:p14="http://schemas.microsoft.com/office/powerpoint/2010/main" val="2114922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HRODF">
      <a:majorFont>
        <a:latin typeface="Helvetica LT Light"/>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2418</TotalTime>
  <Words>2472</Words>
  <Application>Microsoft Office PowerPoint</Application>
  <PresentationFormat>On-screen Show (4:3)</PresentationFormat>
  <Paragraphs>554</Paragraphs>
  <Slides>64</Slides>
  <Notes>39</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Step 6: Generating Solutions</vt:lpstr>
      <vt:lpstr>Learning Objectives</vt:lpstr>
      <vt:lpstr>Analyze – Steps</vt:lpstr>
      <vt:lpstr>Key Message</vt:lpstr>
      <vt:lpstr>Outline</vt:lpstr>
      <vt:lpstr>Process Simplification</vt:lpstr>
      <vt:lpstr>What is Process Simplification?</vt:lpstr>
      <vt:lpstr>Objective of Simplification</vt:lpstr>
      <vt:lpstr>Components of an Activity</vt:lpstr>
      <vt:lpstr>Value Adding Activities</vt:lpstr>
      <vt:lpstr>Non Value Adding Activities</vt:lpstr>
      <vt:lpstr>Samples of VA and NVA</vt:lpstr>
      <vt:lpstr>Visual Management</vt:lpstr>
      <vt:lpstr>4 Principles of Visual System</vt:lpstr>
      <vt:lpstr>Know WHAT IS HAPPENING</vt:lpstr>
      <vt:lpstr>How to see what is happening</vt:lpstr>
      <vt:lpstr>Office Cell Layout</vt:lpstr>
      <vt:lpstr>Signal: Andon</vt:lpstr>
      <vt:lpstr>Know what to do next</vt:lpstr>
      <vt:lpstr>Communicate Scheduling:  Visual Scheduling</vt:lpstr>
      <vt:lpstr>Visual Replenishment</vt:lpstr>
      <vt:lpstr>Know how to do work</vt:lpstr>
      <vt:lpstr>Visual Standard Work</vt:lpstr>
      <vt:lpstr>Photographic Job Aids</vt:lpstr>
      <vt:lpstr>Slide 25</vt:lpstr>
      <vt:lpstr>Visual Tools for Standard Work</vt:lpstr>
      <vt:lpstr>Border</vt:lpstr>
      <vt:lpstr>Using Lanes in School Hallways</vt:lpstr>
      <vt:lpstr>Slide 29</vt:lpstr>
      <vt:lpstr>Shadow Board: Home Address</vt:lpstr>
      <vt:lpstr>Slide 31</vt:lpstr>
      <vt:lpstr>Shadow Board for Cleaning Instruments</vt:lpstr>
      <vt:lpstr>Know how well work was done</vt:lpstr>
      <vt:lpstr>Communicate Performance Measures</vt:lpstr>
      <vt:lpstr>Class Scheduling Boards</vt:lpstr>
      <vt:lpstr>Visual Advantages</vt:lpstr>
      <vt:lpstr>Visual Controls</vt:lpstr>
      <vt:lpstr>Pitfalls Visual Control Systems</vt:lpstr>
      <vt:lpstr>5S or Good housekeeping</vt:lpstr>
      <vt:lpstr>What Is 5S?</vt:lpstr>
      <vt:lpstr>What Is 5S?</vt:lpstr>
      <vt:lpstr>What Is 5S?</vt:lpstr>
      <vt:lpstr>5S or Good Housekeeping</vt:lpstr>
      <vt:lpstr>Mistake Proofing (Poka-Yoke)</vt:lpstr>
      <vt:lpstr>Mistake Proofing (Poka Yoke)</vt:lpstr>
      <vt:lpstr>Different Kinds of Errors</vt:lpstr>
      <vt:lpstr>Sources of Errors in Education</vt:lpstr>
      <vt:lpstr>Mistake Proofing our Electric Sockets</vt:lpstr>
      <vt:lpstr>Practical Mistake Proofing Solutions</vt:lpstr>
      <vt:lpstr>Avoiding Excess Hand Carry Size in Airlines</vt:lpstr>
      <vt:lpstr>Disposal Bin  Poka Yoke </vt:lpstr>
      <vt:lpstr>Summary</vt:lpstr>
      <vt:lpstr>Idea generation techniques </vt:lpstr>
      <vt:lpstr>Generating Solution Ideas</vt:lpstr>
      <vt:lpstr>Creativity Techniques</vt:lpstr>
      <vt:lpstr>Building on Creative Ideas</vt:lpstr>
      <vt:lpstr>Slide 57</vt:lpstr>
      <vt:lpstr>ACTIVITY:</vt:lpstr>
      <vt:lpstr>Future Process Map</vt:lpstr>
      <vt:lpstr>What is a Future State Map?</vt:lpstr>
      <vt:lpstr>Comparing the Current Process Map and Future Process Map</vt:lpstr>
      <vt:lpstr>Example of Current vs. Future Process Map</vt:lpstr>
      <vt:lpstr>Activity:</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generation techniques</dc:title>
  <dc:creator>Admin</dc:creator>
  <cp:lastModifiedBy>Walingians</cp:lastModifiedBy>
  <cp:revision>95</cp:revision>
  <dcterms:created xsi:type="dcterms:W3CDTF">2014-01-10T05:56:55Z</dcterms:created>
  <dcterms:modified xsi:type="dcterms:W3CDTF">2015-10-23T05:01:09Z</dcterms:modified>
</cp:coreProperties>
</file>